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3" r:id="rId2"/>
  </p:sldMasterIdLst>
  <p:notesMasterIdLst>
    <p:notesMasterId r:id="rId11"/>
  </p:notesMasterIdLst>
  <p:sldIdLst>
    <p:sldId id="286" r:id="rId3"/>
    <p:sldId id="287" r:id="rId4"/>
    <p:sldId id="302" r:id="rId5"/>
    <p:sldId id="296" r:id="rId6"/>
    <p:sldId id="305" r:id="rId7"/>
    <p:sldId id="308" r:id="rId8"/>
    <p:sldId id="310" r:id="rId9"/>
    <p:sldId id="289" r:id="rId10"/>
  </p:sldIdLst>
  <p:sldSz cx="9144000" cy="6858000" type="screen4x3"/>
  <p:notesSz cx="6858000" cy="9926638"/>
  <p:defaultTextStyle>
    <a:defPPr>
      <a:defRPr lang="ru-RU"/>
    </a:defPPr>
    <a:lvl1pPr algn="l" defTabSz="814388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6400" indent="-49213" algn="l" defTabSz="814388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14388" indent="-98425" algn="l" defTabSz="814388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22375" indent="-149225" algn="l" defTabSz="814388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28775" indent="-198438" algn="l" defTabSz="814388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FF"/>
    <a:srgbClr val="FF4F4F"/>
    <a:srgbClr val="008000"/>
    <a:srgbClr val="006600"/>
    <a:srgbClr val="1BDDF1"/>
    <a:srgbClr val="FF9999"/>
    <a:srgbClr val="00AC56"/>
    <a:srgbClr val="6699FF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7935" autoAdjust="0"/>
  </p:normalViewPr>
  <p:slideViewPr>
    <p:cSldViewPr>
      <p:cViewPr>
        <p:scale>
          <a:sx n="106" d="100"/>
          <a:sy n="106" d="100"/>
        </p:scale>
        <p:origin x="-954" y="612"/>
      </p:cViewPr>
      <p:guideLst>
        <p:guide orient="horz" pos="2160"/>
        <p:guide orient="horz" pos="1012"/>
        <p:guide orient="horz" pos="316"/>
        <p:guide orient="horz" pos="4055"/>
        <p:guide pos="2880"/>
        <p:guide pos="708"/>
        <p:guide pos="1560"/>
        <p:guide pos="5140"/>
        <p:guide pos="5522"/>
        <p:guide pos="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37E68-4D03-4693-9127-3C35F3E4A34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CB1463-AF56-44F7-8D82-91763D7A9E42}">
      <dgm:prSet phldrT="[Текст]" custT="1"/>
      <dgm:spPr/>
      <dgm:t>
        <a:bodyPr/>
        <a:lstStyle/>
        <a:p>
          <a:pPr algn="just" rtl="0"/>
          <a:r>
            <a:rPr kumimoji="0" lang="ru-RU" sz="1800" b="1" i="1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rPr>
            <a:t>Формируется Реестр ежемесячно с 10 января по 10 июня 2022 года на основании сведений за 2020 год, с 10 июля по 10 декабря 2022 года на основании сведений за 2021 год.</a:t>
          </a:r>
          <a:endParaRPr kumimoji="0" lang="ru-RU" sz="1800" b="1" i="1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BFB59520-B747-4D6D-A860-931507457AC2}" type="parTrans" cxnId="{4E2364EA-1744-470F-87E4-2DD2BDBBF1D0}">
      <dgm:prSet/>
      <dgm:spPr/>
      <dgm:t>
        <a:bodyPr/>
        <a:lstStyle/>
        <a:p>
          <a:endParaRPr lang="ru-RU"/>
        </a:p>
      </dgm:t>
    </dgm:pt>
    <dgm:pt modelId="{AD3F8A1E-F784-4E91-BE9F-AB4E6EC04148}" type="sibTrans" cxnId="{4E2364EA-1744-470F-87E4-2DD2BDBBF1D0}">
      <dgm:prSet/>
      <dgm:spPr/>
      <dgm:t>
        <a:bodyPr/>
        <a:lstStyle/>
        <a:p>
          <a:endParaRPr lang="ru-RU"/>
        </a:p>
      </dgm:t>
    </dgm:pt>
    <dgm:pt modelId="{6D41D1E4-EE24-4F12-A80E-47EEA3E38CE7}">
      <dgm:prSet phldrT="[Текст]" custT="1"/>
      <dgm:spPr/>
      <dgm:t>
        <a:bodyPr/>
        <a:lstStyle/>
        <a:p>
          <a:pPr algn="just"/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Вновь созданные организации и ИП включаются </a:t>
          </a:r>
          <a:r>
            <a:rPr lang="ru-RU" sz="1800" b="1" i="1" u="sng" dirty="0" smtClean="0">
              <a:latin typeface="Times New Roman" pitchFamily="18" charset="0"/>
              <a:cs typeface="Times New Roman" pitchFamily="18" charset="0"/>
            </a:rPr>
            <a:t>не позднее 10 числа месяца</a:t>
          </a:r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, следующего за месяцем внесения соответственно в ЕГРЮЛ, ЕГРИП сведений о создании юридического лица, государственной регистрации ФЛ в качестве ИП.</a:t>
          </a:r>
          <a:endParaRPr lang="ru-RU" sz="1800" b="1" dirty="0"/>
        </a:p>
      </dgm:t>
    </dgm:pt>
    <dgm:pt modelId="{FF34220B-57DB-4DC7-927C-176B6FF5A948}" type="parTrans" cxnId="{DA332D7A-4465-4826-9D9A-30DF4AB3F904}">
      <dgm:prSet/>
      <dgm:spPr/>
      <dgm:t>
        <a:bodyPr/>
        <a:lstStyle/>
        <a:p>
          <a:endParaRPr lang="ru-RU"/>
        </a:p>
      </dgm:t>
    </dgm:pt>
    <dgm:pt modelId="{8533689C-E447-458C-8B92-6352294E5D1F}" type="sibTrans" cxnId="{DA332D7A-4465-4826-9D9A-30DF4AB3F904}">
      <dgm:prSet/>
      <dgm:spPr/>
      <dgm:t>
        <a:bodyPr/>
        <a:lstStyle/>
        <a:p>
          <a:endParaRPr lang="ru-RU"/>
        </a:p>
      </dgm:t>
    </dgm:pt>
    <dgm:pt modelId="{5F4F7FA3-738A-457B-B47B-7015EAE2D357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rPr>
            <a:t>Сведения о ЮЛ и об ИП </a:t>
          </a:r>
          <a:r>
            <a:rPr lang="ru-RU" sz="1800" b="1" i="1" u="sng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rPr>
            <a:t>исключаются</a:t>
          </a:r>
          <a:r>
            <a:rPr lang="ru-RU" sz="1800" b="1" i="1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rPr>
            <a:t> из реестра 10 июля текущего календарного года в случае, если такими ЮЛ и ИП </a:t>
          </a:r>
          <a:r>
            <a:rPr lang="ru-RU" sz="1800" b="1" i="1" u="sng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rPr>
            <a:t>не соблюдены условия для включения в ЕРСМП и (или) не соответствуют критериям.</a:t>
          </a:r>
          <a:endParaRPr lang="ru-RU" sz="1100" dirty="0">
            <a:solidFill>
              <a:schemeClr val="tx1"/>
            </a:solidFill>
          </a:endParaRPr>
        </a:p>
      </dgm:t>
    </dgm:pt>
    <dgm:pt modelId="{4D808A21-0219-4AE0-9BE5-A50B59359E0B}" type="parTrans" cxnId="{0CE108AB-C7EB-4C03-B4E1-340CD5DB7EF9}">
      <dgm:prSet/>
      <dgm:spPr/>
      <dgm:t>
        <a:bodyPr/>
        <a:lstStyle/>
        <a:p>
          <a:endParaRPr lang="ru-RU"/>
        </a:p>
      </dgm:t>
    </dgm:pt>
    <dgm:pt modelId="{35FAFCC1-EE7A-4B9E-8ED0-B356A021EC2C}" type="sibTrans" cxnId="{0CE108AB-C7EB-4C03-B4E1-340CD5DB7EF9}">
      <dgm:prSet/>
      <dgm:spPr/>
      <dgm:t>
        <a:bodyPr/>
        <a:lstStyle/>
        <a:p>
          <a:endParaRPr lang="ru-RU"/>
        </a:p>
      </dgm:t>
    </dgm:pt>
    <dgm:pt modelId="{9931F80C-3CFC-4C2A-A898-5456A504E97F}" type="pres">
      <dgm:prSet presAssocID="{F2337E68-4D03-4693-9127-3C35F3E4A3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FA9DCA-B69B-4F8D-9D54-87D91356CD3C}" type="pres">
      <dgm:prSet presAssocID="{FECB1463-AF56-44F7-8D82-91763D7A9E42}" presName="parentLin" presStyleCnt="0"/>
      <dgm:spPr/>
    </dgm:pt>
    <dgm:pt modelId="{E779FB63-5D70-446E-9045-3990279CF215}" type="pres">
      <dgm:prSet presAssocID="{FECB1463-AF56-44F7-8D82-91763D7A9E4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FF34220-A220-4AB1-B415-12A184E04F1C}" type="pres">
      <dgm:prSet presAssocID="{FECB1463-AF56-44F7-8D82-91763D7A9E42}" presName="parentText" presStyleLbl="node1" presStyleIdx="0" presStyleCnt="3" custScaleX="122557" custScaleY="549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73133-4B6C-4B39-9D6A-75CA0BA3789A}" type="pres">
      <dgm:prSet presAssocID="{FECB1463-AF56-44F7-8D82-91763D7A9E42}" presName="negativeSpace" presStyleCnt="0"/>
      <dgm:spPr/>
    </dgm:pt>
    <dgm:pt modelId="{F3290870-0B7A-46CC-82F6-379146E15B61}" type="pres">
      <dgm:prSet presAssocID="{FECB1463-AF56-44F7-8D82-91763D7A9E42}" presName="childText" presStyleLbl="conFgAcc1" presStyleIdx="0" presStyleCnt="3" custScaleX="95228" custScaleY="43336">
        <dgm:presLayoutVars>
          <dgm:bulletEnabled val="1"/>
        </dgm:presLayoutVars>
      </dgm:prSet>
      <dgm:spPr/>
    </dgm:pt>
    <dgm:pt modelId="{24636583-53C9-4045-BDBC-A0A580C6F788}" type="pres">
      <dgm:prSet presAssocID="{AD3F8A1E-F784-4E91-BE9F-AB4E6EC04148}" presName="spaceBetweenRectangles" presStyleCnt="0"/>
      <dgm:spPr/>
    </dgm:pt>
    <dgm:pt modelId="{05346665-A977-412C-A591-608A83710EC6}" type="pres">
      <dgm:prSet presAssocID="{6D41D1E4-EE24-4F12-A80E-47EEA3E38CE7}" presName="parentLin" presStyleCnt="0"/>
      <dgm:spPr/>
    </dgm:pt>
    <dgm:pt modelId="{A8C237AC-19FC-448C-BCBE-439206A24632}" type="pres">
      <dgm:prSet presAssocID="{6D41D1E4-EE24-4F12-A80E-47EEA3E38CE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F9CF85C-2EA7-4B2C-B7DD-AAB48776B5BF}" type="pres">
      <dgm:prSet presAssocID="{6D41D1E4-EE24-4F12-A80E-47EEA3E38CE7}" presName="parentText" presStyleLbl="node1" presStyleIdx="1" presStyleCnt="3" custScaleX="122556" custScaleY="684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CFA8B-B377-48EC-97A7-ABE8DFD05220}" type="pres">
      <dgm:prSet presAssocID="{6D41D1E4-EE24-4F12-A80E-47EEA3E38CE7}" presName="negativeSpace" presStyleCnt="0"/>
      <dgm:spPr/>
    </dgm:pt>
    <dgm:pt modelId="{3BC24D7D-2BD1-45EA-8EF2-11AFD3EEC0F5}" type="pres">
      <dgm:prSet presAssocID="{6D41D1E4-EE24-4F12-A80E-47EEA3E38CE7}" presName="childText" presStyleLbl="conFgAcc1" presStyleIdx="1" presStyleCnt="3" custScaleX="95230" custScaleY="45673">
        <dgm:presLayoutVars>
          <dgm:bulletEnabled val="1"/>
        </dgm:presLayoutVars>
      </dgm:prSet>
      <dgm:spPr/>
    </dgm:pt>
    <dgm:pt modelId="{92D9978C-3EA4-4596-8485-9E542B3852E9}" type="pres">
      <dgm:prSet presAssocID="{8533689C-E447-458C-8B92-6352294E5D1F}" presName="spaceBetweenRectangles" presStyleCnt="0"/>
      <dgm:spPr/>
    </dgm:pt>
    <dgm:pt modelId="{602A1343-AE01-4425-8BB9-FA241D2FE708}" type="pres">
      <dgm:prSet presAssocID="{5F4F7FA3-738A-457B-B47B-7015EAE2D357}" presName="parentLin" presStyleCnt="0"/>
      <dgm:spPr/>
    </dgm:pt>
    <dgm:pt modelId="{63A3EF1E-BEF3-4AC0-9C39-0B0F68CBEC08}" type="pres">
      <dgm:prSet presAssocID="{5F4F7FA3-738A-457B-B47B-7015EAE2D35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B502115-A930-4E2F-BF76-176244D034F4}" type="pres">
      <dgm:prSet presAssocID="{5F4F7FA3-738A-457B-B47B-7015EAE2D357}" presName="parentText" presStyleLbl="node1" presStyleIdx="2" presStyleCnt="3" custScaleX="122556" custScaleY="614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A038C-DC26-43A9-AA7D-A035F8DB58A9}" type="pres">
      <dgm:prSet presAssocID="{5F4F7FA3-738A-457B-B47B-7015EAE2D357}" presName="negativeSpace" presStyleCnt="0"/>
      <dgm:spPr/>
    </dgm:pt>
    <dgm:pt modelId="{17D1376B-03A8-4CBA-BBF6-0B9560557AA7}" type="pres">
      <dgm:prSet presAssocID="{5F4F7FA3-738A-457B-B47B-7015EAE2D357}" presName="childText" presStyleLbl="conFgAcc1" presStyleIdx="2" presStyleCnt="3" custScaleX="95228" custScaleY="41262">
        <dgm:presLayoutVars>
          <dgm:bulletEnabled val="1"/>
        </dgm:presLayoutVars>
      </dgm:prSet>
      <dgm:spPr/>
    </dgm:pt>
  </dgm:ptLst>
  <dgm:cxnLst>
    <dgm:cxn modelId="{457950DF-FA5B-4196-AF5D-D27721299455}" type="presOf" srcId="{FECB1463-AF56-44F7-8D82-91763D7A9E42}" destId="{E779FB63-5D70-446E-9045-3990279CF215}" srcOrd="0" destOrd="0" presId="urn:microsoft.com/office/officeart/2005/8/layout/list1"/>
    <dgm:cxn modelId="{08DC48C2-2331-41DE-B45E-E2E98AE378F0}" type="presOf" srcId="{6D41D1E4-EE24-4F12-A80E-47EEA3E38CE7}" destId="{9F9CF85C-2EA7-4B2C-B7DD-AAB48776B5BF}" srcOrd="1" destOrd="0" presId="urn:microsoft.com/office/officeart/2005/8/layout/list1"/>
    <dgm:cxn modelId="{4C3EB186-2BA1-4CBE-B414-8882B0E458F7}" type="presOf" srcId="{5F4F7FA3-738A-457B-B47B-7015EAE2D357}" destId="{DB502115-A930-4E2F-BF76-176244D034F4}" srcOrd="1" destOrd="0" presId="urn:microsoft.com/office/officeart/2005/8/layout/list1"/>
    <dgm:cxn modelId="{0352BB92-661D-42FD-9275-4635950197B1}" type="presOf" srcId="{6D41D1E4-EE24-4F12-A80E-47EEA3E38CE7}" destId="{A8C237AC-19FC-448C-BCBE-439206A24632}" srcOrd="0" destOrd="0" presId="urn:microsoft.com/office/officeart/2005/8/layout/list1"/>
    <dgm:cxn modelId="{DA332D7A-4465-4826-9D9A-30DF4AB3F904}" srcId="{F2337E68-4D03-4693-9127-3C35F3E4A34E}" destId="{6D41D1E4-EE24-4F12-A80E-47EEA3E38CE7}" srcOrd="1" destOrd="0" parTransId="{FF34220B-57DB-4DC7-927C-176B6FF5A948}" sibTransId="{8533689C-E447-458C-8B92-6352294E5D1F}"/>
    <dgm:cxn modelId="{37614F82-2CC3-4285-BBFE-242B6EE637CA}" type="presOf" srcId="{F2337E68-4D03-4693-9127-3C35F3E4A34E}" destId="{9931F80C-3CFC-4C2A-A898-5456A504E97F}" srcOrd="0" destOrd="0" presId="urn:microsoft.com/office/officeart/2005/8/layout/list1"/>
    <dgm:cxn modelId="{0CE108AB-C7EB-4C03-B4E1-340CD5DB7EF9}" srcId="{F2337E68-4D03-4693-9127-3C35F3E4A34E}" destId="{5F4F7FA3-738A-457B-B47B-7015EAE2D357}" srcOrd="2" destOrd="0" parTransId="{4D808A21-0219-4AE0-9BE5-A50B59359E0B}" sibTransId="{35FAFCC1-EE7A-4B9E-8ED0-B356A021EC2C}"/>
    <dgm:cxn modelId="{99341E4D-683D-48EC-BAE3-CD47A878293F}" type="presOf" srcId="{5F4F7FA3-738A-457B-B47B-7015EAE2D357}" destId="{63A3EF1E-BEF3-4AC0-9C39-0B0F68CBEC08}" srcOrd="0" destOrd="0" presId="urn:microsoft.com/office/officeart/2005/8/layout/list1"/>
    <dgm:cxn modelId="{4E2364EA-1744-470F-87E4-2DD2BDBBF1D0}" srcId="{F2337E68-4D03-4693-9127-3C35F3E4A34E}" destId="{FECB1463-AF56-44F7-8D82-91763D7A9E42}" srcOrd="0" destOrd="0" parTransId="{BFB59520-B747-4D6D-A860-931507457AC2}" sibTransId="{AD3F8A1E-F784-4E91-BE9F-AB4E6EC04148}"/>
    <dgm:cxn modelId="{970B5912-B481-4269-908B-9316D50707AD}" type="presOf" srcId="{FECB1463-AF56-44F7-8D82-91763D7A9E42}" destId="{0FF34220-A220-4AB1-B415-12A184E04F1C}" srcOrd="1" destOrd="0" presId="urn:microsoft.com/office/officeart/2005/8/layout/list1"/>
    <dgm:cxn modelId="{1FB7EF86-21A6-4330-AA6B-41A4946883EC}" type="presParOf" srcId="{9931F80C-3CFC-4C2A-A898-5456A504E97F}" destId="{23FA9DCA-B69B-4F8D-9D54-87D91356CD3C}" srcOrd="0" destOrd="0" presId="urn:microsoft.com/office/officeart/2005/8/layout/list1"/>
    <dgm:cxn modelId="{27462358-147C-49E0-9001-ABCC43F710F8}" type="presParOf" srcId="{23FA9DCA-B69B-4F8D-9D54-87D91356CD3C}" destId="{E779FB63-5D70-446E-9045-3990279CF215}" srcOrd="0" destOrd="0" presId="urn:microsoft.com/office/officeart/2005/8/layout/list1"/>
    <dgm:cxn modelId="{F0D58C3C-3BA5-4809-81C6-59796A791734}" type="presParOf" srcId="{23FA9DCA-B69B-4F8D-9D54-87D91356CD3C}" destId="{0FF34220-A220-4AB1-B415-12A184E04F1C}" srcOrd="1" destOrd="0" presId="urn:microsoft.com/office/officeart/2005/8/layout/list1"/>
    <dgm:cxn modelId="{B618F492-4DD7-42FF-B8F0-A77329B77A67}" type="presParOf" srcId="{9931F80C-3CFC-4C2A-A898-5456A504E97F}" destId="{3E973133-4B6C-4B39-9D6A-75CA0BA3789A}" srcOrd="1" destOrd="0" presId="urn:microsoft.com/office/officeart/2005/8/layout/list1"/>
    <dgm:cxn modelId="{4194D84D-39C1-4413-8E12-FD931BB13616}" type="presParOf" srcId="{9931F80C-3CFC-4C2A-A898-5456A504E97F}" destId="{F3290870-0B7A-46CC-82F6-379146E15B61}" srcOrd="2" destOrd="0" presId="urn:microsoft.com/office/officeart/2005/8/layout/list1"/>
    <dgm:cxn modelId="{6065FA6D-73DE-4C97-9A19-51609646D211}" type="presParOf" srcId="{9931F80C-3CFC-4C2A-A898-5456A504E97F}" destId="{24636583-53C9-4045-BDBC-A0A580C6F788}" srcOrd="3" destOrd="0" presId="urn:microsoft.com/office/officeart/2005/8/layout/list1"/>
    <dgm:cxn modelId="{D8FD4707-E3BB-4D19-BAE8-015B72199689}" type="presParOf" srcId="{9931F80C-3CFC-4C2A-A898-5456A504E97F}" destId="{05346665-A977-412C-A591-608A83710EC6}" srcOrd="4" destOrd="0" presId="urn:microsoft.com/office/officeart/2005/8/layout/list1"/>
    <dgm:cxn modelId="{5E5CBC2F-53DE-41B6-982B-A560B4A2877F}" type="presParOf" srcId="{05346665-A977-412C-A591-608A83710EC6}" destId="{A8C237AC-19FC-448C-BCBE-439206A24632}" srcOrd="0" destOrd="0" presId="urn:microsoft.com/office/officeart/2005/8/layout/list1"/>
    <dgm:cxn modelId="{FB142E5F-79B4-4E4E-91F8-8265DD6C82D9}" type="presParOf" srcId="{05346665-A977-412C-A591-608A83710EC6}" destId="{9F9CF85C-2EA7-4B2C-B7DD-AAB48776B5BF}" srcOrd="1" destOrd="0" presId="urn:microsoft.com/office/officeart/2005/8/layout/list1"/>
    <dgm:cxn modelId="{81044020-FD96-4638-B288-F7F32B2042B3}" type="presParOf" srcId="{9931F80C-3CFC-4C2A-A898-5456A504E97F}" destId="{7D1CFA8B-B377-48EC-97A7-ABE8DFD05220}" srcOrd="5" destOrd="0" presId="urn:microsoft.com/office/officeart/2005/8/layout/list1"/>
    <dgm:cxn modelId="{59824B64-D87D-4192-917E-722BF4F7B76F}" type="presParOf" srcId="{9931F80C-3CFC-4C2A-A898-5456A504E97F}" destId="{3BC24D7D-2BD1-45EA-8EF2-11AFD3EEC0F5}" srcOrd="6" destOrd="0" presId="urn:microsoft.com/office/officeart/2005/8/layout/list1"/>
    <dgm:cxn modelId="{64A24C21-CE1B-44D3-B463-7CAAF65C0DB7}" type="presParOf" srcId="{9931F80C-3CFC-4C2A-A898-5456A504E97F}" destId="{92D9978C-3EA4-4596-8485-9E542B3852E9}" srcOrd="7" destOrd="0" presId="urn:microsoft.com/office/officeart/2005/8/layout/list1"/>
    <dgm:cxn modelId="{096769F7-0E0E-4422-B084-F90584A132DD}" type="presParOf" srcId="{9931F80C-3CFC-4C2A-A898-5456A504E97F}" destId="{602A1343-AE01-4425-8BB9-FA241D2FE708}" srcOrd="8" destOrd="0" presId="urn:microsoft.com/office/officeart/2005/8/layout/list1"/>
    <dgm:cxn modelId="{8D7485F0-DAF0-45A9-8F82-C8B3C3022F95}" type="presParOf" srcId="{602A1343-AE01-4425-8BB9-FA241D2FE708}" destId="{63A3EF1E-BEF3-4AC0-9C39-0B0F68CBEC08}" srcOrd="0" destOrd="0" presId="urn:microsoft.com/office/officeart/2005/8/layout/list1"/>
    <dgm:cxn modelId="{2668383C-A602-48C0-A2FD-8FBE938AC65D}" type="presParOf" srcId="{602A1343-AE01-4425-8BB9-FA241D2FE708}" destId="{DB502115-A930-4E2F-BF76-176244D034F4}" srcOrd="1" destOrd="0" presId="urn:microsoft.com/office/officeart/2005/8/layout/list1"/>
    <dgm:cxn modelId="{F50919B9-8CC3-43A7-9E17-D74AF84DB9E1}" type="presParOf" srcId="{9931F80C-3CFC-4C2A-A898-5456A504E97F}" destId="{AF0A038C-DC26-43A9-AA7D-A035F8DB58A9}" srcOrd="9" destOrd="0" presId="urn:microsoft.com/office/officeart/2005/8/layout/list1"/>
    <dgm:cxn modelId="{DDB6E9AD-9E30-4FEE-8AAC-1869DAC8D1CD}" type="presParOf" srcId="{9931F80C-3CFC-4C2A-A898-5456A504E97F}" destId="{17D1376B-03A8-4CBA-BBF6-0B9560557AA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290870-0B7A-46CC-82F6-379146E15B61}">
      <dsp:nvSpPr>
        <dsp:cNvPr id="0" name=""/>
        <dsp:cNvSpPr/>
      </dsp:nvSpPr>
      <dsp:spPr>
        <a:xfrm>
          <a:off x="0" y="396383"/>
          <a:ext cx="7817182" cy="6989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F34220-A220-4AB1-B415-12A184E04F1C}">
      <dsp:nvSpPr>
        <dsp:cNvPr id="0" name=""/>
        <dsp:cNvSpPr/>
      </dsp:nvSpPr>
      <dsp:spPr>
        <a:xfrm>
          <a:off x="410445" y="303808"/>
          <a:ext cx="7042417" cy="10372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8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rPr>
            <a:t>Формируется Реестр ежемесячно с 10 января по 10 июня 2022 года на основании сведений за 2020 год, с 10 июля по 10 декабря 2022 года на основании сведений за 2021 год.</a:t>
          </a:r>
          <a:endParaRPr kumimoji="0" lang="ru-RU" sz="1800" b="1" i="1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Times New Roman" pitchFamily="18" charset="0"/>
            <a:ea typeface="+mj-ea"/>
            <a:cs typeface="Times New Roman" pitchFamily="18" charset="0"/>
          </a:endParaRPr>
        </a:p>
      </dsp:txBody>
      <dsp:txXfrm>
        <a:off x="410445" y="303808"/>
        <a:ext cx="7042417" cy="1037214"/>
      </dsp:txXfrm>
    </dsp:sp>
    <dsp:sp modelId="{3BC24D7D-2BD1-45EA-8EF2-11AFD3EEC0F5}">
      <dsp:nvSpPr>
        <dsp:cNvPr id="0" name=""/>
        <dsp:cNvSpPr/>
      </dsp:nvSpPr>
      <dsp:spPr>
        <a:xfrm>
          <a:off x="0" y="1789157"/>
          <a:ext cx="7817346" cy="7366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9CF85C-2EA7-4B2C-B7DD-AAB48776B5BF}">
      <dsp:nvSpPr>
        <dsp:cNvPr id="0" name=""/>
        <dsp:cNvSpPr/>
      </dsp:nvSpPr>
      <dsp:spPr>
        <a:xfrm>
          <a:off x="410445" y="1440906"/>
          <a:ext cx="7042359" cy="12928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Вновь созданные организации и ИП включаются </a:t>
          </a:r>
          <a:r>
            <a:rPr lang="ru-RU" sz="1800" b="1" i="1" u="sng" kern="1200" dirty="0" smtClean="0">
              <a:latin typeface="Times New Roman" pitchFamily="18" charset="0"/>
              <a:cs typeface="Times New Roman" pitchFamily="18" charset="0"/>
            </a:rPr>
            <a:t>не позднее 10 числа месяца</a:t>
          </a: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, следующего за месяцем внесения соответственно в ЕГРЮЛ, ЕГРИП сведений о создании юридического лица, государственной регистрации ФЛ в качестве ИП.</a:t>
          </a:r>
          <a:endParaRPr lang="ru-RU" sz="1800" b="1" kern="1200" dirty="0"/>
        </a:p>
      </dsp:txBody>
      <dsp:txXfrm>
        <a:off x="410445" y="1440906"/>
        <a:ext cx="7042359" cy="1292890"/>
      </dsp:txXfrm>
    </dsp:sp>
    <dsp:sp modelId="{17D1376B-03A8-4CBA-BBF6-0B9560557AA7}">
      <dsp:nvSpPr>
        <dsp:cNvPr id="0" name=""/>
        <dsp:cNvSpPr/>
      </dsp:nvSpPr>
      <dsp:spPr>
        <a:xfrm>
          <a:off x="0" y="3087807"/>
          <a:ext cx="7817182" cy="6654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502115-A930-4E2F-BF76-176244D034F4}">
      <dsp:nvSpPr>
        <dsp:cNvPr id="0" name=""/>
        <dsp:cNvSpPr/>
      </dsp:nvSpPr>
      <dsp:spPr>
        <a:xfrm>
          <a:off x="410445" y="2871371"/>
          <a:ext cx="7042359" cy="11610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rPr>
            <a:t>Сведения о ЮЛ и об ИП </a:t>
          </a:r>
          <a:r>
            <a:rPr lang="ru-RU" sz="1800" b="1" i="1" u="sng" kern="1200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rPr>
            <a:t>исключаются</a:t>
          </a:r>
          <a:r>
            <a:rPr lang="ru-RU" sz="1800" b="1" i="1" kern="1200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rPr>
            <a:t> из реестра 10 июля текущего календарного года в случае, если такими ЮЛ и ИП </a:t>
          </a:r>
          <a:r>
            <a:rPr lang="ru-RU" sz="1800" b="1" i="1" u="sng" kern="1200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rPr>
            <a:t>не соблюдены условия для включения в ЕРСМП и (или) не соответствуют критериям.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410445" y="2871371"/>
        <a:ext cx="7042359" cy="1161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2571" tIns="46285" rIns="92571" bIns="46285" rtlCol="0"/>
          <a:lstStyle>
            <a:lvl1pPr algn="l" defTabSz="10555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2571" tIns="46285" rIns="92571" bIns="46285" rtlCol="0"/>
          <a:lstStyle>
            <a:lvl1pPr algn="r" defTabSz="10555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69327FB-1023-4204-91A4-ED0674917616}" type="datetimeFigureOut">
              <a:rPr lang="ru-RU"/>
              <a:pPr>
                <a:defRPr/>
              </a:pPr>
              <a:t>03.02.2022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4563" y="742950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71" tIns="46285" rIns="92571" bIns="46285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4213" y="4716463"/>
            <a:ext cx="5489575" cy="4465637"/>
          </a:xfrm>
          <a:prstGeom prst="rect">
            <a:avLst/>
          </a:prstGeom>
        </p:spPr>
        <p:txBody>
          <a:bodyPr vert="horz" lIns="92571" tIns="46285" rIns="92571" bIns="4628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2571" tIns="46285" rIns="92571" bIns="46285" rtlCol="0" anchor="b"/>
          <a:lstStyle>
            <a:lvl1pPr algn="l" defTabSz="10555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2571" tIns="46285" rIns="92571" bIns="46285" rtlCol="0" anchor="b"/>
          <a:lstStyle>
            <a:lvl1pPr algn="r" defTabSz="10555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9667B0-56AA-447E-B5DE-5E1E99EED7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15036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43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6400" algn="l" defTabSz="8143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4388" algn="l" defTabSz="8143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2375" algn="l" defTabSz="8143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8775" algn="l" defTabSz="8143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38771" algn="l" defTabSz="8155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6525" algn="l" defTabSz="8155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4278" algn="l" defTabSz="8155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2033" algn="l" defTabSz="8155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2"/>
            <a:ext cx="7772400" cy="1470025"/>
          </a:xfrm>
        </p:spPr>
        <p:txBody>
          <a:bodyPr>
            <a:normAutofit/>
          </a:bodyPr>
          <a:lstStyle>
            <a:lvl1pPr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3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1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6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4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2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61875-2D4F-443A-9572-419E160F6E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0" y="1989138"/>
            <a:ext cx="9144000" cy="935037"/>
          </a:xfrm>
          <a:prstGeom prst="rect">
            <a:avLst/>
          </a:prstGeom>
        </p:spPr>
        <p:txBody>
          <a:bodyPr lIns="104306" tIns="52153" rIns="104306" bIns="52153" anchor="ctr">
            <a:normAutofit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5AA9"/>
                </a:solidFill>
                <a:latin typeface="Calibri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3741FEB-BA26-48F3-852D-5F60F455AA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BD3CFAA-85EA-483E-BE54-EEC1CEB2FA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177DD68-C5B0-437E-840D-474BCD3134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3FC3AF0F-166C-4B65-950C-737EE4E4A4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310741BC-94B2-4E65-BD82-23B6B697EF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BE5CC5AB-55CF-43AE-A240-3B8354954FCB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501071"/>
            <a:ext cx="7337191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5"/>
            <a:ext cx="362076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5"/>
            <a:ext cx="3644898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D3DD-EBB4-4F62-9787-41B94A020D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D1EF8512-CC46-4110-B34D-674B37AC4D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43699EA-D6F3-421A-B538-D9309E28F07B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FC0F53C4-EB69-44B5-BCC8-EF939E057469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EFABE188-72BD-46A5-869C-8571730AD8D6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4755DFA0-9D80-46EE-B4C6-E30C46C20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B89C8143-450B-44B1-ACE7-934DF7224EC5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5AEDFA9E-06B1-4796-8730-7E3FAA5AC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015BD99-09F8-4999-900D-B125AEAB3659}" type="datetime1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lnSpc>
                <a:spcPts val="1878"/>
              </a:lnSpc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BD1BA45-41F7-4CA0-934F-47936DBBE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1606872"/>
            <a:ext cx="367475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755" indent="0">
              <a:buNone/>
              <a:defRPr sz="1800" b="1"/>
            </a:lvl2pPr>
            <a:lvl3pPr marL="815509" indent="0">
              <a:buNone/>
              <a:defRPr sz="1600" b="1"/>
            </a:lvl3pPr>
            <a:lvl4pPr marL="1223262" indent="0">
              <a:buNone/>
              <a:defRPr sz="1400" b="1"/>
            </a:lvl4pPr>
            <a:lvl5pPr marL="1631016" indent="0">
              <a:buNone/>
              <a:defRPr sz="1400" b="1"/>
            </a:lvl5pPr>
            <a:lvl6pPr marL="2038771" indent="0">
              <a:buNone/>
              <a:defRPr sz="1400" b="1"/>
            </a:lvl6pPr>
            <a:lvl7pPr marL="2446525" indent="0">
              <a:buNone/>
              <a:defRPr sz="1400" b="1"/>
            </a:lvl7pPr>
            <a:lvl8pPr marL="2854278" indent="0">
              <a:buNone/>
              <a:defRPr sz="1400" b="1"/>
            </a:lvl8pPr>
            <a:lvl9pPr marL="326203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2" y="2174876"/>
            <a:ext cx="367475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5" y="1606872"/>
            <a:ext cx="3587825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755" indent="0">
              <a:buNone/>
              <a:defRPr sz="1800" b="1"/>
            </a:lvl2pPr>
            <a:lvl3pPr marL="815509" indent="0">
              <a:buNone/>
              <a:defRPr sz="1600" b="1"/>
            </a:lvl3pPr>
            <a:lvl4pPr marL="1223262" indent="0">
              <a:buNone/>
              <a:defRPr sz="1400" b="1"/>
            </a:lvl4pPr>
            <a:lvl5pPr marL="1631016" indent="0">
              <a:buNone/>
              <a:defRPr sz="1400" b="1"/>
            </a:lvl5pPr>
            <a:lvl6pPr marL="2038771" indent="0">
              <a:buNone/>
              <a:defRPr sz="1400" b="1"/>
            </a:lvl6pPr>
            <a:lvl7pPr marL="2446525" indent="0">
              <a:buNone/>
              <a:defRPr sz="1400" b="1"/>
            </a:lvl7pPr>
            <a:lvl8pPr marL="2854278" indent="0">
              <a:buNone/>
              <a:defRPr sz="1400" b="1"/>
            </a:lvl8pPr>
            <a:lvl9pPr marL="326203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5" y="2188102"/>
            <a:ext cx="3587825" cy="424802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D7BC7-F3B1-44B8-B26E-F0A347FE07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49E00-AFE6-4B6D-96C6-A83B4F0485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0"/>
            <a:ext cx="566738" cy="650875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1D68E116-B085-4AA9-91AE-1D0E10612C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4"/>
            <a:ext cx="3008313" cy="1162051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57"/>
            <a:ext cx="5111751" cy="585311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4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7755" indent="0">
              <a:buNone/>
              <a:defRPr sz="1100"/>
            </a:lvl2pPr>
            <a:lvl3pPr marL="815509" indent="0">
              <a:buNone/>
              <a:defRPr sz="900"/>
            </a:lvl3pPr>
            <a:lvl4pPr marL="1223262" indent="0">
              <a:buNone/>
              <a:defRPr sz="800"/>
            </a:lvl4pPr>
            <a:lvl5pPr marL="1631016" indent="0">
              <a:buNone/>
              <a:defRPr sz="800"/>
            </a:lvl5pPr>
            <a:lvl6pPr marL="2038771" indent="0">
              <a:buNone/>
              <a:defRPr sz="800"/>
            </a:lvl6pPr>
            <a:lvl7pPr marL="2446525" indent="0">
              <a:buNone/>
              <a:defRPr sz="800"/>
            </a:lvl7pPr>
            <a:lvl8pPr marL="2854278" indent="0">
              <a:buNone/>
              <a:defRPr sz="800"/>
            </a:lvl8pPr>
            <a:lvl9pPr marL="326203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02A2E-5BAF-47B8-BD2C-C8F470293B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6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7755" indent="0">
              <a:buNone/>
              <a:defRPr sz="2500"/>
            </a:lvl2pPr>
            <a:lvl3pPr marL="815509" indent="0">
              <a:buNone/>
              <a:defRPr sz="2100"/>
            </a:lvl3pPr>
            <a:lvl4pPr marL="1223262" indent="0">
              <a:buNone/>
              <a:defRPr sz="1800"/>
            </a:lvl4pPr>
            <a:lvl5pPr marL="1631016" indent="0">
              <a:buNone/>
              <a:defRPr sz="1800"/>
            </a:lvl5pPr>
            <a:lvl6pPr marL="2038771" indent="0">
              <a:buNone/>
              <a:defRPr sz="1800"/>
            </a:lvl6pPr>
            <a:lvl7pPr marL="2446525" indent="0">
              <a:buNone/>
              <a:defRPr sz="1800"/>
            </a:lvl7pPr>
            <a:lvl8pPr marL="2854278" indent="0">
              <a:buNone/>
              <a:defRPr sz="1800"/>
            </a:lvl8pPr>
            <a:lvl9pPr marL="326203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7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7755" indent="0">
              <a:buNone/>
              <a:defRPr sz="1100"/>
            </a:lvl2pPr>
            <a:lvl3pPr marL="815509" indent="0">
              <a:buNone/>
              <a:defRPr sz="900"/>
            </a:lvl3pPr>
            <a:lvl4pPr marL="1223262" indent="0">
              <a:buNone/>
              <a:defRPr sz="800"/>
            </a:lvl4pPr>
            <a:lvl5pPr marL="1631016" indent="0">
              <a:buNone/>
              <a:defRPr sz="800"/>
            </a:lvl5pPr>
            <a:lvl6pPr marL="2038771" indent="0">
              <a:buNone/>
              <a:defRPr sz="800"/>
            </a:lvl6pPr>
            <a:lvl7pPr marL="2446525" indent="0">
              <a:buNone/>
              <a:defRPr sz="800"/>
            </a:lvl7pPr>
            <a:lvl8pPr marL="2854278" indent="0">
              <a:buNone/>
              <a:defRPr sz="800"/>
            </a:lvl8pPr>
            <a:lvl9pPr marL="326203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24CB9-B7EB-4D71-ABC9-5065157A2B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7408F-05BF-4E57-AF23-ADD4793892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6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9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6467C-A67B-47C1-87C6-8E17FA0B2D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0"/>
            <a:ext cx="73437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50" tIns="40777" rIns="81550" bIns="407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50" tIns="40777" rIns="81550" bIns="407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81550" tIns="40777" rIns="81550" bIns="40777" rtlCol="0" anchor="ctr"/>
          <a:lstStyle>
            <a:lvl1pPr algn="l" defTabSz="815509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81550" tIns="40777" rIns="81550" bIns="40777" rtlCol="0" anchor="ctr"/>
          <a:lstStyle>
            <a:lvl1pPr algn="ctr" defTabSz="815509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81550" tIns="40777" rIns="81550" bIns="40777" rtlCol="0" anchor="ctr">
            <a:normAutofit/>
          </a:bodyPr>
          <a:lstStyle>
            <a:lvl1pPr algn="ctr" defTabSz="8155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230CEE9-A42B-42ED-8753-CCAB0841B1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83" r:id="rId3"/>
    <p:sldLayoutId id="2147483690" r:id="rId4"/>
    <p:sldLayoutId id="2147483691" r:id="rId5"/>
    <p:sldLayoutId id="2147483684" r:id="rId6"/>
    <p:sldLayoutId id="2147483685" r:id="rId7"/>
    <p:sldLayoutId id="2147483686" r:id="rId8"/>
    <p:sldLayoutId id="2147483687" r:id="rId9"/>
    <p:sldLayoutId id="2147483707" r:id="rId10"/>
  </p:sldLayoutIdLst>
  <p:hf hdr="0" ftr="0" dt="0"/>
  <p:txStyles>
    <p:titleStyle>
      <a:lvl1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587" algn="l" defTabSz="814502" rtl="0" fontAlgn="base">
        <a:lnSpc>
          <a:spcPts val="4066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171" algn="l" defTabSz="814502" rtl="0" fontAlgn="base">
        <a:lnSpc>
          <a:spcPts val="4066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2757" algn="l" defTabSz="814502" rtl="0" fontAlgn="base">
        <a:lnSpc>
          <a:spcPts val="4066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0343" algn="l" defTabSz="814502" rtl="0" fontAlgn="base">
        <a:lnSpc>
          <a:spcPts val="4066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4388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9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43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43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20800" algn="just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0775" indent="708025" algn="l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2648" indent="-203877" algn="l" defTabSz="8155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0401" indent="-203877" algn="l" defTabSz="8155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8155" indent="-203877" algn="l" defTabSz="8155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5912" indent="-203877" algn="l" defTabSz="8155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755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509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3262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016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8771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6525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4278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2033" algn="l" defTabSz="8155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744538"/>
            <a:ext cx="76327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989138"/>
            <a:ext cx="76327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915E41-2816-4A13-817B-601BFA3C90D1}" type="datetime1">
              <a:rPr lang="ru-RU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5864225"/>
            <a:ext cx="503238" cy="684213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0DC71711-5D98-49FB-A2AE-99B890572BB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15975" rtl="0" fontAlgn="base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algn="l" defTabSz="815975" rtl="0" fontAlgn="base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algn="l" defTabSz="815975" rtl="0" fontAlgn="base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88" algn="just" defTabSz="815975" rtl="0" fontAlgn="base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17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ctrTitle"/>
          </p:nvPr>
        </p:nvSpPr>
        <p:spPr>
          <a:xfrm>
            <a:off x="395288" y="3717032"/>
            <a:ext cx="8497887" cy="1857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/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200" i="1" dirty="0" smtClean="0">
                <a:latin typeface="Times New Roman" pitchFamily="18" charset="0"/>
              </a:rPr>
              <a:t>Доклад начальника отдела </a:t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200" i="1" dirty="0" smtClean="0">
                <a:latin typeface="Times New Roman" pitchFamily="18" charset="0"/>
              </a:rPr>
              <a:t>налогообложения юридических лиц </a:t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200" i="1" dirty="0" smtClean="0">
                <a:latin typeface="Times New Roman" pitchFamily="18" charset="0"/>
              </a:rPr>
              <a:t>Плотниковой Татьяны Павловны</a:t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200" i="1" dirty="0" smtClean="0">
                <a:latin typeface="Times New Roman" pitchFamily="18" charset="0"/>
              </a:rPr>
              <a:t/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200" i="1" dirty="0" smtClean="0">
                <a:latin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Актуальные вопросы ведения реестра субъектов малого и среднего предпринимательства в 2022 году. Причины исключения налогоплательщиков из реестра</a:t>
            </a:r>
            <a:r>
              <a:rPr lang="ru-RU" sz="2200" i="1" dirty="0" smtClean="0">
                <a:latin typeface="Times New Roman" pitchFamily="18" charset="0"/>
              </a:rPr>
              <a:t>»</a:t>
            </a:r>
            <a:br>
              <a:rPr lang="ru-RU" sz="2200" i="1" dirty="0" smtClean="0">
                <a:latin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</a:rPr>
            </a:br>
            <a:endParaRPr lang="ru-RU" sz="2000" i="1" dirty="0" smtClean="0">
              <a:latin typeface="Times New Roman" pitchFamily="18" charset="0"/>
            </a:endParaRPr>
          </a:p>
        </p:txBody>
      </p:sp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827088" y="2420888"/>
            <a:ext cx="7416800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algn="ctr" defTabSz="1042988"/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Управление Федеральной налоговой </a:t>
            </a:r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службы</a:t>
            </a:r>
            <a:endParaRPr lang="en-US" sz="2000" b="1" dirty="0" smtClean="0">
              <a:solidFill>
                <a:srgbClr val="FFFFFF"/>
              </a:solidFill>
              <a:cs typeface="Arial" charset="0"/>
            </a:endParaRPr>
          </a:p>
          <a:p>
            <a:pPr algn="ctr" defTabSz="1042988"/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по </a:t>
            </a:r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Амурской области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4211885" y="5445224"/>
            <a:ext cx="792163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algn="ctr" defTabSz="1042988"/>
            <a:endParaRPr lang="ru-RU" sz="20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pPr algn="ctr" defTabSz="1042988"/>
            <a:r>
              <a:rPr lang="ru-RU" sz="2000" b="1" dirty="0" smtClean="0">
                <a:solidFill>
                  <a:srgbClr val="FFFFFF"/>
                </a:solidFill>
                <a:latin typeface="Calibri" pitchFamily="34" charset="0"/>
              </a:rPr>
              <a:t>2022</a:t>
            </a:r>
            <a:endParaRPr lang="ru-RU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01071"/>
            <a:ext cx="7776864" cy="221354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Единый реестр субъектов малого и среднего предпринимательства (ЕРСПМ)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/>
              <a:t>регламентируется Федеральным законом от 24.07.2007 № 209-ФЗ «О развитии малого и среднего предпринимательства в Российской Федерации» и Постановлением Правительства РФ от 04.04.2016 № 265.</a:t>
            </a:r>
            <a:endParaRPr lang="ru-RU" sz="3600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852936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Сервис позволяет налогоплательщикам  выяснить, относится ли организация или индивидуальный предприниматель к малому предпринимательству или нет.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581128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/>
            <a:r>
              <a:rPr lang="ru-RU" sz="28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ЕРСМП </a:t>
            </a:r>
            <a:r>
              <a:rPr lang="ru-RU" sz="2800" b="1" i="1" u="sng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администрирует ФНС России</a:t>
            </a:r>
            <a:r>
              <a:rPr lang="ru-RU" sz="28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, впервые сформирован 01.08.2016 года. </a:t>
            </a:r>
          </a:p>
        </p:txBody>
      </p:sp>
    </p:spTree>
    <p:extLst>
      <p:ext uri="{BB962C8B-B14F-4D97-AF65-F5344CB8AC3E}">
        <p14:creationId xmlns:p14="http://schemas.microsoft.com/office/powerpoint/2010/main" xmlns="" val="213373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hape 324"/>
          <p:cNvPicPr preferRelativeResize="0"/>
          <p:nvPr/>
        </p:nvPicPr>
        <p:blipFill rotWithShape="1">
          <a:blip r:embed="rId2" cstate="print">
            <a:alphaModFix/>
          </a:blip>
          <a:srcRect b="6950"/>
          <a:stretch/>
        </p:blipFill>
        <p:spPr>
          <a:xfrm>
            <a:off x="5076056" y="116632"/>
            <a:ext cx="4067944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839697"/>
          </a:xfrm>
        </p:spPr>
        <p:txBody>
          <a:bodyPr/>
          <a:lstStyle/>
          <a:p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чего нужен Реестр?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71604" y="1643050"/>
            <a:ext cx="3071834" cy="3571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1500174"/>
            <a:ext cx="2857520" cy="78581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908720"/>
            <a:ext cx="82136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Присутствие компании в ЕРСМП дает дополнительную возможность компании или </a:t>
            </a:r>
            <a:r>
              <a:rPr lang="ru-RU" sz="2400" b="1" i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индивидуальному предпринимателю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получить льготы или послабления, предусмотренные для малого и среднего бизнеса (МСП).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3042" y="4214818"/>
            <a:ext cx="5072098" cy="10001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3212976"/>
            <a:ext cx="8409721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Получить доступ его участникам к мерам поддержки бизнеса.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Важно, что большая часть видов помощи в условиях </a:t>
            </a:r>
            <a:r>
              <a:rPr lang="ru-RU" sz="1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коронавируса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была направлена именно на тех, у кого есть статус субъекта малого и среднего предпринимательства                                                                                              </a:t>
            </a:r>
            <a:r>
              <a:rPr lang="ru-RU" sz="1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Наличие в Реестре сведений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организации или индивидуальном предпринимателе </a:t>
            </a:r>
            <a:r>
              <a:rPr lang="ru-RU" sz="1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являлось одним из условий для получения субсидий и других преференций для бизнеса, работающего в пострадавших отраслях.</a:t>
            </a:r>
            <a:endParaRPr lang="ru-RU" sz="20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Упростить процесс поиска поставщиков.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Упростить получение кредита или гарантийной поддержки для бизнеса.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Упростить участие в </a:t>
            </a:r>
            <a:r>
              <a:rPr lang="ru-RU" sz="20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закупках и контрактах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Узнать сведения об организации и индивидуальном предпринимателе</a:t>
            </a:r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373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35968" y="485057"/>
            <a:ext cx="800323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50" tIns="40777" rIns="81550" bIns="40777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ts val="4063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Включение (исключение) в (из) ЕРСМП.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683568" y="1124744"/>
          <a:ext cx="8208912" cy="433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81449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i="1" dirty="0" smtClean="0"/>
              <a:t>Категории субъектов МСП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556791"/>
          <a:ext cx="7632848" cy="4551668"/>
        </p:xfrm>
        <a:graphic>
          <a:graphicData uri="http://schemas.openxmlformats.org/drawingml/2006/table">
            <a:tbl>
              <a:tblPr/>
              <a:tblGrid>
                <a:gridCol w="2616976"/>
                <a:gridCol w="1744651"/>
                <a:gridCol w="1599263"/>
                <a:gridCol w="1671958"/>
              </a:tblGrid>
              <a:tr h="5078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Критерий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err="1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Микропредприятие</a:t>
                      </a:r>
                      <a:endParaRPr lang="ru-RU" sz="1400" b="1" i="1" kern="1200" dirty="0" smtClean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Малое предприятие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Среднее предприятие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56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Доход. млн. руб.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800</a:t>
                      </a:r>
                      <a:endParaRPr lang="ru-RU" sz="1050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2 000</a:t>
                      </a:r>
                      <a:endParaRPr lang="ru-RU" sz="1050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8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Среднесписочная численность работников, чел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(актуально до 10.07.2021)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 15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 100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101-250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156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Доля уставного капитала, не должна превышать 49%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организации, организации, не относящиеся к субъектам МСП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1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Минимум 51% уставного капитала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физические лица или организации – субъекты МСП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56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Доля уставного капитала, не должна превышать 25%</a:t>
                      </a: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государства, регионы, муниципальные образования, общественные и религиозные организации, благотворительные и иные некоммерческие организации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83" marR="643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9CCFF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1628800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8316416" y="2492896"/>
            <a:ext cx="827584" cy="720080"/>
            <a:chOff x="3001923" y="1160302"/>
            <a:chExt cx="2049287" cy="1495818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001923" y="1160302"/>
              <a:ext cx="2049287" cy="1495818"/>
            </a:xfrm>
            <a:prstGeom prst="rect">
              <a:avLst/>
            </a:prstGeom>
            <a:blipFill rotWithShape="0">
              <a:blip r:embed="rId3" cstate="print"/>
              <a:stretch>
                <a:fillRect/>
              </a:stretch>
            </a:blip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001923" y="1160302"/>
              <a:ext cx="2049287" cy="14958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1280" tIns="81280" rIns="81280" bIns="81280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6400" kern="1200" dirty="0" smtClean="0"/>
                <a:t> </a:t>
              </a:r>
              <a:endParaRPr lang="ru-RU" sz="6400" kern="1200" dirty="0"/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933056"/>
            <a:ext cx="899592" cy="77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0"/>
            <a:ext cx="7864166" cy="1199738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причины, по которым налогоплательщик отсутствует (исключен) в Реестре по состоянию на 01.01.2022 год по данным за 2020 год: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 bwMode="auto">
          <a:xfrm>
            <a:off x="683568" y="1916832"/>
            <a:ext cx="77768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50" tIns="40777" rIns="81550" bIns="40777" numCol="1" anchor="ctr" anchorCtr="0" compatLnSpc="1">
            <a:prstTxWarp prst="textNoShape">
              <a:avLst/>
            </a:prstTxWarp>
          </a:bodyPr>
          <a:lstStyle/>
          <a:p>
            <a:endParaRPr lang="ru-RU" sz="2400" b="1" i="1" dirty="0" smtClean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570 индивидуальных предпринимателей не представили в налоговые органы налоговые декларации о полученных доходах;</a:t>
            </a:r>
          </a:p>
          <a:p>
            <a:pPr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250 организаций не представили в налоговые органы налоговые декларации о полученных доходах и информацию о среднесписочной численности;</a:t>
            </a:r>
          </a:p>
          <a:p>
            <a:pPr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111 организаций не представили в налоговые органы налоговые декларации о полученных доходах;</a:t>
            </a:r>
          </a:p>
          <a:p>
            <a:pPr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- 81 организация не представила информацию о среднесписочной численности.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343753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строке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«искать»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введите ИНН, ОГРН или                    ОГРНИП, наименование организации или ФИО индивидуального предпринимателя.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5" name="Рисунок 4" descr="Безымянный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7"/>
            <a:ext cx="7920880" cy="4852030"/>
          </a:xfrm>
          <a:prstGeom prst="rect">
            <a:avLst/>
          </a:prstGeom>
        </p:spPr>
      </p:pic>
      <p:pic>
        <p:nvPicPr>
          <p:cNvPr id="6" name="Picture 2" descr="D:\для слайдов\computer-animation-logfile-gif-login-computer-thum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0" b="100000" l="0" r="100000">
                        <a14:backgroundMark x1="6452" y1="66094" x2="6452" y2="66094"/>
                        <a14:backgroundMark x1="16774" y1="64807" x2="16774" y2="64807"/>
                        <a14:backgroundMark x1="20323" y1="52361" x2="20323" y2="52361"/>
                        <a14:backgroundMark x1="20000" y1="54077" x2="20000" y2="54077"/>
                        <a14:backgroundMark x1="30000" y1="14163" x2="30000" y2="14163"/>
                        <a14:backgroundMark x1="40645" y1="1288" x2="40645" y2="1288"/>
                        <a14:backgroundMark x1="42903" y1="858" x2="42903" y2="858"/>
                        <a14:backgroundMark x1="45806" y1="858" x2="45806" y2="858"/>
                        <a14:backgroundMark x1="57419" y1="15021" x2="57419" y2="15021"/>
                        <a14:backgroundMark x1="52903" y1="7296" x2="52903" y2="7296"/>
                        <a14:backgroundMark x1="95161" y1="65236" x2="95161" y2="65236"/>
                        <a14:backgroundMark x1="75161" y1="81545" x2="75161" y2="81545"/>
                        <a14:backgroundMark x1="60968" y1="88412" x2="60968" y2="88412"/>
                        <a14:backgroundMark x1="36774" y1="94421" x2="36774" y2="94421"/>
                        <a14:backgroundMark x1="29677" y1="88841" x2="29677" y2="88841"/>
                        <a14:backgroundMark x1="16452" y1="82403" x2="16452" y2="82403"/>
                        <a14:backgroundMark x1="20323" y1="61373" x2="20323" y2="61373"/>
                        <a14:backgroundMark x1="20645" y1="66094" x2="20645" y2="66094"/>
                        <a14:backgroundMark x1="22258" y1="63948" x2="22258" y2="63948"/>
                        <a14:backgroundMark x1="31290" y1="36910" x2="31290" y2="36910"/>
                        <a14:backgroundMark x1="30000" y1="39485" x2="30000" y2="39485"/>
                        <a14:backgroundMark x1="29677" y1="22318" x2="29677" y2="22318"/>
                        <a14:backgroundMark x1="30000" y1="24464" x2="30000" y2="24464"/>
                        <a14:backgroundMark x1="47097" y1="95708" x2="47097" y2="95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204864"/>
            <a:ext cx="2054056" cy="1626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86058"/>
            <a:ext cx="7864166" cy="1105804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D49E00-AFE6-4B6D-96C6-A83B4F04854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41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21767</TotalTime>
  <Words>478</Words>
  <Application>Microsoft Office PowerPoint</Application>
  <PresentationFormat>Экран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Present_FNS2012_A4</vt:lpstr>
      <vt:lpstr>Present_FNS2012_16-9</vt:lpstr>
      <vt:lpstr> Доклад начальника отдела  налогообложения юридических лиц  Плотниковой Татьяны Павловны  «Актуальные вопросы ведения реестра субъектов малого и среднего предпринимательства в 2022 году. Причины исключения налогоплательщиков из реестра»  </vt:lpstr>
      <vt:lpstr>Единый реестр субъектов малого и среднего предпринимательства (ЕРСПМ) регламентируется Федеральным законом от 24.07.2007 № 209-ФЗ «О развитии малого и среднего предпринимательства в Российской Федерации» и Постановлением Правительства РФ от 04.04.2016 № 265.</vt:lpstr>
      <vt:lpstr>Для чего нужен Реестр?</vt:lpstr>
      <vt:lpstr>Слайд 4</vt:lpstr>
      <vt:lpstr>Категории субъектов МСП</vt:lpstr>
      <vt:lpstr>Основные причины, по которым налогоплательщик отсутствует (исключен) в Реестре по состоянию на 01.01.2022 год по данным за 2020 год:</vt:lpstr>
      <vt:lpstr>В строке «искать» введите ИНН, ОГРН или                    ОГРНИП, наименование организации или ФИО индивидуального предпринимателя. </vt:lpstr>
      <vt:lpstr>СПАСИБО ЗА ВНИМАНИЕ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Плотникова</cp:lastModifiedBy>
  <cp:revision>1402</cp:revision>
  <cp:lastPrinted>2019-02-21T05:24:32Z</cp:lastPrinted>
  <dcterms:created xsi:type="dcterms:W3CDTF">2013-04-18T07:19:29Z</dcterms:created>
  <dcterms:modified xsi:type="dcterms:W3CDTF">2022-02-03T00:18:53Z</dcterms:modified>
</cp:coreProperties>
</file>