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7" r:id="rId1"/>
  </p:sldMasterIdLst>
  <p:notesMasterIdLst>
    <p:notesMasterId r:id="rId11"/>
  </p:notesMasterIdLst>
  <p:sldIdLst>
    <p:sldId id="283" r:id="rId2"/>
    <p:sldId id="324" r:id="rId3"/>
    <p:sldId id="325" r:id="rId4"/>
    <p:sldId id="359" r:id="rId5"/>
    <p:sldId id="352" r:id="rId6"/>
    <p:sldId id="354" r:id="rId7"/>
    <p:sldId id="355" r:id="rId8"/>
    <p:sldId id="360" r:id="rId9"/>
    <p:sldId id="287" r:id="rId10"/>
  </p:sldIdLst>
  <p:sldSz cx="12192000" cy="6858000"/>
  <p:notesSz cx="6877050" cy="96535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сянюк Алексей Александрович" initials="КАА" lastIdx="2" clrIdx="0">
    <p:extLst/>
  </p:cmAuthor>
  <p:cmAuthor id="2" name="Воробьев Алексей Максимович" initials="ВАМ" lastIdx="3" clrIdx="1">
    <p:extLst/>
  </p:cmAuthor>
  <p:cmAuthor id="3" name="Шмелев Алексей Константинович" initials="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0000"/>
    <a:srgbClr val="EDEEEF"/>
    <a:srgbClr val="FFF6C1"/>
    <a:srgbClr val="FDE6D3"/>
    <a:srgbClr val="FCD9BC"/>
    <a:srgbClr val="FAB882"/>
    <a:srgbClr val="2B6CA7"/>
    <a:srgbClr val="6C81B4"/>
    <a:srgbClr val="4F81BD"/>
    <a:srgbClr val="F7964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0" autoAdjust="0"/>
    <p:restoredTop sz="94660"/>
  </p:normalViewPr>
  <p:slideViewPr>
    <p:cSldViewPr>
      <p:cViewPr varScale="1">
        <p:scale>
          <a:sx n="91" d="100"/>
          <a:sy n="91" d="100"/>
        </p:scale>
        <p:origin x="-43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80055" cy="482679"/>
          </a:xfrm>
          <a:prstGeom prst="rect">
            <a:avLst/>
          </a:prstGeom>
        </p:spPr>
        <p:txBody>
          <a:bodyPr vert="horz" lIns="92433" tIns="46216" rIns="92433" bIns="4621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95408" y="2"/>
            <a:ext cx="2980055" cy="482679"/>
          </a:xfrm>
          <a:prstGeom prst="rect">
            <a:avLst/>
          </a:prstGeom>
        </p:spPr>
        <p:txBody>
          <a:bodyPr vert="horz" lIns="92433" tIns="46216" rIns="92433" bIns="46216" rtlCol="0"/>
          <a:lstStyle>
            <a:lvl1pPr algn="r">
              <a:defRPr sz="1200"/>
            </a:lvl1pPr>
          </a:lstStyle>
          <a:p>
            <a:fld id="{851BFEE2-8C22-486B-B394-4F571AC208F5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20663" y="723900"/>
            <a:ext cx="6435725" cy="3619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3" tIns="46216" rIns="92433" bIns="4621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7706" y="4585457"/>
            <a:ext cx="5501640" cy="4344115"/>
          </a:xfrm>
          <a:prstGeom prst="rect">
            <a:avLst/>
          </a:prstGeom>
        </p:spPr>
        <p:txBody>
          <a:bodyPr vert="horz" lIns="92433" tIns="46216" rIns="92433" bIns="4621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169235"/>
            <a:ext cx="2980055" cy="482679"/>
          </a:xfrm>
          <a:prstGeom prst="rect">
            <a:avLst/>
          </a:prstGeom>
        </p:spPr>
        <p:txBody>
          <a:bodyPr vert="horz" lIns="92433" tIns="46216" rIns="92433" bIns="462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95408" y="9169235"/>
            <a:ext cx="2980055" cy="482679"/>
          </a:xfrm>
          <a:prstGeom prst="rect">
            <a:avLst/>
          </a:prstGeom>
        </p:spPr>
        <p:txBody>
          <a:bodyPr vert="horz" lIns="92433" tIns="46216" rIns="92433" bIns="46216" rtlCol="0" anchor="b"/>
          <a:lstStyle>
            <a:lvl1pPr algn="r">
              <a:defRPr sz="1200"/>
            </a:lvl1pPr>
          </a:lstStyle>
          <a:p>
            <a:fld id="{3DCD607D-6DB4-4588-82CA-05EC035ADA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112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3569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7029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2539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466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2177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7331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876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91"/>
            <a:ext cx="1218988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91"/>
            <a:ext cx="103632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4865834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45325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07" indent="0">
              <a:buNone/>
              <a:defRPr sz="2800"/>
            </a:lvl2pPr>
            <a:lvl3pPr marL="914216" indent="0">
              <a:buNone/>
              <a:defRPr sz="2400"/>
            </a:lvl3pPr>
            <a:lvl4pPr marL="1371324" indent="0">
              <a:buNone/>
              <a:defRPr sz="2000"/>
            </a:lvl4pPr>
            <a:lvl5pPr marL="1828432" indent="0">
              <a:buNone/>
              <a:defRPr sz="2000"/>
            </a:lvl5pPr>
            <a:lvl6pPr marL="2285539" indent="0">
              <a:buNone/>
              <a:defRPr sz="2000"/>
            </a:lvl6pPr>
            <a:lvl7pPr marL="2742647" indent="0">
              <a:buNone/>
              <a:defRPr sz="2000"/>
            </a:lvl7pPr>
            <a:lvl8pPr marL="3199755" indent="0">
              <a:buNone/>
              <a:defRPr sz="2000"/>
            </a:lvl8pPr>
            <a:lvl9pPr marL="3656863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07" indent="0">
              <a:buNone/>
              <a:defRPr sz="1200"/>
            </a:lvl2pPr>
            <a:lvl3pPr marL="914216" indent="0">
              <a:buNone/>
              <a:defRPr sz="1000"/>
            </a:lvl3pPr>
            <a:lvl4pPr marL="1371324" indent="0">
              <a:buNone/>
              <a:defRPr sz="900"/>
            </a:lvl4pPr>
            <a:lvl5pPr marL="1828432" indent="0">
              <a:buNone/>
              <a:defRPr sz="900"/>
            </a:lvl5pPr>
            <a:lvl6pPr marL="2285539" indent="0">
              <a:buNone/>
              <a:defRPr sz="900"/>
            </a:lvl6pPr>
            <a:lvl7pPr marL="2742647" indent="0">
              <a:buNone/>
              <a:defRPr sz="900"/>
            </a:lvl7pPr>
            <a:lvl8pPr marL="3199755" indent="0">
              <a:buNone/>
              <a:defRPr sz="900"/>
            </a:lvl8pPr>
            <a:lvl9pPr marL="365686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333E6-6B9D-45C5-80AC-9FEA02D3D99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6344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BC9E-C8DB-4E98-B502-6E40796A294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0426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931" y="303213"/>
            <a:ext cx="3206751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3"/>
            <a:ext cx="9421283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0E4C7-E392-431E-BAA7-5DECF0DD72B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8651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7901519" y="5127625"/>
            <a:ext cx="1231900" cy="376238"/>
          </a:xfrm>
          <a:prstGeom prst="rect">
            <a:avLst/>
          </a:prstGeom>
          <a:noFill/>
        </p:spPr>
        <p:txBody>
          <a:bodyPr lIns="80147" tIns="40075" rIns="80147" bIns="40075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2" y="1606877"/>
            <a:ext cx="9760919" cy="4829253"/>
          </a:xfrm>
        </p:spPr>
        <p:txBody>
          <a:bodyPr/>
          <a:lstStyle>
            <a:lvl1pPr marL="318633" indent="0">
              <a:buFontTx/>
              <a:buNone/>
              <a:defRPr b="1">
                <a:latin typeface="+mj-lt"/>
              </a:defRPr>
            </a:lvl1pPr>
            <a:lvl2pPr marL="315851" indent="2783">
              <a:defRPr>
                <a:latin typeface="+mj-lt"/>
              </a:defRPr>
            </a:lvl2pPr>
            <a:lvl3pPr marL="550998" indent="-228192">
              <a:tabLst/>
              <a:defRPr>
                <a:latin typeface="+mj-lt"/>
              </a:defRPr>
            </a:lvl3pPr>
            <a:lvl4pPr marL="0" indent="315851">
              <a:lnSpc>
                <a:spcPts val="1579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9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9" y="501091"/>
            <a:ext cx="9782923" cy="1105803"/>
          </a:xfrm>
        </p:spPr>
        <p:txBody>
          <a:bodyPr/>
          <a:lstStyle>
            <a:lvl1pPr marL="0" marR="0" indent="0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AC7B-5B8F-42B3-88A7-3F729EE1627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8873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21"/>
            <a:ext cx="12189884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2" y="1606877"/>
            <a:ext cx="9760919" cy="4829253"/>
          </a:xfrm>
        </p:spPr>
        <p:txBody>
          <a:bodyPr/>
          <a:lstStyle>
            <a:lvl1pPr marL="318633" indent="0">
              <a:buFontTx/>
              <a:buNone/>
              <a:defRPr b="1">
                <a:latin typeface="+mj-lt"/>
              </a:defRPr>
            </a:lvl1pPr>
            <a:lvl2pPr marL="318633" indent="0">
              <a:defRPr>
                <a:latin typeface="+mj-lt"/>
              </a:defRPr>
            </a:lvl2pPr>
            <a:lvl3pPr marL="550998" indent="-228192">
              <a:defRPr>
                <a:latin typeface="+mj-lt"/>
              </a:defRPr>
            </a:lvl3pPr>
            <a:lvl4pPr marL="0" indent="315851">
              <a:defRPr>
                <a:latin typeface="+mj-lt"/>
              </a:defRPr>
            </a:lvl4pPr>
            <a:lvl5pPr marL="125783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03" y="501091"/>
            <a:ext cx="9783868" cy="1105803"/>
          </a:xfrm>
        </p:spPr>
        <p:txBody>
          <a:bodyPr/>
          <a:lstStyle>
            <a:lvl1pPr marL="0" marR="0" indent="0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35318-44FE-42B3-B076-75DF83B42F6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4624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20"/>
            <a:ext cx="12189884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2" y="1012506"/>
            <a:ext cx="976091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62" y="3429720"/>
            <a:ext cx="976091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3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8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DFE3-7A53-4F7F-A028-F1C18AD9DB6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4157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9" y="501068"/>
            <a:ext cx="978292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8" y="1606874"/>
            <a:ext cx="4827685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33" y="1606874"/>
            <a:ext cx="4859863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C476B-D5B1-4B47-946C-59DED4F89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2478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5" y="501067"/>
            <a:ext cx="10485555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70" y="1606872"/>
            <a:ext cx="4899671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6" indent="0">
              <a:buNone/>
              <a:defRPr sz="1800" b="1"/>
            </a:lvl3pPr>
            <a:lvl4pPr marL="1371324" indent="0">
              <a:buNone/>
              <a:defRPr sz="1600" b="1"/>
            </a:lvl4pPr>
            <a:lvl5pPr marL="1828432" indent="0">
              <a:buNone/>
              <a:defRPr sz="1600" b="1"/>
            </a:lvl5pPr>
            <a:lvl6pPr marL="2285539" indent="0">
              <a:buNone/>
              <a:defRPr sz="1600" b="1"/>
            </a:lvl6pPr>
            <a:lvl7pPr marL="2742647" indent="0">
              <a:buNone/>
              <a:defRPr sz="1600" b="1"/>
            </a:lvl7pPr>
            <a:lvl8pPr marL="3199755" indent="0">
              <a:buNone/>
              <a:defRPr sz="1600" b="1"/>
            </a:lvl8pPr>
            <a:lvl9pPr marL="365686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70" y="2174876"/>
            <a:ext cx="4899671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133" y="1606872"/>
            <a:ext cx="4783767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6" indent="0">
              <a:buNone/>
              <a:defRPr sz="1800" b="1"/>
            </a:lvl3pPr>
            <a:lvl4pPr marL="1371324" indent="0">
              <a:buNone/>
              <a:defRPr sz="1600" b="1"/>
            </a:lvl4pPr>
            <a:lvl5pPr marL="1828432" indent="0">
              <a:buNone/>
              <a:defRPr sz="1600" b="1"/>
            </a:lvl5pPr>
            <a:lvl6pPr marL="2285539" indent="0">
              <a:buNone/>
              <a:defRPr sz="1600" b="1"/>
            </a:lvl6pPr>
            <a:lvl7pPr marL="2742647" indent="0">
              <a:buNone/>
              <a:defRPr sz="1600" b="1"/>
            </a:lvl7pPr>
            <a:lvl8pPr marL="3199755" indent="0">
              <a:buNone/>
              <a:defRPr sz="1600" b="1"/>
            </a:lvl8pPr>
            <a:lvl9pPr marL="365686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133" y="2188098"/>
            <a:ext cx="4783767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CCA25-9ADD-4817-A661-78CBB166EE2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1372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8"/>
            <a:ext cx="10485555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C72F-CCD3-496E-9960-2ACE0AAD802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6077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22001" y="5872163"/>
            <a:ext cx="755651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BEFDE15-84C4-4FBA-8A92-D44ADA243BA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6217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7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07" indent="0">
              <a:buNone/>
              <a:defRPr sz="1200"/>
            </a:lvl2pPr>
            <a:lvl3pPr marL="914216" indent="0">
              <a:buNone/>
              <a:defRPr sz="1000"/>
            </a:lvl3pPr>
            <a:lvl4pPr marL="1371324" indent="0">
              <a:buNone/>
              <a:defRPr sz="900"/>
            </a:lvl4pPr>
            <a:lvl5pPr marL="1828432" indent="0">
              <a:buNone/>
              <a:defRPr sz="900"/>
            </a:lvl5pPr>
            <a:lvl6pPr marL="2285539" indent="0">
              <a:buNone/>
              <a:defRPr sz="900"/>
            </a:lvl6pPr>
            <a:lvl7pPr marL="2742647" indent="0">
              <a:buNone/>
              <a:defRPr sz="900"/>
            </a:lvl7pPr>
            <a:lvl8pPr marL="3199755" indent="0">
              <a:buNone/>
              <a:defRPr sz="900"/>
            </a:lvl8pPr>
            <a:lvl9pPr marL="365686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3D4F-9A63-4A1B-A268-07038B2D0C1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520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967" y="490538"/>
            <a:ext cx="9791700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1087967" y="1600200"/>
            <a:ext cx="9791700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547"/>
            <a:ext cx="28448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547"/>
            <a:ext cx="38608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9803" y="6042222"/>
            <a:ext cx="825500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765679-BEBA-4483-A580-85B94F47C386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963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hdr="0" ftr="0" dt="0"/>
  <p:txStyles>
    <p:titleStyle>
      <a:lvl1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7189"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4377"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1566"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8754"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492" algn="l" defTabSz="912791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492" algn="l" defTabSz="912791" rtl="0" fontAlgn="base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72" indent="-227008" algn="l" defTabSz="912791" rtl="0" fontAlgn="base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17" algn="just" defTabSz="912791" rtl="0" fontAlgn="base">
        <a:lnSpc>
          <a:spcPts val="1575"/>
        </a:lnSpc>
        <a:spcBef>
          <a:spcPts val="351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269" algn="l" defTabSz="912791" rtl="0" fontAlgn="base">
        <a:lnSpc>
          <a:spcPts val="1575"/>
        </a:lnSpc>
        <a:spcBef>
          <a:spcPts val="351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093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09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8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7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7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5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1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6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91"/>
            <a:ext cx="10363200" cy="1779821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СИСТЕМАТИЧЕСКИЕ ОШИБКИ, ДОПУСКАЕМЫЕ УЧАСТНИКАМИ ОБОРОТА ТОВАРОВ, ПОДЛЕЖАЩИХ ПРОСЛЕЖИВАЕМОСТИ, ПРИ ФОРМИРОВАНИИ ОТЧЕТНОСТИ</a:t>
            </a:r>
            <a:endParaRPr lang="ru-RU" sz="2800" i="1" dirty="0"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94816" y="5630470"/>
            <a:ext cx="3168352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231904" y="836712"/>
            <a:ext cx="1800200" cy="1584176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Изображение 10" descr="FNS_vizitka_for_rukovodstv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1904" y="692696"/>
            <a:ext cx="1872208" cy="194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0420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20688"/>
            <a:ext cx="10729192" cy="774312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Национальная Система прослеживаемости товаров (НСПТ)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7" name="Прямоугольник: скругленные углы 3">
            <a:extLst>
              <a:ext uri="{FF2B5EF4-FFF2-40B4-BE49-F238E27FC236}">
                <a16:creationId xmlns="" xmlns:a16="http://schemas.microsoft.com/office/drawing/2014/main" id="{74A0F78A-DE14-4082-A1C0-03DBDC326DC0}"/>
              </a:ext>
            </a:extLst>
          </p:cNvPr>
          <p:cNvSpPr/>
          <p:nvPr/>
        </p:nvSpPr>
        <p:spPr>
          <a:xfrm>
            <a:off x="952464" y="1357298"/>
            <a:ext cx="10358510" cy="476726"/>
          </a:xfrm>
          <a:prstGeom prst="roundRect">
            <a:avLst/>
          </a:prstGeom>
          <a:solidFill>
            <a:srgbClr val="28BDD6"/>
          </a:solidFill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ru-RU" sz="2800" b="1" u="sng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08.07.2021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– ДАТА НАЧАЛА ФУНКЦИОНИРОВАНИЯ НСПТ В РОССИЙСКОЙ ФЕДЕРАЦИИ</a:t>
            </a:r>
            <a:endParaRPr lang="ru-RU" sz="2000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38150" y="2428868"/>
            <a:ext cx="106895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Прослеживаемость осуществляется в отношении </a:t>
            </a:r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</a:rPr>
              <a:t>ВВОЗИМЫХ </a:t>
            </a:r>
            <a:r>
              <a:rPr lang="ru-RU" sz="2400" dirty="0" smtClean="0"/>
              <a:t>товаров, операции по которым совершаются с 08.07.2021.</a:t>
            </a:r>
          </a:p>
        </p:txBody>
      </p:sp>
      <p:sp>
        <p:nvSpPr>
          <p:cNvPr id="30" name="Стрелка вниз 29"/>
          <p:cNvSpPr/>
          <p:nvPr/>
        </p:nvSpPr>
        <p:spPr>
          <a:xfrm>
            <a:off x="5595934" y="1857364"/>
            <a:ext cx="500066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666712" y="3857629"/>
            <a:ext cx="106895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r>
              <a:rPr lang="ru-RU" sz="2400" b="1" u="sng" dirty="0" smtClean="0">
                <a:solidFill>
                  <a:srgbClr val="00B050"/>
                </a:solidFill>
              </a:rPr>
              <a:t>ПЕРЕЧЕНЬ ТОВАРОВ, ПОДЛЕЖАЩИХ ПРОСЛЕЖИВАЕМОСТИ:</a:t>
            </a:r>
          </a:p>
          <a:p>
            <a:pPr algn="just"/>
            <a:r>
              <a:rPr lang="ru-RU" sz="2400" dirty="0" smtClean="0"/>
              <a:t>	</a:t>
            </a:r>
            <a:endParaRPr lang="ru-RU" sz="2400" b="1" u="sng" dirty="0" smtClean="0">
              <a:solidFill>
                <a:srgbClr val="00B050"/>
              </a:solidFill>
            </a:endParaRPr>
          </a:p>
        </p:txBody>
      </p:sp>
      <p:sp>
        <p:nvSpPr>
          <p:cNvPr id="32" name="Стрелка вниз 31"/>
          <p:cNvSpPr/>
          <p:nvPr/>
        </p:nvSpPr>
        <p:spPr>
          <a:xfrm>
            <a:off x="5595934" y="3214686"/>
            <a:ext cx="500066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666712" y="4429132"/>
            <a:ext cx="10144196" cy="642942"/>
          </a:xfrm>
          <a:prstGeom prst="flowChartProcess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/>
              <a:t>холодильники, морозильники, стиральные машины, мониторы, проекторы, телевизионные приемники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Надпись 2"/>
          <p:cNvSpPr txBox="1">
            <a:spLocks noChangeArrowheads="1"/>
          </p:cNvSpPr>
          <p:nvPr/>
        </p:nvSpPr>
        <p:spPr bwMode="auto">
          <a:xfrm>
            <a:off x="666712" y="5143512"/>
            <a:ext cx="10144196" cy="71438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/>
              <a:t>автопогрузчики, бульдозеры, грейдеры, погрузчики, экскаваторы, трамбовочные машины, дорожные катки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666712" y="5929330"/>
            <a:ext cx="10144196" cy="500066"/>
          </a:xfrm>
          <a:prstGeom prst="flowChartProcess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/>
              <a:t>детские коляски и детские автокресла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389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20688"/>
            <a:ext cx="10729192" cy="774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ОСНОВНОЙ ПРИНЦИП РАБОТЫ национальной СИСТЕМЫ ПРОСЛЕЖИВАЕМОСТИ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809588" y="1571612"/>
            <a:ext cx="10801200" cy="714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u="sng" dirty="0" smtClean="0">
                <a:solidFill>
                  <a:srgbClr val="00B050"/>
                </a:solidFill>
              </a:rPr>
              <a:t>присвоение каждой ввезенной партии товаров регистрационного номера партии товара - (РНПТ)</a:t>
            </a:r>
            <a:endParaRPr lang="ru-RU" sz="2400" u="sng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2464" y="2357431"/>
            <a:ext cx="1021563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95368" lvl="8" indent="-457189" algn="ctr">
              <a:spcAft>
                <a:spcPts val="1800"/>
              </a:spcAft>
            </a:pP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ТРИ СПОСОБА формирования РНПТ:</a:t>
            </a:r>
          </a:p>
          <a:p>
            <a:pPr marL="1295368" lvl="8" indent="-457189" algn="ctr">
              <a:spcAft>
                <a:spcPts val="1800"/>
              </a:spcAft>
            </a:pPr>
            <a:endParaRPr lang="ru-RU" sz="2400" b="1" u="sng" dirty="0" smtClean="0">
              <a:solidFill>
                <a:srgbClr val="C00000"/>
              </a:solidFill>
              <a:latin typeface="Arial Narrow" panose="020B0606020202030204" pitchFamily="34" charset="0"/>
            </a:endParaRPr>
          </a:p>
          <a:p>
            <a:pPr marL="1295368" lvl="8" indent="-457189" algn="ctr">
              <a:spcAft>
                <a:spcPts val="1800"/>
              </a:spcAft>
            </a:pPr>
            <a:endParaRPr lang="ru-RU" sz="2400" b="1" u="sng" dirty="0" smtClean="0">
              <a:solidFill>
                <a:srgbClr val="C00000"/>
              </a:solidFill>
              <a:latin typeface="Arial Narrow" panose="020B0606020202030204" pitchFamily="34" charset="0"/>
            </a:endParaRPr>
          </a:p>
          <a:p>
            <a:r>
              <a:rPr lang="ru-RU" sz="2400" dirty="0" smtClean="0"/>
              <a:t>	</a:t>
            </a:r>
            <a:endParaRPr lang="ru-RU" sz="2400" dirty="0"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6024562" y="1214422"/>
            <a:ext cx="357190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A48BC9E7-46C9-4A97-99D6-074CA9389D35}"/>
              </a:ext>
            </a:extLst>
          </p:cNvPr>
          <p:cNvSpPr/>
          <p:nvPr/>
        </p:nvSpPr>
        <p:spPr>
          <a:xfrm>
            <a:off x="666712" y="2928934"/>
            <a:ext cx="2521474" cy="11048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Narrow" panose="020B0606020202030204" pitchFamily="34" charset="0"/>
              </a:rPr>
              <a:t>Импорт </a:t>
            </a:r>
            <a:r>
              <a:rPr lang="ru-RU" dirty="0" smtClean="0">
                <a:latin typeface="Arial Narrow" panose="020B0606020202030204" pitchFamily="34" charset="0"/>
              </a:rPr>
              <a:t>товаров, </a:t>
            </a:r>
            <a:r>
              <a:rPr lang="ru-RU" dirty="0">
                <a:latin typeface="Arial Narrow" panose="020B0606020202030204" pitchFamily="34" charset="0"/>
              </a:rPr>
              <a:t>подлежащих прослеживаемости из третьих стран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C12AA93F-FBF4-459F-9EF7-7361C5BBE1E5}"/>
              </a:ext>
            </a:extLst>
          </p:cNvPr>
          <p:cNvSpPr/>
          <p:nvPr/>
        </p:nvSpPr>
        <p:spPr>
          <a:xfrm>
            <a:off x="666712" y="4143380"/>
            <a:ext cx="2521474" cy="107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Narrow" panose="020B0606020202030204" pitchFamily="34" charset="0"/>
              </a:rPr>
              <a:t>Наличие </a:t>
            </a:r>
            <a:r>
              <a:rPr lang="ru-RU" dirty="0" smtClean="0">
                <a:latin typeface="Arial Narrow" panose="020B0606020202030204" pitchFamily="34" charset="0"/>
              </a:rPr>
              <a:t>товаров, </a:t>
            </a:r>
            <a:r>
              <a:rPr lang="ru-RU" dirty="0">
                <a:latin typeface="Arial Narrow" panose="020B0606020202030204" pitchFamily="34" charset="0"/>
              </a:rPr>
              <a:t>подлежащих прослеживаемости на </a:t>
            </a:r>
            <a:r>
              <a:rPr lang="ru-RU" dirty="0" smtClean="0">
                <a:latin typeface="Arial Narrow" panose="020B0606020202030204" pitchFamily="34" charset="0"/>
              </a:rPr>
              <a:t>08.07.2021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0C3CA011-7ACD-4B7D-BC1C-8E7BBE31055A}"/>
              </a:ext>
            </a:extLst>
          </p:cNvPr>
          <p:cNvSpPr/>
          <p:nvPr/>
        </p:nvSpPr>
        <p:spPr>
          <a:xfrm>
            <a:off x="666712" y="5357826"/>
            <a:ext cx="2521475" cy="11521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Narrow" panose="020B0606020202030204" pitchFamily="34" charset="0"/>
              </a:rPr>
              <a:t>Ввоз </a:t>
            </a:r>
            <a:r>
              <a:rPr lang="ru-RU" dirty="0" smtClean="0">
                <a:latin typeface="Arial Narrow" panose="020B0606020202030204" pitchFamily="34" charset="0"/>
              </a:rPr>
              <a:t>товаров, </a:t>
            </a:r>
            <a:r>
              <a:rPr lang="ru-RU" dirty="0">
                <a:latin typeface="Arial Narrow" panose="020B0606020202030204" pitchFamily="34" charset="0"/>
              </a:rPr>
              <a:t>подлежащих прослеживаемости из ЕАЭС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54E3DAEF-9A81-4E64-A1E6-D88C7D8BE3BD}"/>
              </a:ext>
            </a:extLst>
          </p:cNvPr>
          <p:cNvCxnSpPr>
            <a:cxnSpLocks/>
          </p:cNvCxnSpPr>
          <p:nvPr/>
        </p:nvCxnSpPr>
        <p:spPr>
          <a:xfrm flipV="1">
            <a:off x="3167042" y="3500438"/>
            <a:ext cx="1071570" cy="5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xmlns="" id="{54E3DAEF-9A81-4E64-A1E6-D88C7D8BE3BD}"/>
              </a:ext>
            </a:extLst>
          </p:cNvPr>
          <p:cNvCxnSpPr>
            <a:cxnSpLocks/>
          </p:cNvCxnSpPr>
          <p:nvPr/>
        </p:nvCxnSpPr>
        <p:spPr>
          <a:xfrm flipV="1">
            <a:off x="3167042" y="5929330"/>
            <a:ext cx="1071570" cy="5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555E6E40-1172-4219-BC64-7C3487862EB1}"/>
              </a:ext>
            </a:extLst>
          </p:cNvPr>
          <p:cNvSpPr/>
          <p:nvPr/>
        </p:nvSpPr>
        <p:spPr>
          <a:xfrm>
            <a:off x="4238612" y="2928934"/>
            <a:ext cx="2643206" cy="10715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grpSp>
        <p:nvGrpSpPr>
          <p:cNvPr id="15" name="Группа 14"/>
          <p:cNvGrpSpPr>
            <a:grpSpLocks noChangeAspect="1"/>
          </p:cNvGrpSpPr>
          <p:nvPr/>
        </p:nvGrpSpPr>
        <p:grpSpPr>
          <a:xfrm>
            <a:off x="3881422" y="2571744"/>
            <a:ext cx="993386" cy="993386"/>
            <a:chOff x="3000762" y="333762"/>
            <a:chExt cx="6190476" cy="6190476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74074">
              <a:off x="3000762" y="333762"/>
              <a:ext cx="6190476" cy="6190476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5881629" y="2609248"/>
              <a:ext cx="1146201" cy="911322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5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ДТ</a:t>
              </a:r>
              <a:endParaRPr kumimoji="0" lang="ru-RU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C1608B41-485B-441C-909B-5239C283CE26}"/>
              </a:ext>
            </a:extLst>
          </p:cNvPr>
          <p:cNvSpPr/>
          <p:nvPr/>
        </p:nvSpPr>
        <p:spPr>
          <a:xfrm>
            <a:off x="4524364" y="2928934"/>
            <a:ext cx="2286016" cy="571504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ru-RU" sz="1800" dirty="0" smtClean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Из </a:t>
            </a:r>
            <a:r>
              <a:rPr lang="ru-RU" sz="1800" dirty="0" smtClean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декларации на товары</a:t>
            </a:r>
            <a:endParaRPr lang="ru-RU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555E6E40-1172-4219-BC64-7C3487862EB1}"/>
              </a:ext>
            </a:extLst>
          </p:cNvPr>
          <p:cNvSpPr/>
          <p:nvPr/>
        </p:nvSpPr>
        <p:spPr>
          <a:xfrm>
            <a:off x="4238612" y="4071942"/>
            <a:ext cx="2628908" cy="11430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555E6E40-1172-4219-BC64-7C3487862EB1}"/>
              </a:ext>
            </a:extLst>
          </p:cNvPr>
          <p:cNvSpPr/>
          <p:nvPr/>
        </p:nvSpPr>
        <p:spPr>
          <a:xfrm>
            <a:off x="4238612" y="5286388"/>
            <a:ext cx="2628908" cy="12144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xmlns="" id="{54E3DAEF-9A81-4E64-A1E6-D88C7D8BE3BD}"/>
              </a:ext>
            </a:extLst>
          </p:cNvPr>
          <p:cNvCxnSpPr>
            <a:cxnSpLocks/>
          </p:cNvCxnSpPr>
          <p:nvPr/>
        </p:nvCxnSpPr>
        <p:spPr>
          <a:xfrm flipV="1">
            <a:off x="3167042" y="4714884"/>
            <a:ext cx="1071570" cy="5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xmlns="" id="{54E3DAEF-9A81-4E64-A1E6-D88C7D8BE3BD}"/>
              </a:ext>
            </a:extLst>
          </p:cNvPr>
          <p:cNvCxnSpPr>
            <a:cxnSpLocks/>
            <a:endCxn id="31" idx="1"/>
          </p:cNvCxnSpPr>
          <p:nvPr/>
        </p:nvCxnSpPr>
        <p:spPr>
          <a:xfrm flipV="1">
            <a:off x="6881818" y="3500438"/>
            <a:ext cx="857256" cy="5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 descr="Документ">
            <a:extLst>
              <a:ext uri="{FF2B5EF4-FFF2-40B4-BE49-F238E27FC236}">
                <a16:creationId xmlns:a16="http://schemas.microsoft.com/office/drawing/2014/main" xmlns="" id="{D51775EB-1988-4634-937A-82BFF891D0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238612" y="4071942"/>
            <a:ext cx="452860" cy="452860"/>
          </a:xfrm>
          <a:prstGeom prst="rect">
            <a:avLst/>
          </a:prstGeom>
        </p:spPr>
      </p:pic>
      <p:pic>
        <p:nvPicPr>
          <p:cNvPr id="25" name="Рисунок 24" descr="Документ">
            <a:extLst>
              <a:ext uri="{FF2B5EF4-FFF2-40B4-BE49-F238E27FC236}">
                <a16:creationId xmlns:a16="http://schemas.microsoft.com/office/drawing/2014/main" xmlns="" id="{D51775EB-1988-4634-937A-82BFF891D0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238612" y="5286388"/>
            <a:ext cx="452860" cy="452860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C1608B41-485B-441C-909B-5239C283CE26}"/>
              </a:ext>
            </a:extLst>
          </p:cNvPr>
          <p:cNvSpPr/>
          <p:nvPr/>
        </p:nvSpPr>
        <p:spPr>
          <a:xfrm>
            <a:off x="4667240" y="4000504"/>
            <a:ext cx="1750614" cy="71438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Уведомление об остатках товаров </a:t>
            </a:r>
            <a:endParaRPr lang="ru-RU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AEA0AB82-58EF-40DA-B96A-5FD50E14CF8A}"/>
              </a:ext>
            </a:extLst>
          </p:cNvPr>
          <p:cNvSpPr/>
          <p:nvPr/>
        </p:nvSpPr>
        <p:spPr>
          <a:xfrm>
            <a:off x="4238612" y="3500438"/>
            <a:ext cx="2628907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Narrow" panose="020B0606020202030204" pitchFamily="34" charset="0"/>
              </a:rPr>
              <a:t>Товары ввезены после 08.07.2021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AEA0AB82-58EF-40DA-B96A-5FD50E14CF8A}"/>
              </a:ext>
            </a:extLst>
          </p:cNvPr>
          <p:cNvSpPr/>
          <p:nvPr/>
        </p:nvSpPr>
        <p:spPr>
          <a:xfrm>
            <a:off x="4238612" y="4643446"/>
            <a:ext cx="2628907" cy="564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Narrow" panose="020B0606020202030204" pitchFamily="34" charset="0"/>
              </a:rPr>
              <a:t>Товары приобретены до 08.07.2021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D95D1D4E-D2D7-4327-85B8-E7B6A4324BC8}"/>
              </a:ext>
            </a:extLst>
          </p:cNvPr>
          <p:cNvSpPr/>
          <p:nvPr/>
        </p:nvSpPr>
        <p:spPr>
          <a:xfrm>
            <a:off x="4738678" y="5357826"/>
            <a:ext cx="1750613" cy="495558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Уведомление о ввозе товаров </a:t>
            </a:r>
            <a:endParaRPr lang="ru-RU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AEA0AB82-58EF-40DA-B96A-5FD50E14CF8A}"/>
              </a:ext>
            </a:extLst>
          </p:cNvPr>
          <p:cNvSpPr/>
          <p:nvPr/>
        </p:nvSpPr>
        <p:spPr>
          <a:xfrm>
            <a:off x="4238612" y="5929330"/>
            <a:ext cx="2628907" cy="564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Narrow" panose="020B0606020202030204" pitchFamily="34" charset="0"/>
              </a:rPr>
              <a:t>5 дней от даты принятия товара к учету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DA1EC13E-5D90-464E-A82D-2113BF8273C3}"/>
              </a:ext>
            </a:extLst>
          </p:cNvPr>
          <p:cNvSpPr/>
          <p:nvPr/>
        </p:nvSpPr>
        <p:spPr>
          <a:xfrm>
            <a:off x="7739074" y="2928934"/>
            <a:ext cx="3357586" cy="11430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DA1EC13E-5D90-464E-A82D-2113BF8273C3}"/>
              </a:ext>
            </a:extLst>
          </p:cNvPr>
          <p:cNvSpPr/>
          <p:nvPr/>
        </p:nvSpPr>
        <p:spPr>
          <a:xfrm>
            <a:off x="7739074" y="4143380"/>
            <a:ext cx="3357586" cy="10715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DA1EC13E-5D90-464E-A82D-2113BF8273C3}"/>
              </a:ext>
            </a:extLst>
          </p:cNvPr>
          <p:cNvSpPr/>
          <p:nvPr/>
        </p:nvSpPr>
        <p:spPr>
          <a:xfrm>
            <a:off x="7739074" y="5286388"/>
            <a:ext cx="3357586" cy="11430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FB0B9850-5FE2-43C1-BEB5-A3C3ADB4147D}"/>
              </a:ext>
            </a:extLst>
          </p:cNvPr>
          <p:cNvSpPr/>
          <p:nvPr/>
        </p:nvSpPr>
        <p:spPr>
          <a:xfrm>
            <a:off x="7596198" y="3000372"/>
            <a:ext cx="3643338" cy="6634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РНПТ, </a:t>
            </a:r>
          </a:p>
          <a:p>
            <a:pPr algn="ctr"/>
            <a:r>
              <a:rPr lang="ru-RU" sz="1600" dirty="0">
                <a:latin typeface="Arial Narrow" panose="020B0606020202030204" pitchFamily="34" charset="0"/>
                <a:cs typeface="Arial" panose="020B0604020202020204" pitchFamily="34" charset="0"/>
              </a:rPr>
              <a:t>присвоение учетной </a:t>
            </a:r>
            <a:r>
              <a:rPr lang="ru-RU" sz="16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системой импортера (номер ДТ + порядковый номер товара</a:t>
            </a:r>
            <a:endParaRPr lang="ru-RU" sz="16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cxnSp>
        <p:nvCxnSpPr>
          <p:cNvPr id="44" name="Прямая со стрелкой 43">
            <a:extLst>
              <a:ext uri="{FF2B5EF4-FFF2-40B4-BE49-F238E27FC236}">
                <a16:creationId xmlns:a16="http://schemas.microsoft.com/office/drawing/2014/main" xmlns="" id="{54E3DAEF-9A81-4E64-A1E6-D88C7D8BE3BD}"/>
              </a:ext>
            </a:extLst>
          </p:cNvPr>
          <p:cNvCxnSpPr>
            <a:cxnSpLocks/>
          </p:cNvCxnSpPr>
          <p:nvPr/>
        </p:nvCxnSpPr>
        <p:spPr>
          <a:xfrm flipV="1">
            <a:off x="6881818" y="4572008"/>
            <a:ext cx="857256" cy="5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>
            <a:extLst>
              <a:ext uri="{FF2B5EF4-FFF2-40B4-BE49-F238E27FC236}">
                <a16:creationId xmlns:a16="http://schemas.microsoft.com/office/drawing/2014/main" xmlns="" id="{54E3DAEF-9A81-4E64-A1E6-D88C7D8BE3BD}"/>
              </a:ext>
            </a:extLst>
          </p:cNvPr>
          <p:cNvCxnSpPr>
            <a:cxnSpLocks/>
          </p:cNvCxnSpPr>
          <p:nvPr/>
        </p:nvCxnSpPr>
        <p:spPr>
          <a:xfrm flipV="1">
            <a:off x="6881818" y="5929330"/>
            <a:ext cx="857256" cy="5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2C8DE3A2-69EC-4E89-A983-29BCBE15840A}"/>
              </a:ext>
            </a:extLst>
          </p:cNvPr>
          <p:cNvSpPr/>
          <p:nvPr/>
        </p:nvSpPr>
        <p:spPr>
          <a:xfrm>
            <a:off x="7739074" y="3714752"/>
            <a:ext cx="3357586" cy="3648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При приеме товара к учету</a:t>
            </a: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E0A3C01B-30BA-418C-921D-215A35F54C3B}"/>
              </a:ext>
            </a:extLst>
          </p:cNvPr>
          <p:cNvSpPr/>
          <p:nvPr/>
        </p:nvSpPr>
        <p:spPr>
          <a:xfrm>
            <a:off x="8239140" y="4071942"/>
            <a:ext cx="2443127" cy="709872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РНПТ, </a:t>
            </a:r>
          </a:p>
          <a:p>
            <a:pPr algn="ctr"/>
            <a:r>
              <a:rPr lang="ru-RU" dirty="0">
                <a:latin typeface="Arial Narrow" panose="020B0606020202030204" pitchFamily="34" charset="0"/>
                <a:cs typeface="Arial" panose="020B0604020202020204" pitchFamily="34" charset="0"/>
              </a:rPr>
              <a:t>сформированный ФНС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F35E2475-CC4C-4854-8FD2-F9A5010A2125}"/>
              </a:ext>
            </a:extLst>
          </p:cNvPr>
          <p:cNvSpPr/>
          <p:nvPr/>
        </p:nvSpPr>
        <p:spPr>
          <a:xfrm>
            <a:off x="7739074" y="4714884"/>
            <a:ext cx="335758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Narrow" panose="020B0606020202030204" pitchFamily="34" charset="0"/>
              </a:rPr>
              <a:t>1 день от даты получения уведомления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5352A771-E614-4EA3-B475-38BC665FEBD6}"/>
              </a:ext>
            </a:extLst>
          </p:cNvPr>
          <p:cNvSpPr/>
          <p:nvPr/>
        </p:nvSpPr>
        <p:spPr>
          <a:xfrm>
            <a:off x="8310578" y="5286388"/>
            <a:ext cx="2388437" cy="4955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РНПТ, </a:t>
            </a:r>
          </a:p>
          <a:p>
            <a:pPr algn="ctr"/>
            <a:r>
              <a:rPr lang="ru-RU" dirty="0">
                <a:latin typeface="Arial Narrow" panose="020B0606020202030204" pitchFamily="34" charset="0"/>
                <a:cs typeface="Arial" panose="020B0604020202020204" pitchFamily="34" charset="0"/>
              </a:rPr>
              <a:t>сформированный ФНС</a:t>
            </a: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xmlns="" id="{629EA854-8B21-467D-B2A8-1BA9F704FA31}"/>
              </a:ext>
            </a:extLst>
          </p:cNvPr>
          <p:cNvSpPr/>
          <p:nvPr/>
        </p:nvSpPr>
        <p:spPr>
          <a:xfrm>
            <a:off x="7739074" y="5857892"/>
            <a:ext cx="3357586" cy="5758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Narrow" panose="020B0606020202030204" pitchFamily="34" charset="0"/>
              </a:rPr>
              <a:t>1 день от даты получения уведомления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106800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20688"/>
            <a:ext cx="10729192" cy="774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ОСНОВНАЯ ЗАДАЧА </a:t>
            </a:r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СИСТЕМЫ </a:t>
            </a:r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ПРОСЛЕЖИВАЕМОСТИ В РАМКАХ ПРОВЕДЕНИЯ МЕРОПРИЯТИЙ НАЛОГОВОГО КОНТРОЛЯ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48" name="Стрелка вниз 47"/>
          <p:cNvSpPr/>
          <p:nvPr/>
        </p:nvSpPr>
        <p:spPr>
          <a:xfrm>
            <a:off x="6024562" y="1428736"/>
            <a:ext cx="357190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809588" y="1928802"/>
            <a:ext cx="10801200" cy="714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b="0" u="sng" dirty="0" smtClean="0">
                <a:solidFill>
                  <a:srgbClr val="00B050"/>
                </a:solidFill>
              </a:rPr>
              <a:t>выявление </a:t>
            </a:r>
            <a:r>
              <a:rPr lang="ru-RU" sz="2400" u="sng" dirty="0" smtClean="0">
                <a:solidFill>
                  <a:srgbClr val="C00000"/>
                </a:solidFill>
              </a:rPr>
              <a:t>рисков, расхождений, противоречий, несоответствий </a:t>
            </a:r>
            <a:r>
              <a:rPr lang="ru-RU" sz="2400" b="0" u="sng" dirty="0" smtClean="0">
                <a:solidFill>
                  <a:srgbClr val="00B050"/>
                </a:solidFill>
              </a:rPr>
              <a:t>по операциям реализации товаров, подлежащих прослеживаемости</a:t>
            </a:r>
            <a:endParaRPr lang="ru-RU" sz="2400" b="0" u="sng" dirty="0">
              <a:solidFill>
                <a:srgbClr val="00B050"/>
              </a:solidFill>
            </a:endParaRPr>
          </a:p>
        </p:txBody>
      </p:sp>
      <p:sp>
        <p:nvSpPr>
          <p:cNvPr id="50" name="Стрелка вниз 49"/>
          <p:cNvSpPr/>
          <p:nvPr/>
        </p:nvSpPr>
        <p:spPr>
          <a:xfrm>
            <a:off x="6024562" y="2714620"/>
            <a:ext cx="357190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1023902" y="3143248"/>
            <a:ext cx="10801200" cy="714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u="sng" dirty="0" smtClean="0">
                <a:solidFill>
                  <a:srgbClr val="00B050"/>
                </a:solidFill>
              </a:rPr>
              <a:t>меры налогоплательщиков по минимизации возникновения противоречий, рисков и расхождений:</a:t>
            </a:r>
            <a:endParaRPr lang="ru-RU" sz="2400" b="0" u="sng" dirty="0">
              <a:solidFill>
                <a:srgbClr val="00B050"/>
              </a:solidFill>
            </a:endParaRPr>
          </a:p>
        </p:txBody>
      </p:sp>
      <p:sp>
        <p:nvSpPr>
          <p:cNvPr id="53" name="AutoShape 2"/>
          <p:cNvSpPr>
            <a:spLocks noChangeArrowheads="1"/>
          </p:cNvSpPr>
          <p:nvPr/>
        </p:nvSpPr>
        <p:spPr bwMode="auto">
          <a:xfrm>
            <a:off x="595274" y="4071942"/>
            <a:ext cx="10144196" cy="642942"/>
          </a:xfrm>
          <a:prstGeom prst="flowChartProcess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/>
              <a:t>1. Наличие электронного документооборота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Надпись 2"/>
          <p:cNvSpPr txBox="1">
            <a:spLocks noChangeArrowheads="1"/>
          </p:cNvSpPr>
          <p:nvPr/>
        </p:nvSpPr>
        <p:spPr bwMode="auto">
          <a:xfrm>
            <a:off x="595274" y="4929198"/>
            <a:ext cx="10144196" cy="71438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/>
              <a:t>2. Отражение реквизитов прослеживаемости в формируемой отчетности и документах прослеживаемости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AutoShape 2"/>
          <p:cNvSpPr>
            <a:spLocks noChangeArrowheads="1"/>
          </p:cNvSpPr>
          <p:nvPr/>
        </p:nvSpPr>
        <p:spPr bwMode="auto">
          <a:xfrm>
            <a:off x="595274" y="5857892"/>
            <a:ext cx="10215634" cy="714380"/>
          </a:xfrm>
          <a:prstGeom prst="flowChartProcess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/>
              <a:t>3. Проверка покупателем наличия и правильности отражения в получаемых от поставщика счетах-фактурах и УПД реквизитов прослеживаемости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092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20688"/>
            <a:ext cx="10729192" cy="774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ОСНОВНЫЕ СИСТЕМАТИЧЕСКИЕ ОШИБКИ, ДОПУСКАЕМЫЕ НАЛОГОПЛАТЕЛЬЩИКАМИ ПРИ ФОРМИРОВАНИИ ОТЧЕТНОСТИ И ДОКУМЕНТОВ ПРОСЛЕЖИВАЕМОСТИ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AutoShape 2"/>
          <p:cNvSpPr>
            <a:spLocks noChangeArrowheads="1"/>
          </p:cNvSpPr>
          <p:nvPr/>
        </p:nvSpPr>
        <p:spPr bwMode="auto">
          <a:xfrm>
            <a:off x="952464" y="1785926"/>
            <a:ext cx="10144196" cy="1000132"/>
          </a:xfrm>
          <a:prstGeom prst="flowChartProcess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/>
              <a:t>1. Не отражение операций по реализации товара, подлежащего прослеживаемости, сведений о реквизитах прослеживаемости в декларациях по НДС, отчете об операциях с товарами.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Надпись 2"/>
          <p:cNvSpPr txBox="1">
            <a:spLocks noChangeArrowheads="1"/>
          </p:cNvSpPr>
          <p:nvPr/>
        </p:nvSpPr>
        <p:spPr bwMode="auto">
          <a:xfrm>
            <a:off x="952464" y="3071810"/>
            <a:ext cx="10144196" cy="71438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/>
              <a:t>2. Не отражение реквизитов прослеживаемости в выставляемых счетах-фактурах или формируемых универсальных передаточных документах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AutoShape 2"/>
          <p:cNvSpPr>
            <a:spLocks noChangeArrowheads="1"/>
          </p:cNvSpPr>
          <p:nvPr/>
        </p:nvSpPr>
        <p:spPr bwMode="auto">
          <a:xfrm>
            <a:off x="952464" y="4071942"/>
            <a:ext cx="10144196" cy="714380"/>
          </a:xfrm>
          <a:prstGeom prst="flowChartProcess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/>
              <a:t>3. Не указание сведений о количественной единице измерения и количестве товара, подлежащего прослеживаемости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Надпись 2"/>
          <p:cNvSpPr txBox="1">
            <a:spLocks noChangeArrowheads="1"/>
          </p:cNvSpPr>
          <p:nvPr/>
        </p:nvSpPr>
        <p:spPr bwMode="auto">
          <a:xfrm>
            <a:off x="952464" y="5143512"/>
            <a:ext cx="10144196" cy="71438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/>
              <a:t>4. Не отражение реквизитов прослеживаемости в выставляемых счетах-фактурах или формируемых универсальных передаточных документах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689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20688"/>
            <a:ext cx="10729192" cy="774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ОШИБКИ ПРИ ФОРМИРОВАНИИ УВЕДОМЛЕНИЯ ОБ ИМЕЮЩИХСЯ ОСТАТКАХ ТОВАРА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A48BC9E7-46C9-4A97-99D6-074CA9389D35}"/>
              </a:ext>
            </a:extLst>
          </p:cNvPr>
          <p:cNvSpPr/>
          <p:nvPr/>
        </p:nvSpPr>
        <p:spPr>
          <a:xfrm>
            <a:off x="770178" y="1628800"/>
            <a:ext cx="3539871" cy="12286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Narrow" panose="020B0606020202030204" pitchFamily="34" charset="0"/>
              </a:rPr>
              <a:t>Формирование Уведомления </a:t>
            </a:r>
            <a:r>
              <a:rPr lang="ru-RU" dirty="0" smtClean="0"/>
              <a:t>об остатках в отношении товаров, ввезенных (приобретенных) после 08.07.2021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35" name="Стрелка вправо 34"/>
          <p:cNvSpPr/>
          <p:nvPr/>
        </p:nvSpPr>
        <p:spPr>
          <a:xfrm>
            <a:off x="4667240" y="1857364"/>
            <a:ext cx="2214578" cy="71438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4595802" y="2071678"/>
            <a:ext cx="1928826" cy="2857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КАК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ПРАВИЛЬНО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A48BC9E7-46C9-4A97-99D6-074CA9389D35}"/>
              </a:ext>
            </a:extLst>
          </p:cNvPr>
          <p:cNvSpPr/>
          <p:nvPr/>
        </p:nvSpPr>
        <p:spPr>
          <a:xfrm>
            <a:off x="7239008" y="1643050"/>
            <a:ext cx="3539871" cy="1228696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Направить Отчет об операциях, либо налоговую декларацию по НДС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A48BC9E7-46C9-4A97-99D6-074CA9389D35}"/>
              </a:ext>
            </a:extLst>
          </p:cNvPr>
          <p:cNvSpPr/>
          <p:nvPr/>
        </p:nvSpPr>
        <p:spPr>
          <a:xfrm>
            <a:off x="738150" y="3071810"/>
            <a:ext cx="3571900" cy="12286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Подача ПЕРВИЧНОГО Уведомления об остатках товаров с номером и датой, ранее зафиксированными в системе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39" name="Стрелка вправо 38"/>
          <p:cNvSpPr/>
          <p:nvPr/>
        </p:nvSpPr>
        <p:spPr>
          <a:xfrm>
            <a:off x="4667240" y="3357562"/>
            <a:ext cx="2214578" cy="71438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4595802" y="3500438"/>
            <a:ext cx="2071702" cy="4286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КАК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ПРАВИЛЬНО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A48BC9E7-46C9-4A97-99D6-074CA9389D35}"/>
              </a:ext>
            </a:extLst>
          </p:cNvPr>
          <p:cNvSpPr/>
          <p:nvPr/>
        </p:nvSpPr>
        <p:spPr>
          <a:xfrm>
            <a:off x="7239008" y="4572008"/>
            <a:ext cx="3539871" cy="1228696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buFontTx/>
              <a:buChar char="-"/>
            </a:pPr>
            <a:r>
              <a:rPr lang="ru-RU" dirty="0" smtClean="0"/>
              <a:t>Указать номер  и дату первичного Уведомления;</a:t>
            </a:r>
          </a:p>
          <a:p>
            <a:pPr algn="just"/>
            <a:r>
              <a:rPr lang="ru-RU" dirty="0" smtClean="0"/>
              <a:t>- Указать номер актуального корректировочного документа.</a:t>
            </a:r>
            <a:endParaRPr lang="ru-RU" dirty="0"/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xmlns="" id="{A48BC9E7-46C9-4A97-99D6-074CA9389D35}"/>
              </a:ext>
            </a:extLst>
          </p:cNvPr>
          <p:cNvSpPr/>
          <p:nvPr/>
        </p:nvSpPr>
        <p:spPr>
          <a:xfrm>
            <a:off x="738150" y="4572008"/>
            <a:ext cx="3571900" cy="12286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Подача КОРРЕКТИРОВОЧНОГО Уведомления при отсутствии Первичного Уведомления с аналогичными номером и датой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4" name="Стрелка вправо 43"/>
          <p:cNvSpPr/>
          <p:nvPr/>
        </p:nvSpPr>
        <p:spPr>
          <a:xfrm>
            <a:off x="4667240" y="4786322"/>
            <a:ext cx="2214578" cy="71438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/>
          <p:cNvSpPr txBox="1"/>
          <p:nvPr/>
        </p:nvSpPr>
        <p:spPr>
          <a:xfrm>
            <a:off x="4667240" y="5000636"/>
            <a:ext cx="2071702" cy="2857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КАК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ПРАВИЛЬНО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A48BC9E7-46C9-4A97-99D6-074CA9389D35}"/>
              </a:ext>
            </a:extLst>
          </p:cNvPr>
          <p:cNvSpPr/>
          <p:nvPr/>
        </p:nvSpPr>
        <p:spPr>
          <a:xfrm>
            <a:off x="7239008" y="3071810"/>
            <a:ext cx="3539871" cy="1228696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 заполнении Уведомления об остатках указать уникальные номер и дату</a:t>
            </a:r>
            <a:endParaRPr lang="ru-RU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614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20688"/>
            <a:ext cx="10729192" cy="774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ОШИБКИ ПРИ ПОДАЧЕ ОТЧЕТНОСТИ ОБ ОПЕРАЦИЯХ С ПРОСЛЕЖИВАЕМЫМИ ТОВАРАМИ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36" name="Надпись 2"/>
          <p:cNvSpPr txBox="1">
            <a:spLocks noChangeArrowheads="1"/>
          </p:cNvSpPr>
          <p:nvPr/>
        </p:nvSpPr>
        <p:spPr bwMode="auto">
          <a:xfrm>
            <a:off x="1166778" y="1428736"/>
            <a:ext cx="10144196" cy="71438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216" fontAlgn="base">
              <a:spcBef>
                <a:spcPct val="0"/>
              </a:spcBef>
              <a:spcAft>
                <a:spcPts val="100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ОШИБКА № 1. 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Необоснованное включение в отчет об операциях сведений об операциях с товарами, подлежащими прослеживаемости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A48BC9E7-46C9-4A97-99D6-074CA9389D35}"/>
              </a:ext>
            </a:extLst>
          </p:cNvPr>
          <p:cNvSpPr/>
          <p:nvPr/>
        </p:nvSpPr>
        <p:spPr>
          <a:xfrm>
            <a:off x="881026" y="2428868"/>
            <a:ext cx="3539871" cy="17859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Narrow" panose="020B0606020202030204" pitchFamily="34" charset="0"/>
              </a:rPr>
              <a:t>Налогоплательщики НДС необоснованно включили в Отчет об операциях сведения о прослеживаемых товарах, которые подлежат отражению в декларации по НДС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7" name="Стрелка вправо 46"/>
          <p:cNvSpPr/>
          <p:nvPr/>
        </p:nvSpPr>
        <p:spPr>
          <a:xfrm>
            <a:off x="4595802" y="3071810"/>
            <a:ext cx="2214578" cy="71438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4595802" y="3286124"/>
            <a:ext cx="1928826" cy="2857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КАК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ПРАВИЛЬНО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A48BC9E7-46C9-4A97-99D6-074CA9389D35}"/>
              </a:ext>
            </a:extLst>
          </p:cNvPr>
          <p:cNvSpPr/>
          <p:nvPr/>
        </p:nvSpPr>
        <p:spPr>
          <a:xfrm>
            <a:off x="7239008" y="2428868"/>
            <a:ext cx="3539871" cy="1714512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Налогоплательщики НДС отражают сведения об операциях с прослеживаемым товаром </a:t>
            </a:r>
            <a:r>
              <a:rPr lang="ru-RU" b="1" u="sng" dirty="0" smtClean="0"/>
              <a:t>в декларации по НДС</a:t>
            </a:r>
            <a:endParaRPr lang="ru-RU" b="1" u="sng" dirty="0">
              <a:latin typeface="Arial Narrow" panose="020B0606020202030204" pitchFamily="34" charset="0"/>
            </a:endParaRPr>
          </a:p>
        </p:txBody>
      </p:sp>
      <p:sp>
        <p:nvSpPr>
          <p:cNvPr id="51" name="Выгнутая вправо стрелка 50"/>
          <p:cNvSpPr/>
          <p:nvPr/>
        </p:nvSpPr>
        <p:spPr>
          <a:xfrm>
            <a:off x="8453454" y="4214818"/>
            <a:ext cx="928694" cy="1428760"/>
          </a:xfrm>
          <a:prstGeom prst="curvedLeftArrow">
            <a:avLst/>
          </a:prstGeom>
          <a:solidFill>
            <a:srgbClr val="FF0000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620364" y="4214818"/>
            <a:ext cx="1571636" cy="128588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382148" y="4286256"/>
            <a:ext cx="1785950" cy="128588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ИСКЛЮЧЕНИЯ</a:t>
            </a:r>
            <a:r>
              <a:rPr lang="ru-RU" sz="1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400" b="1" dirty="0" smtClean="0">
                <a:latin typeface="+mj-lt"/>
                <a:ea typeface="+mj-ea"/>
                <a:cs typeface="+mj-cs"/>
              </a:rPr>
              <a:t>когда налогоплательщик НДС подает Отчет об операциях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A48BC9E7-46C9-4A97-99D6-074CA9389D35}"/>
              </a:ext>
            </a:extLst>
          </p:cNvPr>
          <p:cNvSpPr/>
          <p:nvPr/>
        </p:nvSpPr>
        <p:spPr>
          <a:xfrm>
            <a:off x="881026" y="4429132"/>
            <a:ext cx="7500990" cy="22145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just">
              <a:buAutoNum type="arabicPeriod"/>
            </a:pPr>
            <a:r>
              <a:rPr lang="ru-RU" sz="1600" dirty="0" smtClean="0"/>
              <a:t>Освобожден от исполнения обязанностей налогоплательщика;</a:t>
            </a:r>
          </a:p>
          <a:p>
            <a:pPr marL="342900" indent="-342900" algn="just">
              <a:buAutoNum type="arabicPeriod"/>
            </a:pPr>
            <a:r>
              <a:rPr lang="ru-RU" sz="1600" dirty="0" smtClean="0"/>
              <a:t>Совершает операции с товарами, не признаваемыми объектом налогообложения или освобожденными от налогообложения;</a:t>
            </a:r>
          </a:p>
          <a:p>
            <a:pPr marL="342900" indent="-342900" algn="just"/>
            <a:r>
              <a:rPr lang="ru-RU" sz="1600" dirty="0" smtClean="0"/>
              <a:t>3. Товар, подлежащий прослеживаемости приобретен у плательщика НДС, освобожденного от исполнения обязанностей по уплате НДС, либо применяющего специальный налоговый режим;</a:t>
            </a:r>
          </a:p>
          <a:p>
            <a:pPr marL="342900" indent="-342900" algn="just"/>
            <a:r>
              <a:rPr lang="ru-RU" sz="1600" dirty="0" smtClean="0"/>
              <a:t>4.   Совершает операции с товарами, подлежащими прослеживаемости, связанные с их исключением из перечня, обезвреживанием, утилизацией, захоронением, конфискацией, недостачей, передачей в переработку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322759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8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5640" y="3255268"/>
            <a:ext cx="286606" cy="19811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Надпись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096849" y="642918"/>
            <a:ext cx="9782923" cy="71438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Aft>
                <a:spcPts val="1000"/>
              </a:spcAft>
            </a:pPr>
            <a:r>
              <a:rPr lang="ru-RU" sz="2000" dirty="0" smtClean="0">
                <a:solidFill>
                  <a:srgbClr val="FF0000"/>
                </a:solidFill>
              </a:rPr>
              <a:t>ОШИБКА № 2. </a:t>
            </a:r>
            <a:r>
              <a:rPr lang="ru-RU" sz="2000" dirty="0" smtClean="0"/>
              <a:t>Не отражение реализации товара, подлежащего прослеживаемости в ежеквартальной отчетности.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A48BC9E7-46C9-4A97-99D6-074CA9389D35}"/>
              </a:ext>
            </a:extLst>
          </p:cNvPr>
          <p:cNvSpPr/>
          <p:nvPr/>
        </p:nvSpPr>
        <p:spPr>
          <a:xfrm>
            <a:off x="809588" y="1714488"/>
            <a:ext cx="3539871" cy="128588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Narrow" panose="020B0606020202030204" pitchFamily="34" charset="0"/>
              </a:rPr>
              <a:t>Участники оборота прослеживаемых товаров не отражают операции по реализации товара в декларации по НДС или в Отчете об операциях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31" name="Стрелка вправо 30"/>
          <p:cNvSpPr/>
          <p:nvPr/>
        </p:nvSpPr>
        <p:spPr>
          <a:xfrm>
            <a:off x="4524364" y="2000240"/>
            <a:ext cx="2214578" cy="71438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524364" y="2214554"/>
            <a:ext cx="1928826" cy="2857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КАК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ПРАВИЛЬНО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A48BC9E7-46C9-4A97-99D6-074CA9389D35}"/>
              </a:ext>
            </a:extLst>
          </p:cNvPr>
          <p:cNvSpPr/>
          <p:nvPr/>
        </p:nvSpPr>
        <p:spPr>
          <a:xfrm>
            <a:off x="7096132" y="3929066"/>
            <a:ext cx="4000528" cy="1357322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 реализации товаров, подлежащих прослеживаемости, заполняются графы 11,12,12а,13 счета-фактуры</a:t>
            </a:r>
            <a:endParaRPr lang="ru-RU" b="1" u="sng" dirty="0">
              <a:latin typeface="Arial Narrow" panose="020B0606020202030204" pitchFamily="34" charset="0"/>
            </a:endParaRPr>
          </a:p>
        </p:txBody>
      </p:sp>
      <p:sp>
        <p:nvSpPr>
          <p:cNvPr id="34" name="Надпись 2"/>
          <p:cNvSpPr txBox="1">
            <a:spLocks noChangeArrowheads="1"/>
          </p:cNvSpPr>
          <p:nvPr/>
        </p:nvSpPr>
        <p:spPr bwMode="auto">
          <a:xfrm>
            <a:off x="1095340" y="3286124"/>
            <a:ext cx="9782923" cy="35719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216" fontAlgn="base">
              <a:spcBef>
                <a:spcPct val="0"/>
              </a:spcBef>
              <a:spcAft>
                <a:spcPts val="1000"/>
              </a:spcAft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ОШИБКА № 3. 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Не указание реквизитов прослеживаемости в счетах-фактурах.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A48BC9E7-46C9-4A97-99D6-074CA9389D35}"/>
              </a:ext>
            </a:extLst>
          </p:cNvPr>
          <p:cNvSpPr/>
          <p:nvPr/>
        </p:nvSpPr>
        <p:spPr>
          <a:xfrm>
            <a:off x="809588" y="3857628"/>
            <a:ext cx="4286280" cy="150019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dirty="0" smtClean="0">
              <a:latin typeface="Arial Narrow" panose="020B0606020202030204" pitchFamily="34" charset="0"/>
            </a:endParaRPr>
          </a:p>
          <a:p>
            <a:pPr algn="just"/>
            <a:r>
              <a:rPr lang="ru-RU" dirty="0" smtClean="0">
                <a:latin typeface="Arial Narrow" panose="020B0606020202030204" pitchFamily="34" charset="0"/>
              </a:rPr>
              <a:t>Участники оборота в счетах-фактурах и, как следствие, в книгах покупок не указали сведения о: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Arial Narrow" panose="020B0606020202030204" pitchFamily="34" charset="0"/>
              </a:rPr>
              <a:t> количественной единице измерения товара;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Arial Narrow" panose="020B0606020202030204" pitchFamily="34" charset="0"/>
              </a:rPr>
              <a:t> количестве товара.</a:t>
            </a:r>
          </a:p>
          <a:p>
            <a:pPr algn="ctr">
              <a:buFontTx/>
              <a:buChar char="-"/>
            </a:pP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37" name="Стрелка вправо 36"/>
          <p:cNvSpPr/>
          <p:nvPr/>
        </p:nvSpPr>
        <p:spPr>
          <a:xfrm>
            <a:off x="5167306" y="4143380"/>
            <a:ext cx="1857388" cy="71438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5095868" y="4357694"/>
            <a:ext cx="2000264" cy="2857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КАК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ПРАВИЛЬНО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A48BC9E7-46C9-4A97-99D6-074CA9389D35}"/>
              </a:ext>
            </a:extLst>
          </p:cNvPr>
          <p:cNvSpPr/>
          <p:nvPr/>
        </p:nvSpPr>
        <p:spPr>
          <a:xfrm>
            <a:off x="7177094" y="1866888"/>
            <a:ext cx="4000528" cy="1357322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 реализации товаров, подлежащих прослеживаемости, в книге продаж заполняются графы 20-23, либо в отчете графы 10-12</a:t>
            </a:r>
            <a:endParaRPr lang="ru-RU" b="1" u="sng" dirty="0">
              <a:latin typeface="Arial Narrow" panose="020B0606020202030204" pitchFamily="34" charset="0"/>
            </a:endParaRPr>
          </a:p>
        </p:txBody>
      </p:sp>
      <p:sp>
        <p:nvSpPr>
          <p:cNvPr id="41" name="Выгнутая влево стрелка 40"/>
          <p:cNvSpPr/>
          <p:nvPr/>
        </p:nvSpPr>
        <p:spPr>
          <a:xfrm>
            <a:off x="166646" y="2500306"/>
            <a:ext cx="571504" cy="4000528"/>
          </a:xfrm>
          <a:prstGeom prst="curvedRightArrow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Выгнутая влево стрелка 41"/>
          <p:cNvSpPr/>
          <p:nvPr/>
        </p:nvSpPr>
        <p:spPr>
          <a:xfrm>
            <a:off x="452398" y="4500570"/>
            <a:ext cx="285752" cy="1571636"/>
          </a:xfrm>
          <a:prstGeom prst="curvedRightArrow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AutoShape 2"/>
          <p:cNvSpPr>
            <a:spLocks noChangeArrowheads="1"/>
          </p:cNvSpPr>
          <p:nvPr/>
        </p:nvSpPr>
        <p:spPr bwMode="auto">
          <a:xfrm>
            <a:off x="952464" y="5643578"/>
            <a:ext cx="10144196" cy="857256"/>
          </a:xfrm>
          <a:prstGeom prst="flowChartProcess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 fontAlgn="base">
              <a:spcBef>
                <a:spcPct val="0"/>
              </a:spcBef>
              <a:spcAft>
                <a:spcPts val="1000"/>
              </a:spcAft>
            </a:pPr>
            <a:r>
              <a:rPr kumimoji="0" lang="ru-RU" b="0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cs typeface="Arial" pitchFamily="34" charset="0"/>
              </a:rPr>
              <a:t>С</a:t>
            </a:r>
            <a:r>
              <a:rPr kumimoji="0" lang="ru-RU" b="0" i="1" u="sng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cs typeface="Arial" pitchFamily="34" charset="0"/>
              </a:rPr>
              <a:t> 1 июля 2022 года</a:t>
            </a:r>
            <a:r>
              <a:rPr kumimoji="0" lang="ru-RU" b="0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cs typeface="Arial" pitchFamily="34" charset="0"/>
              </a:rPr>
              <a:t> за непредставление участником оборота прослеживаемых товаров Отчета об операциях, за не указание сведений о реквизитах прослеживаемости </a:t>
            </a:r>
            <a:r>
              <a:rPr kumimoji="0" lang="ru-RU" b="0" i="1" u="none" strike="noStrike" cap="none" normalizeH="0" smtClean="0">
                <a:ln>
                  <a:noFill/>
                </a:ln>
                <a:solidFill>
                  <a:srgbClr val="FF0000"/>
                </a:solidFill>
                <a:effectLst/>
                <a:cs typeface="Arial" pitchFamily="34" charset="0"/>
              </a:rPr>
              <a:t>в счетах-фактурах </a:t>
            </a:r>
            <a:r>
              <a:rPr kumimoji="0" lang="ru-RU" b="0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cs typeface="Arial" pitchFamily="34" charset="0"/>
              </a:rPr>
              <a:t>предусмотрена административная ответственность.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555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Arial Narrow" panose="020B0606020202030204" pitchFamily="34" charset="0"/>
                <a:cs typeface="Arial" pitchFamily="34" charset="0"/>
              </a:rPr>
              <a:t>Спасибо за внимание!</a:t>
            </a:r>
            <a:endParaRPr lang="ru-RU" sz="2800" i="1" dirty="0"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94816" y="5630470"/>
            <a:ext cx="3168352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231904" y="836712"/>
            <a:ext cx="1800200" cy="1584176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Изображение 10" descr="FNS_vizitka_for_rukovodstv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1904" y="692696"/>
            <a:ext cx="1872208" cy="194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87992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13715</TotalTime>
  <Words>719</Words>
  <Application>Microsoft Office PowerPoint</Application>
  <PresentationFormat>Произвольный</PresentationFormat>
  <Paragraphs>93</Paragraphs>
  <Slides>9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5_Present_FNS2012_A4</vt:lpstr>
      <vt:lpstr>СИСТЕМАТИЧЕСКИЕ ОШИБКИ, ДОПУСКАЕМЫЕ УЧАСТНИКАМИ ОБОРОТА ТОВАРОВ, ПОДЛЕЖАЩИХ ПРОСЛЕЖИВАЕМОСТИ, ПРИ ФОРМИРОВАНИИ ОТЧЕТНОСТИ</vt:lpstr>
      <vt:lpstr>Национальная Система прослеживаемости товаров (НСПТ)</vt:lpstr>
      <vt:lpstr>ОСНОВНОЙ ПРИНЦИП РАБОТЫ национальной СИСТЕМЫ ПРОСЛЕЖИВАЕМОСТИ</vt:lpstr>
      <vt:lpstr>ОСНОВНАЯ ЗАДАЧА СИСТЕМЫ ПРОСЛЕЖИВАЕМОСТИ В РАМКАХ ПРОВЕДЕНИЯ МЕРОПРИЯТИЙ НАЛОГОВОГО КОНТРОЛЯ</vt:lpstr>
      <vt:lpstr>ОСНОВНЫЕ СИСТЕМАТИЧЕСКИЕ ОШИБКИ, ДОПУСКАЕМЫЕ НАЛОГОПЛАТЕЛЬЩИКАМИ ПРИ ФОРМИРОВАНИИ ОТЧЕТНОСТИ И ДОКУМЕНТОВ ПРОСЛЕЖИВАЕМОСТИ</vt:lpstr>
      <vt:lpstr>ОШИБКИ ПРИ ФОРМИРОВАНИИ УВЕДОМЛЕНИЯ ОБ ИМЕЮЩИХСЯ ОСТАТКАХ ТОВАРА</vt:lpstr>
      <vt:lpstr>ОШИБКИ ПРИ ПОДАЧЕ ОТЧЕТНОСТИ ОБ ОПЕРАЦИЯХ С ПРОСЛЕЖИВАЕМЫМИ ТОВАРАМИ</vt:lpstr>
      <vt:lpstr>ОШИБКА № 2. Не отражение реализации товара, подлежащего прослеживаемости в ежеквартальной отчетности.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Силакова Светлана Сергеевна</dc:creator>
  <cp:lastModifiedBy>2800-00-091</cp:lastModifiedBy>
  <cp:revision>523</cp:revision>
  <cp:lastPrinted>2017-12-22T11:02:21Z</cp:lastPrinted>
  <dcterms:created xsi:type="dcterms:W3CDTF">2016-03-09T07:13:01Z</dcterms:created>
  <dcterms:modified xsi:type="dcterms:W3CDTF">2022-02-09T05:45:12Z</dcterms:modified>
</cp:coreProperties>
</file>