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</p:sldMasterIdLst>
  <p:notesMasterIdLst>
    <p:notesMasterId r:id="rId9"/>
  </p:notesMasterIdLst>
  <p:sldIdLst>
    <p:sldId id="256" r:id="rId3"/>
    <p:sldId id="284" r:id="rId4"/>
    <p:sldId id="289" r:id="rId5"/>
    <p:sldId id="288" r:id="rId6"/>
    <p:sldId id="287" r:id="rId7"/>
    <p:sldId id="269" r:id="rId8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596FF55-39B4-4522-85AF-95FC172D4D60}">
          <p14:sldIdLst>
            <p14:sldId id="256"/>
            <p14:sldId id="284"/>
            <p14:sldId id="289"/>
            <p14:sldId id="288"/>
            <p14:sldId id="287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F6699"/>
    <a:srgbClr val="FF66FF"/>
    <a:srgbClr val="CC00CC"/>
    <a:srgbClr val="CC0066"/>
    <a:srgbClr val="CC3399"/>
    <a:srgbClr val="FF00FF"/>
    <a:srgbClr val="FF33CC"/>
    <a:srgbClr val="FF3399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204" autoAdjust="0"/>
  </p:normalViewPr>
  <p:slideViewPr>
    <p:cSldViewPr showGuides="1">
      <p:cViewPr>
        <p:scale>
          <a:sx n="107" d="100"/>
          <a:sy n="107" d="100"/>
        </p:scale>
        <p:origin x="-894" y="4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843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5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2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5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3844397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077" tIns="35538" rIns="71077" bIns="35538"/>
          <a:lstStyle>
            <a:lvl1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701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273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845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417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0129" indent="2485">
              <a:defRPr>
                <a:latin typeface="+mj-lt"/>
              </a:defRPr>
            </a:lvl2pPr>
            <a:lvl3pPr marL="488662" indent="-202376">
              <a:tabLst/>
              <a:defRPr>
                <a:latin typeface="+mj-lt"/>
              </a:defRPr>
            </a:lvl3pPr>
            <a:lvl4pPr marL="0" indent="280129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EC06F3-0A21-484D-A028-1F5819003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8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2577" indent="0">
              <a:defRPr>
                <a:latin typeface="+mj-lt"/>
              </a:defRPr>
            </a:lvl2pPr>
            <a:lvl3pPr marL="488662" indent="-202376">
              <a:defRPr>
                <a:latin typeface="+mj-lt"/>
              </a:defRPr>
            </a:lvl3pPr>
            <a:lvl4pPr marL="0" indent="280129">
              <a:defRPr>
                <a:latin typeface="+mj-lt"/>
              </a:defRPr>
            </a:lvl4pPr>
            <a:lvl5pPr marL="11155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375802"/>
            <a:ext cx="7337901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D36B17-3D30-410B-B3F7-D55DA69613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3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9" y="759381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2572295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6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1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269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2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377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3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6BEAA97-9B0C-4AD5-AB1A-5666DB36BF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99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0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4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006" y="1205154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AFE3A9-0766-47DF-A5C9-E1B7C6669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70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9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9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33C4F7D-3303-4C32-8507-4297C5AD72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1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51BB3-667E-4A59-897C-0A3A92A5B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8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3779"/>
            <a:ext cx="567428" cy="490268"/>
          </a:xfrm>
        </p:spPr>
        <p:txBody>
          <a:bodyPr rtlCol="0"/>
          <a:lstStyle>
            <a:lvl1pPr algn="ctr" defTabSz="905111" eaLnBrk="0" hangingPunct="0">
              <a:lnSpc>
                <a:spcPts val="1877"/>
              </a:lnSpc>
              <a:defRPr sz="21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A03F9221-430E-4A1D-BD19-D078A92EB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9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0485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3935DB-30DB-4FB8-AAED-0A6814E4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2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5411" indent="0">
              <a:buNone/>
              <a:defRPr sz="2500"/>
            </a:lvl2pPr>
            <a:lvl3pPr marL="810796" indent="0">
              <a:buNone/>
              <a:defRPr sz="2100"/>
            </a:lvl3pPr>
            <a:lvl4pPr marL="1216183" indent="0">
              <a:buNone/>
              <a:defRPr sz="1800"/>
            </a:lvl4pPr>
            <a:lvl5pPr marL="1621583" indent="0">
              <a:buNone/>
              <a:defRPr sz="1800"/>
            </a:lvl5pPr>
            <a:lvl6pPr marL="2026990" indent="0">
              <a:buNone/>
              <a:defRPr sz="1800"/>
            </a:lvl6pPr>
            <a:lvl7pPr marL="2432386" indent="0">
              <a:buNone/>
              <a:defRPr sz="1800"/>
            </a:lvl7pPr>
            <a:lvl8pPr marL="2837786" indent="0">
              <a:buNone/>
              <a:defRPr sz="1800"/>
            </a:lvl8pPr>
            <a:lvl9pPr marL="3243183" indent="0">
              <a:buNone/>
              <a:defRPr sz="18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7D6CC6-9A65-468B-9D20-456E0FB94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6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307672-D35C-4EE2-BC56-F5A71EAE3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3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3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66CCFA2-5FBF-4CA2-9D88-2C898E94E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5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06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3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1" y="368243"/>
            <a:ext cx="7343979" cy="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1" y="1199756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1" y="4767702"/>
            <a:ext cx="2896867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algn="ctr"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4531206"/>
            <a:ext cx="619012" cy="47407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  <a:normAutofit/>
          </a:bodyPr>
          <a:lstStyle>
            <a:lvl1pPr algn="ctr" defTabSz="904739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728DC-14C3-4DE2-9444-FC9C5F2E2185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3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13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26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394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525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020" indent="-282020" algn="l" defTabSz="808788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020" indent="7578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2858" indent="-20126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4024" algn="just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3170" indent="318049" algn="l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29696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509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04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58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411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79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5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99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23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77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3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>
                <a:latin typeface="Times New Roman" pitchFamily="18" charset="0"/>
              </a:rPr>
              <a:t>Доклад главного государственного налогового инспектора отдела</a:t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>
                <a:latin typeface="Times New Roman" pitchFamily="18" charset="0"/>
              </a:rPr>
              <a:t>УФНС России по Амурской области </a:t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>
                <a:latin typeface="Times New Roman" pitchFamily="18" charset="0"/>
              </a:rPr>
              <a:t>Жеребятьевой Марины Юрьевны</a:t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«Регистрация бизнеса за три дня: быстро и удобно. Недостоверность сведений в </a:t>
            </a:r>
            <a:r>
              <a:rPr lang="ru-RU" sz="1800" b="0">
                <a:latin typeface="Times New Roman" panose="02020603050405020304" pitchFamily="18" charset="0"/>
                <a:cs typeface="Times New Roman" panose="02020603050405020304" pitchFamily="18" charset="0"/>
              </a:rPr>
              <a:t>ЕГРЮЛ, ее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последствия.»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/>
              <a:t>2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10" y="123478"/>
            <a:ext cx="818352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29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EA62703-8161-4322-B207-00172EBD25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74A53EB-D102-4811-B565-898D3548A8A0}"/>
              </a:ext>
            </a:extLst>
          </p:cNvPr>
          <p:cNvSpPr/>
          <p:nvPr/>
        </p:nvSpPr>
        <p:spPr>
          <a:xfrm>
            <a:off x="289145" y="90958"/>
            <a:ext cx="86397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Регистрация ИП с помощью мобильного приложения</a:t>
            </a:r>
          </a:p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«Личный кабинет индивидуального предпринимателя»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D5B6749-8655-44BD-85E6-1AD15C13E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45" y="982552"/>
            <a:ext cx="2304256" cy="3672408"/>
          </a:xfrm>
          <a:prstGeom prst="rect">
            <a:avLst/>
          </a:prstGeom>
        </p:spPr>
      </p:pic>
      <p:pic>
        <p:nvPicPr>
          <p:cNvPr id="9" name="Рисунок 8" descr="Стрелка: изгиб против часовой стрелки">
            <a:extLst>
              <a:ext uri="{FF2B5EF4-FFF2-40B4-BE49-F238E27FC236}">
                <a16:creationId xmlns:a16="http://schemas.microsoft.com/office/drawing/2014/main" xmlns="" id="{B1C6EE96-CFA5-46F5-97C1-121C8F8F7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35696" y="4123459"/>
            <a:ext cx="914400" cy="914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E74AEF6-52B2-4B8A-BC49-A201B5BF0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908" y="1131590"/>
            <a:ext cx="1953493" cy="31683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2D44434-37AA-4909-86DB-5D1A75EEF1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4143" y="955107"/>
            <a:ext cx="1884717" cy="31683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766F02D-8495-4A82-8648-69BC2089E6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3137" y="1563638"/>
            <a:ext cx="1826990" cy="330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8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альтернативный процесс 14"/>
          <p:cNvSpPr/>
          <p:nvPr/>
        </p:nvSpPr>
        <p:spPr>
          <a:xfrm>
            <a:off x="330214" y="627534"/>
            <a:ext cx="8117324" cy="64807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фирма зарегистрирована по адресу массовой регистрации или не получает корреспонденцию по адресу, указанному в ЕГРЮЛ</a:t>
            </a:r>
            <a:r>
              <a:rPr lang="en-US" sz="2000" b="1" dirty="0">
                <a:solidFill>
                  <a:srgbClr val="FFFF00"/>
                </a:solidFill>
              </a:rPr>
              <a:t>;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endParaRPr lang="ru-RU" sz="20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96438" y="1347614"/>
            <a:ext cx="8151100" cy="864096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место нахождения организации и место жительства руководителя, учредителя располагаются в различных субъектах Российской Федерации</a:t>
            </a:r>
            <a:r>
              <a:rPr lang="en-US" sz="2000" b="1" dirty="0">
                <a:solidFill>
                  <a:srgbClr val="FFFF00"/>
                </a:solidFill>
              </a:rPr>
              <a:t>;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22747" y="2729670"/>
            <a:ext cx="8117324" cy="36004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неоднократное изменение места нахождения юридического лица</a:t>
            </a:r>
            <a:r>
              <a:rPr lang="en-US" sz="2000" b="1" dirty="0">
                <a:solidFill>
                  <a:srgbClr val="FFFF00"/>
                </a:solidFill>
              </a:rPr>
              <a:t>;</a:t>
            </a:r>
            <a:endParaRPr lang="ru-RU" sz="2000" dirty="0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9145" y="123479"/>
            <a:ext cx="86397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Основные признаки организаций, подпадающих под проверку: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10392" y="2283718"/>
            <a:ext cx="8117324" cy="36004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наличие «массового» руководителя, учредителя (участника)</a:t>
            </a:r>
            <a:r>
              <a:rPr lang="en-US" sz="2000" b="1" dirty="0">
                <a:solidFill>
                  <a:srgbClr val="FFFF00"/>
                </a:solidFill>
              </a:rPr>
              <a:t>;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96438" y="3147814"/>
            <a:ext cx="8117324" cy="864096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фирма не ведёт самостоятельной деятельности, все её операции существуют только на бумаге, численность работников и материально – производственная база отсутствует</a:t>
            </a:r>
            <a:r>
              <a:rPr lang="en-US" sz="2000" b="1" dirty="0">
                <a:solidFill>
                  <a:srgbClr val="FFFF00"/>
                </a:solidFill>
              </a:rPr>
              <a:t>;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15039" y="4083917"/>
            <a:ext cx="8117324" cy="93610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rgbClr val="FFFF00"/>
                </a:solidFill>
              </a:rPr>
              <a:t>организация не уплачивает налоги, исчисляет в минимальных размерах, не представляет налоговой отчетности (представляет нулевую отчётность)</a:t>
            </a:r>
            <a:r>
              <a:rPr lang="en-US" sz="2000" b="1" dirty="0">
                <a:solidFill>
                  <a:srgbClr val="FFFF00"/>
                </a:solidFill>
              </a:rPr>
              <a:t>.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300975" y="195486"/>
            <a:ext cx="8614057" cy="69553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00" dirty="0"/>
              <a:t>Внесение в ЕГРЮЛ записи о недостоверности сведений  о юридическом лице, последствия ее внесения 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с двумя вырезанными противолежащими углами 54"/>
          <p:cNvSpPr/>
          <p:nvPr/>
        </p:nvSpPr>
        <p:spPr>
          <a:xfrm>
            <a:off x="395536" y="2355726"/>
            <a:ext cx="3744417" cy="432048"/>
          </a:xfrm>
          <a:prstGeom prst="snip2DiagRect">
            <a:avLst>
              <a:gd name="adj1" fmla="val 0"/>
              <a:gd name="adj2" fmla="val 19845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Установление факта недостоверности сведений</a:t>
            </a:r>
            <a:endParaRPr lang="ru-RU" sz="1200" dirty="0">
              <a:solidFill>
                <a:srgbClr val="0066FF"/>
              </a:solidFill>
            </a:endParaRPr>
          </a:p>
        </p:txBody>
      </p:sp>
      <p:sp>
        <p:nvSpPr>
          <p:cNvPr id="56" name="Прямоугольник с двумя вырезанными противолежащими углами 55"/>
          <p:cNvSpPr/>
          <p:nvPr/>
        </p:nvSpPr>
        <p:spPr>
          <a:xfrm>
            <a:off x="4855299" y="2357368"/>
            <a:ext cx="3533128" cy="115212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Руководитель и учредитель организации с недостоверными сведениями в течение 3-х лет не сможет зарегистрировать на себя новую организацию либо стать руководителем или учредителем уже зарегистрированной организации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с двумя вырезанными противолежащими углами 65"/>
          <p:cNvSpPr/>
          <p:nvPr/>
        </p:nvSpPr>
        <p:spPr>
          <a:xfrm>
            <a:off x="4852333" y="3771704"/>
            <a:ext cx="3528392" cy="1104302"/>
          </a:xfrm>
          <a:prstGeom prst="snip2DiagRect">
            <a:avLst>
              <a:gd name="adj1" fmla="val 0"/>
              <a:gd name="adj2" fmla="val 21661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По истечении 6 месяцев с даты внесения в ЕГРЮЛ записи о недостоверности (если организация не внесет в реестр достоверные сведения) налоговым органом инициируется процедура исключения организации из ЕГРЮЛ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7" y="915566"/>
            <a:ext cx="3704656" cy="828092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Процедура внесения записи о недостоверности сведений (п.6 ст. 11 Федерального закона от 08.08.2001 № 129-ФЗ)</a:t>
            </a: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375657" y="2933432"/>
            <a:ext cx="3744416" cy="716795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Направление в адрес организации, ее руководителя, учредителя уведомления об установленном факте и необходимости внесения в ЕГРЮЛ достоверных сведений</a:t>
            </a:r>
            <a:endParaRPr lang="ru-RU" sz="1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588224" y="1773508"/>
            <a:ext cx="7997" cy="5822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227985" y="1743658"/>
            <a:ext cx="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4860032" y="934551"/>
            <a:ext cx="3608099" cy="828092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Последствия внесения в ЕГРЮЛ записи о недостоверности сведений (</a:t>
            </a:r>
            <a:r>
              <a:rPr lang="ru-RU" sz="14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. «ф» п. 1 ст. 23, п. 5 ст. 21.1 Федерального закона от 08.08.2001 № 129-ФЗ)  </a:t>
            </a:r>
            <a:endParaRPr lang="ru-RU" sz="14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1"/>
          </p:nvPr>
        </p:nvSpPr>
        <p:spPr>
          <a:xfrm>
            <a:off x="8403433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211960" y="1851670"/>
            <a:ext cx="936104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83968" y="1995686"/>
            <a:ext cx="648072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11960" y="2427734"/>
            <a:ext cx="792088" cy="2160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39952" y="3003798"/>
            <a:ext cx="792088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39952" y="3507855"/>
            <a:ext cx="792088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11911"/>
            <a:ext cx="648072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375657" y="3761266"/>
            <a:ext cx="3744416" cy="1114740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Внесение в ЕГРЮЛ записи о недостоверности сведений по истечении 30 дней с момента направления уведомления в случае отсутствия от организации достоверных сведений либо доказательств, опровергающих недостоверность сведений </a:t>
            </a:r>
            <a:endParaRPr lang="ru-RU" sz="1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4" y="2283720"/>
            <a:ext cx="7632699" cy="576064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3430</TotalTime>
  <Words>314</Words>
  <Application>Microsoft Office PowerPoint</Application>
  <PresentationFormat>Экран (16:9)</PresentationFormat>
  <Paragraphs>30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Present_FNS2012_16-9</vt:lpstr>
      <vt:lpstr>9_Present_FNS2012_A4</vt:lpstr>
      <vt:lpstr>Доклад главного государственного налогового инспектора отдела УФНС России по Амурской области  Жеребятьевой Марины Юрьевны «Регистрация бизнеса за три дня: быстро и удобно. Недостоверность сведений в ЕГРЮЛ, ее последствия.»</vt:lpstr>
      <vt:lpstr>Презентация PowerPoint</vt:lpstr>
      <vt:lpstr>Презентация PowerPoint</vt:lpstr>
      <vt:lpstr>Презентация PowerPoint</vt:lpstr>
      <vt:lpstr>Внесение в ЕГРЮЛ записи о недостоверности сведений  о юридическом лице, последствия ее внесения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Жеребятьева Марина Юрьевна</cp:lastModifiedBy>
  <cp:revision>292</cp:revision>
  <cp:lastPrinted>2020-12-18T00:14:07Z</cp:lastPrinted>
  <dcterms:created xsi:type="dcterms:W3CDTF">2016-04-01T10:55:54Z</dcterms:created>
  <dcterms:modified xsi:type="dcterms:W3CDTF">2020-12-18T00:14:20Z</dcterms:modified>
</cp:coreProperties>
</file>