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6"/>
  </p:notesMasterIdLst>
  <p:sldIdLst>
    <p:sldId id="294" r:id="rId2"/>
    <p:sldId id="457" r:id="rId3"/>
    <p:sldId id="458" r:id="rId4"/>
    <p:sldId id="423" r:id="rId5"/>
  </p:sldIdLst>
  <p:sldSz cx="9144000" cy="5143500" type="screen16x9"/>
  <p:notesSz cx="6692900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A4D26"/>
    <a:srgbClr val="FF6801"/>
    <a:srgbClr val="DF6645"/>
    <a:srgbClr val="FE8301"/>
    <a:srgbClr val="EAEFF7"/>
    <a:srgbClr val="FCEBD1"/>
    <a:srgbClr val="F8D8CA"/>
    <a:srgbClr val="FFAD01"/>
    <a:srgbClr val="D2DEEF"/>
    <a:srgbClr val="0A2C5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>
      <p:cViewPr varScale="1">
        <p:scale>
          <a:sx n="155" d="100"/>
          <a:sy n="155" d="100"/>
        </p:scale>
        <p:origin x="-69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6"/>
            <a:ext cx="2900257" cy="495109"/>
          </a:xfrm>
          <a:prstGeom prst="rect">
            <a:avLst/>
          </a:prstGeom>
        </p:spPr>
        <p:txBody>
          <a:bodyPr vert="horz" lIns="91116" tIns="45557" rIns="91116" bIns="455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6" y="6"/>
            <a:ext cx="2900257" cy="495109"/>
          </a:xfrm>
          <a:prstGeom prst="rect">
            <a:avLst/>
          </a:prstGeom>
        </p:spPr>
        <p:txBody>
          <a:bodyPr vert="horz" lIns="91116" tIns="45557" rIns="91116" bIns="45557" rtlCol="0"/>
          <a:lstStyle>
            <a:lvl1pPr algn="r">
              <a:defRPr sz="1200"/>
            </a:lvl1pPr>
          </a:lstStyle>
          <a:p>
            <a:fld id="{4EF014B8-E910-4D24-AFE3-04D3F0C347A4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1233488"/>
            <a:ext cx="59182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6" tIns="45557" rIns="91116" bIns="455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748927"/>
            <a:ext cx="5354320" cy="3885486"/>
          </a:xfrm>
          <a:prstGeom prst="rect">
            <a:avLst/>
          </a:prstGeom>
        </p:spPr>
        <p:txBody>
          <a:bodyPr vert="horz" lIns="91116" tIns="45557" rIns="91116" bIns="4555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3"/>
            <a:ext cx="2900257" cy="495108"/>
          </a:xfrm>
          <a:prstGeom prst="rect">
            <a:avLst/>
          </a:prstGeom>
        </p:spPr>
        <p:txBody>
          <a:bodyPr vert="horz" lIns="91116" tIns="45557" rIns="91116" bIns="455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6" y="9372793"/>
            <a:ext cx="2900257" cy="495108"/>
          </a:xfrm>
          <a:prstGeom prst="rect">
            <a:avLst/>
          </a:prstGeom>
        </p:spPr>
        <p:txBody>
          <a:bodyPr vert="horz" lIns="91116" tIns="45557" rIns="91116" bIns="45557" rtlCol="0" anchor="b"/>
          <a:lstStyle>
            <a:lvl1pPr algn="r">
              <a:defRPr sz="1200"/>
            </a:lvl1pPr>
          </a:lstStyle>
          <a:p>
            <a:fld id="{3D0FA186-E46C-462A-BFAC-8019311ECF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528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4919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491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146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02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067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54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5666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39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88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100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845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5542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303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8B58-0240-412E-8F1A-E0B715D7350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A23E669180E984C69531F2E38A0AC972E3716844754012EC5C0389B9C4B403E45CF81E2A63F7659906AA4196A47EA4BB9E3A699E0726BABTFU0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93D117F-DC9E-46A3-A4EC-D794C6389894}"/>
              </a:ext>
            </a:extLst>
          </p:cNvPr>
          <p:cNvSpPr/>
          <p:nvPr/>
        </p:nvSpPr>
        <p:spPr>
          <a:xfrm>
            <a:off x="5652120" y="0"/>
            <a:ext cx="3491880" cy="5143500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xmlns="" id="{B2E79AF2-5DDD-43E6-993E-2D9A687AB416}"/>
              </a:ext>
            </a:extLst>
          </p:cNvPr>
          <p:cNvSpPr/>
          <p:nvPr/>
        </p:nvSpPr>
        <p:spPr>
          <a:xfrm>
            <a:off x="0" y="0"/>
            <a:ext cx="8532440" cy="5143500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xmlns="" id="{BCEEB97D-FFD5-4BA8-8D37-1C868C0A3529}"/>
              </a:ext>
            </a:extLst>
          </p:cNvPr>
          <p:cNvSpPr/>
          <p:nvPr/>
        </p:nvSpPr>
        <p:spPr>
          <a:xfrm>
            <a:off x="-17640" y="0"/>
            <a:ext cx="7253935" cy="5143500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75606"/>
            <a:ext cx="7848871" cy="122413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Особенности налогообложения доходов иностранных граждан.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931790"/>
            <a:ext cx="5652120" cy="419422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+mj-lt"/>
              </a:rPr>
              <a:t>  Ю.Ю</a:t>
            </a: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. </a:t>
            </a:r>
            <a:r>
              <a:rPr lang="ru-RU" sz="2000" dirty="0" err="1" smtClean="0">
                <a:solidFill>
                  <a:schemeClr val="bg1"/>
                </a:solidFill>
                <a:latin typeface="+mj-lt"/>
              </a:rPr>
              <a:t>Калгина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735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flipH="1">
            <a:off x="1445177" y="465482"/>
            <a:ext cx="31100" cy="659065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7584688" y="4654868"/>
            <a:ext cx="492985" cy="366031"/>
          </a:xfrm>
          <a:prstGeom prst="rect">
            <a:avLst/>
          </a:prstGeom>
        </p:spPr>
        <p:txBody>
          <a:bodyPr vert="horz" lIns="70928" tIns="35464" rIns="70928" bIns="35464" rtlCol="0" anchor="ctr">
            <a:normAutofit fontScale="25000" lnSpcReduction="20000"/>
          </a:bodyPr>
          <a:lstStyle>
            <a:defPPr>
              <a:defRPr lang="ru-RU"/>
            </a:defPPr>
            <a:lvl1pPr marL="0" algn="ctr" defTabSz="1042688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32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</a:rPr>
              <a:t>Ставка НДФЛ в отношении иностранных работников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15</a:t>
            </a:r>
            <a:endParaRPr lang="ru-RU" sz="14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28884593"/>
              </p:ext>
            </p:extLst>
          </p:nvPr>
        </p:nvGraphicFramePr>
        <p:xfrm>
          <a:off x="323528" y="673350"/>
          <a:ext cx="8280919" cy="408622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029940"/>
                <a:gridCol w="1416993"/>
                <a:gridCol w="1416993"/>
                <a:gridCol w="1416993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Иностранный гражданин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</a:rPr>
                        <a:t>Ставка НДФЛ по видам выплачиваемых доходов </a:t>
                      </a:r>
                      <a:endParaRPr lang="ru-RU" sz="1400" b="1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effectLst/>
                        </a:rPr>
                        <a:t>(</a:t>
                      </a:r>
                      <a:r>
                        <a:rPr lang="ru-RU" sz="1400" b="1" u="none" strike="noStrike" dirty="0">
                          <a:solidFill>
                            <a:srgbClr val="0070C0"/>
                          </a:solidFill>
                          <a:effectLst/>
                          <a:hlinkClick r:id="rId3"/>
                        </a:rPr>
                        <a:t>ст. 224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</a:rPr>
                        <a:t> НК РФ)</a:t>
                      </a:r>
                      <a:endParaRPr lang="ru-RU" sz="105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Трудовые доходы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Иные доходы, кроме дивидендов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Дивиденды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Иностранец имеет особый статус и является резидентом РФ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Иностранец имеет особый статус, но не является резидентом РФ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Иностранец не имеет особого статуса, но является резидентом РФ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2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Иностранец не имеет особого статуса и не является резидентом РФ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30%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30%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9741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flipH="1">
            <a:off x="1445177" y="465482"/>
            <a:ext cx="31100" cy="659065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7584688" y="4654868"/>
            <a:ext cx="492985" cy="366031"/>
          </a:xfrm>
          <a:prstGeom prst="rect">
            <a:avLst/>
          </a:prstGeom>
        </p:spPr>
        <p:txBody>
          <a:bodyPr vert="horz" lIns="70928" tIns="35464" rIns="70928" bIns="35464" rtlCol="0" anchor="ctr">
            <a:normAutofit fontScale="25000" lnSpcReduction="20000"/>
          </a:bodyPr>
          <a:lstStyle>
            <a:defPPr>
              <a:defRPr lang="ru-RU"/>
            </a:defPPr>
            <a:lvl1pPr marL="0" algn="ctr" defTabSz="1042688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32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</a:rPr>
              <a:t>Обложение страховыми взносами доходов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иностранных граждан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16</a:t>
            </a: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28017454"/>
              </p:ext>
            </p:extLst>
          </p:nvPr>
        </p:nvGraphicFramePr>
        <p:xfrm>
          <a:off x="179513" y="613873"/>
          <a:ext cx="8712968" cy="371253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63308"/>
                <a:gridCol w="732911"/>
                <a:gridCol w="771486"/>
                <a:gridCol w="829347"/>
                <a:gridCol w="831759"/>
                <a:gridCol w="752198"/>
                <a:gridCol w="752198"/>
                <a:gridCol w="675051"/>
                <a:gridCol w="1323581"/>
                <a:gridCol w="781129"/>
              </a:tblGrid>
              <a:tr h="8080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 пользу кого производятся выплаты/ Страховые взносы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Постоянно проживающий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Временно проживающий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Временно пребывающий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Лица, получившие статус беженца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Лица, которым предоставлено </a:t>
                      </a:r>
                      <a:r>
                        <a:rPr lang="ru-RU" sz="1050" u="none" strike="noStrike" dirty="0" smtClean="0">
                          <a:effectLst/>
                        </a:rPr>
                        <a:t>временное </a:t>
                      </a:r>
                      <a:r>
                        <a:rPr lang="ru-RU" sz="1050" u="none" strike="noStrike" dirty="0">
                          <a:effectLst/>
                        </a:rPr>
                        <a:t>убежище на территории РФ, и </a:t>
                      </a:r>
                      <a:r>
                        <a:rPr lang="ru-RU" sz="1050" u="none" strike="noStrike" dirty="0" smtClean="0">
                          <a:effectLst/>
                        </a:rPr>
                        <a:t>лица</a:t>
                      </a:r>
                      <a:r>
                        <a:rPr lang="ru-RU" sz="1050" u="none" strike="noStrike" dirty="0">
                          <a:effectLst/>
                        </a:rPr>
                        <a:t>, подавшие ходатайство о признании их беженцами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Граждане государств-членов ЕАЭС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6799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6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пенсионное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-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11285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социальное страхование на случай временной нетрудоспособности и в связи с материнством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-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 +**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 +***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6083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медицинское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0060180"/>
              </p:ext>
            </p:extLst>
          </p:nvPr>
        </p:nvGraphicFramePr>
        <p:xfrm>
          <a:off x="107504" y="4388852"/>
          <a:ext cx="8928991" cy="5295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0529"/>
                <a:gridCol w="884418"/>
                <a:gridCol w="953512"/>
                <a:gridCol w="807031"/>
                <a:gridCol w="862307"/>
                <a:gridCol w="773865"/>
                <a:gridCol w="1517329"/>
              </a:tblGrid>
              <a:tr h="1765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 ВКС -высококвалифицированный специалист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</a:tr>
              <a:tr h="17650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** применяет тариф страховых взносов в ФСС в размере 1,8 %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</a:tr>
              <a:tr h="176509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*** если имеют статус временно пребывающего, то в отношении выплат в пользу таких лиц применяется тариф страховых взносов в ФСС РФ в размере 1,8 %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4311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93D117F-DC9E-46A3-A4EC-D794C6389894}"/>
              </a:ext>
            </a:extLst>
          </p:cNvPr>
          <p:cNvSpPr/>
          <p:nvPr/>
        </p:nvSpPr>
        <p:spPr>
          <a:xfrm>
            <a:off x="5652120" y="0"/>
            <a:ext cx="3491880" cy="5143500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xmlns="" id="{B2E79AF2-5DDD-43E6-993E-2D9A687AB416}"/>
              </a:ext>
            </a:extLst>
          </p:cNvPr>
          <p:cNvSpPr/>
          <p:nvPr/>
        </p:nvSpPr>
        <p:spPr>
          <a:xfrm>
            <a:off x="0" y="0"/>
            <a:ext cx="8532440" cy="5143500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xmlns="" id="{BCEEB97D-FFD5-4BA8-8D37-1C868C0A3529}"/>
              </a:ext>
            </a:extLst>
          </p:cNvPr>
          <p:cNvSpPr/>
          <p:nvPr/>
        </p:nvSpPr>
        <p:spPr>
          <a:xfrm>
            <a:off x="-17639" y="0"/>
            <a:ext cx="6948264" cy="5143500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555526"/>
            <a:ext cx="6016624" cy="2293962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Calibri Light" panose="020F0302020204030204" pitchFamily="34" charset="0"/>
              </a:rPr>
              <a:t>Спасибо!</a:t>
            </a:r>
            <a:endParaRPr lang="ru-RU" sz="72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4640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D9A78"/>
    </a:accent1>
    <a:accent2>
      <a:srgbClr val="8BC145"/>
    </a:accent2>
    <a:accent3>
      <a:srgbClr val="36AFCE"/>
    </a:accent3>
    <a:accent4>
      <a:srgbClr val="1D6FA9"/>
    </a:accent4>
    <a:accent5>
      <a:srgbClr val="B74919"/>
    </a:accent5>
    <a:accent6>
      <a:srgbClr val="F19D19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D9A78"/>
    </a:accent1>
    <a:accent2>
      <a:srgbClr val="8BC145"/>
    </a:accent2>
    <a:accent3>
      <a:srgbClr val="36AFCE"/>
    </a:accent3>
    <a:accent4>
      <a:srgbClr val="1D6FA9"/>
    </a:accent4>
    <a:accent5>
      <a:srgbClr val="B74919"/>
    </a:accent5>
    <a:accent6>
      <a:srgbClr val="F19D19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9633</TotalTime>
  <Words>270</Words>
  <Application>Microsoft Office PowerPoint</Application>
  <PresentationFormat>Экран (16:9)</PresentationFormat>
  <Paragraphs>76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Особенности налогообложения доходов иностранных граждан.</vt:lpstr>
      <vt:lpstr>Слайд 2</vt:lpstr>
      <vt:lpstr>Слайд 3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Сальников Дмитрий Сергеевич</dc:creator>
  <cp:lastModifiedBy>Приезжих Татьяна Владимировна</cp:lastModifiedBy>
  <cp:revision>552</cp:revision>
  <cp:lastPrinted>2019-12-23T15:43:28Z</cp:lastPrinted>
  <dcterms:created xsi:type="dcterms:W3CDTF">2017-11-01T10:41:22Z</dcterms:created>
  <dcterms:modified xsi:type="dcterms:W3CDTF">2020-12-16T08:31:15Z</dcterms:modified>
</cp:coreProperties>
</file>