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61" r:id="rId4"/>
    <p:sldId id="268" r:id="rId5"/>
    <p:sldId id="271" r:id="rId6"/>
    <p:sldId id="257" r:id="rId7"/>
    <p:sldId id="270" r:id="rId8"/>
    <p:sldId id="258" r:id="rId9"/>
    <p:sldId id="274" r:id="rId10"/>
    <p:sldId id="275" r:id="rId11"/>
    <p:sldId id="276" r:id="rId12"/>
    <p:sldId id="267" r:id="rId13"/>
  </p:sldIdLst>
  <p:sldSz cx="9144000" cy="5143500" type="screen16x9"/>
  <p:notesSz cx="9144000" cy="51435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25" d="100"/>
          <a:sy n="125" d="100"/>
        </p:scale>
        <p:origin x="-1230" y="-4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EF6A9-6BC5-4487-8670-1CD309465E4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B821D8-A088-4523-82FB-3B6ACC29AC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FF"/>
              </a:solidFill>
              <a:latin typeface="Times New Roman"/>
              <a:cs typeface="Times New Roman"/>
            </a:rPr>
            <a:t>Применяется только после наложения запрета на отчуждение (передачу в залог) имущества и в случае, если совокупная стоимость такого имущества меньше общей суммы </a:t>
          </a:r>
          <a:r>
            <a:rPr lang="ru-RU" sz="1400" b="1" dirty="0" smtClean="0">
              <a:solidFill>
                <a:srgbClr val="FFFFFF"/>
              </a:solidFill>
              <a:latin typeface="Times New Roman"/>
              <a:cs typeface="Times New Roman"/>
            </a:rPr>
            <a:t>доначислений</a:t>
          </a:r>
          <a:endParaRPr lang="ru-RU" sz="1400" dirty="0"/>
        </a:p>
      </dgm:t>
    </dgm:pt>
    <dgm:pt modelId="{C19D51ED-CB11-4C64-99D6-5D01725189C3}" type="parTrans" cxnId="{5CC4E5F3-F606-4B7E-8F0E-74848D14B40B}">
      <dgm:prSet/>
      <dgm:spPr/>
      <dgm:t>
        <a:bodyPr/>
        <a:lstStyle/>
        <a:p>
          <a:endParaRPr lang="ru-RU"/>
        </a:p>
      </dgm:t>
    </dgm:pt>
    <dgm:pt modelId="{8711F0D7-BA49-4BC0-A49D-FFDF2E914914}" type="sibTrans" cxnId="{5CC4E5F3-F606-4B7E-8F0E-74848D14B40B}">
      <dgm:prSet/>
      <dgm:spPr/>
      <dgm:t>
        <a:bodyPr/>
        <a:lstStyle/>
        <a:p>
          <a:endParaRPr lang="ru-RU"/>
        </a:p>
      </dgm:t>
    </dgm:pt>
    <dgm:pt modelId="{9E630A66-6BD4-44CC-A0C7-E0729738ABA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Допускается только в отношении разницы между общей суммой доначислений, и стоимостью имущества, не подлежащего отчуждению (передаче в </a:t>
          </a:r>
          <a:r>
            <a: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залог</a:t>
          </a:r>
          <a:r>
            <a: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5AF6440C-FA3F-46E9-A29A-8804A2850375}" type="parTrans" cxnId="{3FC81C52-A300-45C1-B551-EEB987F0ECB9}">
      <dgm:prSet/>
      <dgm:spPr/>
      <dgm:t>
        <a:bodyPr/>
        <a:lstStyle/>
        <a:p>
          <a:endParaRPr lang="ru-RU"/>
        </a:p>
      </dgm:t>
    </dgm:pt>
    <dgm:pt modelId="{9B364C79-E36D-49BB-B77C-95CFCC999514}" type="sibTrans" cxnId="{3FC81C52-A300-45C1-B551-EEB987F0ECB9}">
      <dgm:prSet/>
      <dgm:spPr/>
      <dgm:t>
        <a:bodyPr/>
        <a:lstStyle/>
        <a:p>
          <a:endParaRPr lang="ru-RU"/>
        </a:p>
      </dgm:t>
    </dgm:pt>
    <dgm:pt modelId="{2A4823C1-0412-40B2-B1E0-A0705FAA07D0}">
      <dgm:prSet custT="1"/>
      <dgm:spPr/>
      <dgm:t>
        <a:bodyPr/>
        <a:lstStyle/>
        <a:p>
          <a:r>
            <a:rPr lang="ru-RU" sz="1400" b="1" spc="-2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Наличие решения, вынесенного по результатам проведения налоговой проверки (камеральной/выездной)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BFA4DB5-41BA-4648-B9BD-D3C6267C521B}" type="parTrans" cxnId="{F46669E0-742E-4A9B-B7EC-3412DE2CA5DE}">
      <dgm:prSet/>
      <dgm:spPr/>
      <dgm:t>
        <a:bodyPr/>
        <a:lstStyle/>
        <a:p>
          <a:endParaRPr lang="ru-RU"/>
        </a:p>
      </dgm:t>
    </dgm:pt>
    <dgm:pt modelId="{68BD48EE-5F95-47A5-B1ED-DF7E0EE2D878}" type="sibTrans" cxnId="{F46669E0-742E-4A9B-B7EC-3412DE2CA5DE}">
      <dgm:prSet/>
      <dgm:spPr/>
      <dgm:t>
        <a:bodyPr/>
        <a:lstStyle/>
        <a:p>
          <a:endParaRPr lang="ru-RU"/>
        </a:p>
      </dgm:t>
    </dgm:pt>
    <dgm:pt modelId="{F06757DF-2992-49F7-B04A-1ED809BD78B3}">
      <dgm:prSet custT="1"/>
      <dgm:spPr/>
      <dgm:t>
        <a:bodyPr/>
        <a:lstStyle/>
        <a:p>
          <a:pPr algn="just"/>
          <a:r>
            <a:rPr lang="ru-RU" sz="1400" b="1" spc="-20" baseline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Выносится одновременно с вынесением решения по налоговой проверке, отменяется в день оплаты </a:t>
          </a:r>
          <a:r>
            <a:rPr lang="ru-RU" sz="1400" b="1" spc="-20" baseline="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доначисленных</a:t>
          </a:r>
          <a:r>
            <a:rPr lang="ru-RU" sz="1400" b="1" spc="-20" baseline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сумм или отмены вынесенного решения по налоговой проверке вышестоящим налоговым органом или судом </a:t>
          </a:r>
          <a:endParaRPr lang="ru-RU" sz="1400" b="1" spc="-20" baseline="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4FDD3F-4F0B-45B0-8816-B58D206A76E6}" type="parTrans" cxnId="{E276A637-7CF5-411C-90BD-99F8D00A6FAF}">
      <dgm:prSet/>
      <dgm:spPr/>
      <dgm:t>
        <a:bodyPr/>
        <a:lstStyle/>
        <a:p>
          <a:endParaRPr lang="ru-RU"/>
        </a:p>
      </dgm:t>
    </dgm:pt>
    <dgm:pt modelId="{359AD116-B8AB-43BD-AB75-14C8DA40DFEC}" type="sibTrans" cxnId="{E276A637-7CF5-411C-90BD-99F8D00A6FAF}">
      <dgm:prSet/>
      <dgm:spPr/>
      <dgm:t>
        <a:bodyPr/>
        <a:lstStyle/>
        <a:p>
          <a:endParaRPr lang="ru-RU"/>
        </a:p>
      </dgm:t>
    </dgm:pt>
    <dgm:pt modelId="{151859C7-26A5-40FE-BBBA-E920ED6F0468}" type="pres">
      <dgm:prSet presAssocID="{493EF6A9-6BC5-4487-8670-1CD309465E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82E70-ECA1-4032-A149-1E64BC2485B3}" type="pres">
      <dgm:prSet presAssocID="{2A4823C1-0412-40B2-B1E0-A0705FAA07D0}" presName="comp" presStyleCnt="0"/>
      <dgm:spPr/>
    </dgm:pt>
    <dgm:pt modelId="{8AD4E0BC-20AB-40D8-AF09-EA8248B09C7F}" type="pres">
      <dgm:prSet presAssocID="{2A4823C1-0412-40B2-B1E0-A0705FAA07D0}" presName="box" presStyleLbl="node1" presStyleIdx="0" presStyleCnt="4" custLinFactNeighborY="-4937"/>
      <dgm:spPr/>
      <dgm:t>
        <a:bodyPr/>
        <a:lstStyle/>
        <a:p>
          <a:endParaRPr lang="ru-RU"/>
        </a:p>
      </dgm:t>
    </dgm:pt>
    <dgm:pt modelId="{CF05BB88-1E91-46F2-B423-07A06B09C9E1}" type="pres">
      <dgm:prSet presAssocID="{2A4823C1-0412-40B2-B1E0-A0705FAA07D0}" presName="img" presStyleLbl="fgImgPlace1" presStyleIdx="0" presStyleCnt="4" custLinFactNeighborX="-2259" custLinFactNeighborY="176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5B5FEF04-936F-49A4-B1CE-02C84CD522CE}" type="pres">
      <dgm:prSet presAssocID="{2A4823C1-0412-40B2-B1E0-A0705FAA07D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43C54-0B6D-40C8-93C9-010020760FAD}" type="pres">
      <dgm:prSet presAssocID="{68BD48EE-5F95-47A5-B1ED-DF7E0EE2D878}" presName="spacer" presStyleCnt="0"/>
      <dgm:spPr/>
    </dgm:pt>
    <dgm:pt modelId="{439F6EE6-FF20-4ADA-AA40-FA2A4085FC6E}" type="pres">
      <dgm:prSet presAssocID="{F06757DF-2992-49F7-B04A-1ED809BD78B3}" presName="comp" presStyleCnt="0"/>
      <dgm:spPr/>
    </dgm:pt>
    <dgm:pt modelId="{24E21FB2-84B6-4967-87BF-92E7D1A4464C}" type="pres">
      <dgm:prSet presAssocID="{F06757DF-2992-49F7-B04A-1ED809BD78B3}" presName="box" presStyleLbl="node1" presStyleIdx="1" presStyleCnt="4"/>
      <dgm:spPr/>
      <dgm:t>
        <a:bodyPr/>
        <a:lstStyle/>
        <a:p>
          <a:endParaRPr lang="ru-RU"/>
        </a:p>
      </dgm:t>
    </dgm:pt>
    <dgm:pt modelId="{90E06C41-8522-4F1C-A163-23579D81B74B}" type="pres">
      <dgm:prSet presAssocID="{F06757DF-2992-49F7-B04A-1ED809BD78B3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  <dgm:t>
        <a:bodyPr/>
        <a:lstStyle/>
        <a:p>
          <a:endParaRPr lang="ru-RU"/>
        </a:p>
      </dgm:t>
    </dgm:pt>
    <dgm:pt modelId="{3CBF3184-C7DF-4594-AA3D-981A0503CF30}" type="pres">
      <dgm:prSet presAssocID="{F06757DF-2992-49F7-B04A-1ED809BD78B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8289D-BB6B-4ED8-AD80-CC2282A30801}" type="pres">
      <dgm:prSet presAssocID="{359AD116-B8AB-43BD-AB75-14C8DA40DFEC}" presName="spacer" presStyleCnt="0"/>
      <dgm:spPr/>
    </dgm:pt>
    <dgm:pt modelId="{4A2BB184-7980-4721-BEA2-E4AA7DC6D3DA}" type="pres">
      <dgm:prSet presAssocID="{77B821D8-A088-4523-82FB-3B6ACC29ACCB}" presName="comp" presStyleCnt="0"/>
      <dgm:spPr/>
    </dgm:pt>
    <dgm:pt modelId="{3FEE10D5-269F-475E-9518-0107F26414CF}" type="pres">
      <dgm:prSet presAssocID="{77B821D8-A088-4523-82FB-3B6ACC29ACCB}" presName="box" presStyleLbl="node1" presStyleIdx="2" presStyleCnt="4" custLinFactNeighborY="-72"/>
      <dgm:spPr/>
      <dgm:t>
        <a:bodyPr/>
        <a:lstStyle/>
        <a:p>
          <a:endParaRPr lang="ru-RU"/>
        </a:p>
      </dgm:t>
    </dgm:pt>
    <dgm:pt modelId="{60AC1AC2-6006-47E7-8A13-4A82013627E6}" type="pres">
      <dgm:prSet presAssocID="{77B821D8-A088-4523-82FB-3B6ACC29ACCB}" presName="img" presStyleLbl="fgImgPlace1" presStyleIdx="2" presStyleCnt="4" custLinFactNeighborX="-2509" custLinFactNeighborY="-277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D7D59AA8-0F86-4FF0-8519-07FC6127FF55}" type="pres">
      <dgm:prSet presAssocID="{77B821D8-A088-4523-82FB-3B6ACC29ACC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E38F8-49D7-4793-8D65-17A91D662CA1}" type="pres">
      <dgm:prSet presAssocID="{8711F0D7-BA49-4BC0-A49D-FFDF2E914914}" presName="spacer" presStyleCnt="0"/>
      <dgm:spPr/>
    </dgm:pt>
    <dgm:pt modelId="{F0B35E4F-753E-4404-94B7-BF88F22EE795}" type="pres">
      <dgm:prSet presAssocID="{9E630A66-6BD4-44CC-A0C7-E0729738ABA6}" presName="comp" presStyleCnt="0"/>
      <dgm:spPr/>
    </dgm:pt>
    <dgm:pt modelId="{2F2EABC5-5097-4AA6-9154-3E3A75A9E98B}" type="pres">
      <dgm:prSet presAssocID="{9E630A66-6BD4-44CC-A0C7-E0729738ABA6}" presName="box" presStyleLbl="node1" presStyleIdx="3" presStyleCnt="4"/>
      <dgm:spPr/>
      <dgm:t>
        <a:bodyPr/>
        <a:lstStyle/>
        <a:p>
          <a:endParaRPr lang="ru-RU"/>
        </a:p>
      </dgm:t>
    </dgm:pt>
    <dgm:pt modelId="{1A9C8075-4981-4A66-8955-713D9E7CCC37}" type="pres">
      <dgm:prSet presAssocID="{9E630A66-6BD4-44CC-A0C7-E0729738ABA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C7149B1A-8A30-4658-8FDA-FD47CB3C7B69}" type="pres">
      <dgm:prSet presAssocID="{9E630A66-6BD4-44CC-A0C7-E0729738ABA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C4E5F3-F606-4B7E-8F0E-74848D14B40B}" srcId="{493EF6A9-6BC5-4487-8670-1CD309465E4B}" destId="{77B821D8-A088-4523-82FB-3B6ACC29ACCB}" srcOrd="2" destOrd="0" parTransId="{C19D51ED-CB11-4C64-99D6-5D01725189C3}" sibTransId="{8711F0D7-BA49-4BC0-A49D-FFDF2E914914}"/>
    <dgm:cxn modelId="{7695E2F8-DC46-4563-8A1A-1E53D7983798}" type="presOf" srcId="{F06757DF-2992-49F7-B04A-1ED809BD78B3}" destId="{3CBF3184-C7DF-4594-AA3D-981A0503CF30}" srcOrd="1" destOrd="0" presId="urn:microsoft.com/office/officeart/2005/8/layout/vList4"/>
    <dgm:cxn modelId="{174042CA-9D23-445A-9D14-B03FD2F49823}" type="presOf" srcId="{9E630A66-6BD4-44CC-A0C7-E0729738ABA6}" destId="{2F2EABC5-5097-4AA6-9154-3E3A75A9E98B}" srcOrd="0" destOrd="0" presId="urn:microsoft.com/office/officeart/2005/8/layout/vList4"/>
    <dgm:cxn modelId="{940854DB-18C0-4243-834C-AF00CBFD4535}" type="presOf" srcId="{77B821D8-A088-4523-82FB-3B6ACC29ACCB}" destId="{D7D59AA8-0F86-4FF0-8519-07FC6127FF55}" srcOrd="1" destOrd="0" presId="urn:microsoft.com/office/officeart/2005/8/layout/vList4"/>
    <dgm:cxn modelId="{F46669E0-742E-4A9B-B7EC-3412DE2CA5DE}" srcId="{493EF6A9-6BC5-4487-8670-1CD309465E4B}" destId="{2A4823C1-0412-40B2-B1E0-A0705FAA07D0}" srcOrd="0" destOrd="0" parTransId="{5BFA4DB5-41BA-4648-B9BD-D3C6267C521B}" sibTransId="{68BD48EE-5F95-47A5-B1ED-DF7E0EE2D878}"/>
    <dgm:cxn modelId="{661DBF45-A658-4946-9DD5-87CFF083F740}" type="presOf" srcId="{F06757DF-2992-49F7-B04A-1ED809BD78B3}" destId="{24E21FB2-84B6-4967-87BF-92E7D1A4464C}" srcOrd="0" destOrd="0" presId="urn:microsoft.com/office/officeart/2005/8/layout/vList4"/>
    <dgm:cxn modelId="{91033216-44E9-4E30-82F6-952541DADD2D}" type="presOf" srcId="{2A4823C1-0412-40B2-B1E0-A0705FAA07D0}" destId="{5B5FEF04-936F-49A4-B1CE-02C84CD522CE}" srcOrd="1" destOrd="0" presId="urn:microsoft.com/office/officeart/2005/8/layout/vList4"/>
    <dgm:cxn modelId="{3FC81C52-A300-45C1-B551-EEB987F0ECB9}" srcId="{493EF6A9-6BC5-4487-8670-1CD309465E4B}" destId="{9E630A66-6BD4-44CC-A0C7-E0729738ABA6}" srcOrd="3" destOrd="0" parTransId="{5AF6440C-FA3F-46E9-A29A-8804A2850375}" sibTransId="{9B364C79-E36D-49BB-B77C-95CFCC999514}"/>
    <dgm:cxn modelId="{E276A637-7CF5-411C-90BD-99F8D00A6FAF}" srcId="{493EF6A9-6BC5-4487-8670-1CD309465E4B}" destId="{F06757DF-2992-49F7-B04A-1ED809BD78B3}" srcOrd="1" destOrd="0" parTransId="{114FDD3F-4F0B-45B0-8816-B58D206A76E6}" sibTransId="{359AD116-B8AB-43BD-AB75-14C8DA40DFEC}"/>
    <dgm:cxn modelId="{27E6B958-6DE3-4DC3-A301-281C87BA9C80}" type="presOf" srcId="{77B821D8-A088-4523-82FB-3B6ACC29ACCB}" destId="{3FEE10D5-269F-475E-9518-0107F26414CF}" srcOrd="0" destOrd="0" presId="urn:microsoft.com/office/officeart/2005/8/layout/vList4"/>
    <dgm:cxn modelId="{2A59D185-BCB8-4B74-9C7D-8140684046AB}" type="presOf" srcId="{493EF6A9-6BC5-4487-8670-1CD309465E4B}" destId="{151859C7-26A5-40FE-BBBA-E920ED6F0468}" srcOrd="0" destOrd="0" presId="urn:microsoft.com/office/officeart/2005/8/layout/vList4"/>
    <dgm:cxn modelId="{D101C221-151E-4ED0-847D-4835C62B1052}" type="presOf" srcId="{2A4823C1-0412-40B2-B1E0-A0705FAA07D0}" destId="{8AD4E0BC-20AB-40D8-AF09-EA8248B09C7F}" srcOrd="0" destOrd="0" presId="urn:microsoft.com/office/officeart/2005/8/layout/vList4"/>
    <dgm:cxn modelId="{F515FDBB-C9A2-4F77-89D2-6606E053499F}" type="presOf" srcId="{9E630A66-6BD4-44CC-A0C7-E0729738ABA6}" destId="{C7149B1A-8A30-4658-8FDA-FD47CB3C7B69}" srcOrd="1" destOrd="0" presId="urn:microsoft.com/office/officeart/2005/8/layout/vList4"/>
    <dgm:cxn modelId="{38BAB6CC-9F4B-4F3C-B071-60DEDB9B8F76}" type="presParOf" srcId="{151859C7-26A5-40FE-BBBA-E920ED6F0468}" destId="{FCE82E70-ECA1-4032-A149-1E64BC2485B3}" srcOrd="0" destOrd="0" presId="urn:microsoft.com/office/officeart/2005/8/layout/vList4"/>
    <dgm:cxn modelId="{9AEAA31C-01A9-46AC-8EEF-9E92EC82F901}" type="presParOf" srcId="{FCE82E70-ECA1-4032-A149-1E64BC2485B3}" destId="{8AD4E0BC-20AB-40D8-AF09-EA8248B09C7F}" srcOrd="0" destOrd="0" presId="urn:microsoft.com/office/officeart/2005/8/layout/vList4"/>
    <dgm:cxn modelId="{0DB832A6-9B5B-4419-ADD3-195DBAFF8195}" type="presParOf" srcId="{FCE82E70-ECA1-4032-A149-1E64BC2485B3}" destId="{CF05BB88-1E91-46F2-B423-07A06B09C9E1}" srcOrd="1" destOrd="0" presId="urn:microsoft.com/office/officeart/2005/8/layout/vList4"/>
    <dgm:cxn modelId="{1DE363EF-5718-432C-96B7-2573C792F7EC}" type="presParOf" srcId="{FCE82E70-ECA1-4032-A149-1E64BC2485B3}" destId="{5B5FEF04-936F-49A4-B1CE-02C84CD522CE}" srcOrd="2" destOrd="0" presId="urn:microsoft.com/office/officeart/2005/8/layout/vList4"/>
    <dgm:cxn modelId="{AD00C590-2678-4CF6-B8D3-31D77665FA56}" type="presParOf" srcId="{151859C7-26A5-40FE-BBBA-E920ED6F0468}" destId="{17643C54-0B6D-40C8-93C9-010020760FAD}" srcOrd="1" destOrd="0" presId="urn:microsoft.com/office/officeart/2005/8/layout/vList4"/>
    <dgm:cxn modelId="{1A13297E-D3AA-4DBB-879E-31B2DE7304A8}" type="presParOf" srcId="{151859C7-26A5-40FE-BBBA-E920ED6F0468}" destId="{439F6EE6-FF20-4ADA-AA40-FA2A4085FC6E}" srcOrd="2" destOrd="0" presId="urn:microsoft.com/office/officeart/2005/8/layout/vList4"/>
    <dgm:cxn modelId="{86F95B7A-CCDF-4F46-8E02-B4229F4572B3}" type="presParOf" srcId="{439F6EE6-FF20-4ADA-AA40-FA2A4085FC6E}" destId="{24E21FB2-84B6-4967-87BF-92E7D1A4464C}" srcOrd="0" destOrd="0" presId="urn:microsoft.com/office/officeart/2005/8/layout/vList4"/>
    <dgm:cxn modelId="{DA4879CA-F827-4EBD-8C25-49585F8CFAC0}" type="presParOf" srcId="{439F6EE6-FF20-4ADA-AA40-FA2A4085FC6E}" destId="{90E06C41-8522-4F1C-A163-23579D81B74B}" srcOrd="1" destOrd="0" presId="urn:microsoft.com/office/officeart/2005/8/layout/vList4"/>
    <dgm:cxn modelId="{51BEB285-F69C-442D-9EC2-39FC08B7ED7F}" type="presParOf" srcId="{439F6EE6-FF20-4ADA-AA40-FA2A4085FC6E}" destId="{3CBF3184-C7DF-4594-AA3D-981A0503CF30}" srcOrd="2" destOrd="0" presId="urn:microsoft.com/office/officeart/2005/8/layout/vList4"/>
    <dgm:cxn modelId="{728CB30B-7FAE-4058-8107-C7BD3413105B}" type="presParOf" srcId="{151859C7-26A5-40FE-BBBA-E920ED6F0468}" destId="{05D8289D-BB6B-4ED8-AD80-CC2282A30801}" srcOrd="3" destOrd="0" presId="urn:microsoft.com/office/officeart/2005/8/layout/vList4"/>
    <dgm:cxn modelId="{652C2819-CA25-4E7C-B24D-276A5E96BE19}" type="presParOf" srcId="{151859C7-26A5-40FE-BBBA-E920ED6F0468}" destId="{4A2BB184-7980-4721-BEA2-E4AA7DC6D3DA}" srcOrd="4" destOrd="0" presId="urn:microsoft.com/office/officeart/2005/8/layout/vList4"/>
    <dgm:cxn modelId="{C56949F9-46EB-4BC5-8921-FBB4618B91DA}" type="presParOf" srcId="{4A2BB184-7980-4721-BEA2-E4AA7DC6D3DA}" destId="{3FEE10D5-269F-475E-9518-0107F26414CF}" srcOrd="0" destOrd="0" presId="urn:microsoft.com/office/officeart/2005/8/layout/vList4"/>
    <dgm:cxn modelId="{F209A0BE-C6AB-4C10-A420-6BE7A15B0DDD}" type="presParOf" srcId="{4A2BB184-7980-4721-BEA2-E4AA7DC6D3DA}" destId="{60AC1AC2-6006-47E7-8A13-4A82013627E6}" srcOrd="1" destOrd="0" presId="urn:microsoft.com/office/officeart/2005/8/layout/vList4"/>
    <dgm:cxn modelId="{FFFE39CB-014F-4227-BF8B-B921B0724A76}" type="presParOf" srcId="{4A2BB184-7980-4721-BEA2-E4AA7DC6D3DA}" destId="{D7D59AA8-0F86-4FF0-8519-07FC6127FF55}" srcOrd="2" destOrd="0" presId="urn:microsoft.com/office/officeart/2005/8/layout/vList4"/>
    <dgm:cxn modelId="{40CA7A8C-87FB-45CC-9C42-9CE08F1FF995}" type="presParOf" srcId="{151859C7-26A5-40FE-BBBA-E920ED6F0468}" destId="{21FE38F8-49D7-4793-8D65-17A91D662CA1}" srcOrd="5" destOrd="0" presId="urn:microsoft.com/office/officeart/2005/8/layout/vList4"/>
    <dgm:cxn modelId="{D5BED32E-74E5-4BCA-AA64-AB57E1157E68}" type="presParOf" srcId="{151859C7-26A5-40FE-BBBA-E920ED6F0468}" destId="{F0B35E4F-753E-4404-94B7-BF88F22EE795}" srcOrd="6" destOrd="0" presId="urn:microsoft.com/office/officeart/2005/8/layout/vList4"/>
    <dgm:cxn modelId="{165B8433-7A5D-445A-ACD0-D10B8B0046A8}" type="presParOf" srcId="{F0B35E4F-753E-4404-94B7-BF88F22EE795}" destId="{2F2EABC5-5097-4AA6-9154-3E3A75A9E98B}" srcOrd="0" destOrd="0" presId="urn:microsoft.com/office/officeart/2005/8/layout/vList4"/>
    <dgm:cxn modelId="{85DE1119-D001-4E40-9315-7426D2E1D996}" type="presParOf" srcId="{F0B35E4F-753E-4404-94B7-BF88F22EE795}" destId="{1A9C8075-4981-4A66-8955-713D9E7CCC37}" srcOrd="1" destOrd="0" presId="urn:microsoft.com/office/officeart/2005/8/layout/vList4"/>
    <dgm:cxn modelId="{01F01839-0DEE-44D9-B54A-A8C75A2C8E64}" type="presParOf" srcId="{F0B35E4F-753E-4404-94B7-BF88F22EE795}" destId="{C7149B1A-8A30-4658-8FDA-FD47CB3C7B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4E0BC-20AB-40D8-AF09-EA8248B09C7F}">
      <dsp:nvSpPr>
        <dsp:cNvPr id="0" name=""/>
        <dsp:cNvSpPr/>
      </dsp:nvSpPr>
      <dsp:spPr>
        <a:xfrm>
          <a:off x="0" y="0"/>
          <a:ext cx="7620000" cy="81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2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Наличие решения, вынесенного по результатам проведения налоговой проверки (камеральной/выездной)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5468" y="0"/>
        <a:ext cx="6014531" cy="814685"/>
      </dsp:txXfrm>
    </dsp:sp>
    <dsp:sp modelId="{CF05BB88-1E91-46F2-B423-07A06B09C9E1}">
      <dsp:nvSpPr>
        <dsp:cNvPr id="0" name=""/>
        <dsp:cNvSpPr/>
      </dsp:nvSpPr>
      <dsp:spPr>
        <a:xfrm>
          <a:off x="47041" y="92958"/>
          <a:ext cx="1524000" cy="6517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1FB2-84B6-4967-87BF-92E7D1A4464C}">
      <dsp:nvSpPr>
        <dsp:cNvPr id="0" name=""/>
        <dsp:cNvSpPr/>
      </dsp:nvSpPr>
      <dsp:spPr>
        <a:xfrm>
          <a:off x="0" y="896153"/>
          <a:ext cx="7620000" cy="81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20" baseline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Выносится одновременно с вынесением решения по налоговой проверке, отменяется в день оплаты </a:t>
          </a:r>
          <a:r>
            <a:rPr lang="ru-RU" sz="1400" b="1" kern="1200" spc="-20" baseline="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доначисленных</a:t>
          </a:r>
          <a:r>
            <a:rPr lang="ru-RU" sz="1400" b="1" kern="1200" spc="-20" baseline="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сумм или отмены вынесенного решения по налоговой проверке вышестоящим налоговым органом или судом </a:t>
          </a:r>
          <a:endParaRPr lang="ru-RU" sz="1400" b="1" kern="1200" spc="-20" baseline="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5468" y="896153"/>
        <a:ext cx="6014531" cy="814685"/>
      </dsp:txXfrm>
    </dsp:sp>
    <dsp:sp modelId="{90E06C41-8522-4F1C-A163-23579D81B74B}">
      <dsp:nvSpPr>
        <dsp:cNvPr id="0" name=""/>
        <dsp:cNvSpPr/>
      </dsp:nvSpPr>
      <dsp:spPr>
        <a:xfrm>
          <a:off x="81468" y="977622"/>
          <a:ext cx="1524000" cy="6517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E10D5-269F-475E-9518-0107F26414CF}">
      <dsp:nvSpPr>
        <dsp:cNvPr id="0" name=""/>
        <dsp:cNvSpPr/>
      </dsp:nvSpPr>
      <dsp:spPr>
        <a:xfrm>
          <a:off x="0" y="1791720"/>
          <a:ext cx="7620000" cy="81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FF"/>
              </a:solidFill>
              <a:latin typeface="Times New Roman"/>
              <a:cs typeface="Times New Roman"/>
            </a:rPr>
            <a:t>Применяется только после наложения запрета на отчуждение (передачу в залог) имущества и в случае, если совокупная стоимость такого имущества меньше общей суммы </a:t>
          </a:r>
          <a:r>
            <a:rPr lang="ru-RU" sz="1400" b="1" kern="1200" dirty="0" smtClean="0">
              <a:solidFill>
                <a:srgbClr val="FFFFFF"/>
              </a:solidFill>
              <a:latin typeface="Times New Roman"/>
              <a:cs typeface="Times New Roman"/>
            </a:rPr>
            <a:t>доначислений</a:t>
          </a:r>
          <a:endParaRPr lang="ru-RU" sz="1400" kern="1200" dirty="0"/>
        </a:p>
      </dsp:txBody>
      <dsp:txXfrm>
        <a:off x="1605468" y="1791720"/>
        <a:ext cx="6014531" cy="814685"/>
      </dsp:txXfrm>
    </dsp:sp>
    <dsp:sp modelId="{60AC1AC2-6006-47E7-8A13-4A82013627E6}">
      <dsp:nvSpPr>
        <dsp:cNvPr id="0" name=""/>
        <dsp:cNvSpPr/>
      </dsp:nvSpPr>
      <dsp:spPr>
        <a:xfrm>
          <a:off x="43231" y="1855689"/>
          <a:ext cx="1524000" cy="6517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EABC5-5097-4AA6-9154-3E3A75A9E98B}">
      <dsp:nvSpPr>
        <dsp:cNvPr id="0" name=""/>
        <dsp:cNvSpPr/>
      </dsp:nvSpPr>
      <dsp:spPr>
        <a:xfrm>
          <a:off x="0" y="2688461"/>
          <a:ext cx="7620000" cy="814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Допускается только в отношении разницы между общей суммой доначислений, и стоимостью имущества, не подлежащего отчуждению (передаче в </a:t>
          </a:r>
          <a:r>
            <a:rPr lang="ru-RU" sz="14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залог</a:t>
          </a:r>
          <a:r>
            <a:rPr lang="ru-RU" sz="14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400" kern="1200" dirty="0"/>
        </a:p>
      </dsp:txBody>
      <dsp:txXfrm>
        <a:off x="1605468" y="2688461"/>
        <a:ext cx="6014531" cy="814685"/>
      </dsp:txXfrm>
    </dsp:sp>
    <dsp:sp modelId="{1A9C8075-4981-4A66-8955-713D9E7CCC37}">
      <dsp:nvSpPr>
        <dsp:cNvPr id="0" name=""/>
        <dsp:cNvSpPr/>
      </dsp:nvSpPr>
      <dsp:spPr>
        <a:xfrm>
          <a:off x="81468" y="2769929"/>
          <a:ext cx="1524000" cy="6517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64793" y="1801495"/>
            <a:ext cx="3159125" cy="271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 u="sng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24602" y="1801495"/>
            <a:ext cx="3251834" cy="271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 u="sng">
                <a:solidFill>
                  <a:srgbClr val="17375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5141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5141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86919"/>
            <a:ext cx="8882742" cy="46050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559" y="303656"/>
            <a:ext cx="8056880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F243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4489" y="1729994"/>
            <a:ext cx="7270750" cy="245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8.jpe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jpe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log.ru/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microsoft.com/office/2007/relationships/hdphoto" Target="../media/hdphoto3.wdp"/><Relationship Id="rId10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2440" y="4560850"/>
            <a:ext cx="64541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5697" y="2193798"/>
            <a:ext cx="61487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ru-RU" sz="2000" b="1" dirty="0">
                <a:solidFill>
                  <a:srgbClr val="FFFFFF"/>
                </a:solidFill>
                <a:cs typeface="Calibri"/>
              </a:rPr>
              <a:t>Блокировка налоговыми органами расчетных счетов налогоплательщиков или как избежать подобной ситуации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4400" y="4512310"/>
            <a:ext cx="31305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88" y="590550"/>
            <a:ext cx="8304975" cy="656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1987" y="742950"/>
            <a:ext cx="830497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2855" marR="5080" indent="-2510790" algn="ctr">
              <a:lnSpc>
                <a:spcPct val="100000"/>
              </a:lnSpc>
              <a:spcBef>
                <a:spcPts val="95"/>
              </a:spcBef>
            </a:pPr>
            <a:r>
              <a:rPr lang="ru-RU" sz="2200" spc="-5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Замена обеспечительных мер по заявлению налогоплательщика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007" y="1553066"/>
            <a:ext cx="8234172" cy="9402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9291" y="1842583"/>
            <a:ext cx="64687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Банковская гарантия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564" y="2635276"/>
            <a:ext cx="8234172" cy="8168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09291" y="2866295"/>
            <a:ext cx="67314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Залог имущества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989" y="3591237"/>
            <a:ext cx="8234172" cy="100459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24244" y="3964012"/>
            <a:ext cx="68520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Поручительство </a:t>
            </a:r>
            <a:r>
              <a:rPr lang="ru-RU" b="1" dirty="0">
                <a:solidFill>
                  <a:srgbClr val="17375E"/>
                </a:solidFill>
                <a:latin typeface="Times New Roman"/>
                <a:cs typeface="Times New Roman"/>
              </a:rPr>
              <a:t>третьего лица</a:t>
            </a:r>
            <a:endParaRPr lang="ru-RU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4968" y="3833161"/>
            <a:ext cx="989076" cy="713232"/>
          </a:xfrm>
          <a:prstGeom prst="rect">
            <a:avLst/>
          </a:prstGeom>
        </p:spPr>
      </p:pic>
      <p:pic>
        <p:nvPicPr>
          <p:cNvPr id="3078" name="Picture 6" descr="Юридическое лицо — что это такое, его признаки, виды и классификация  (является ли ИП юр лицом) | KtoNaNovenkogo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78" y="3716160"/>
            <a:ext cx="1078213" cy="7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5" y="1634908"/>
            <a:ext cx="899195" cy="67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редитование под залог ценных бумаг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4" y="2744876"/>
            <a:ext cx="803995" cy="53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7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AutoShape 2" descr="Арест имущества должника приставом Движимое Недвижим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2800-00-591\Desktop\Блокиров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9945" r="18578" b="4205"/>
          <a:stretch/>
        </p:blipFill>
        <p:spPr bwMode="auto">
          <a:xfrm>
            <a:off x="0" y="-1"/>
            <a:ext cx="9144000" cy="55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7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705" y="2486914"/>
            <a:ext cx="37198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Спасибо</a:t>
            </a:r>
            <a:r>
              <a:rPr sz="3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внимание!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6513" y="2803158"/>
            <a:ext cx="3965448" cy="201911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564" y="439630"/>
            <a:ext cx="7856220" cy="6372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3276" y="489909"/>
            <a:ext cx="7856220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700" dirty="0" smtClean="0">
                <a:solidFill>
                  <a:srgbClr val="17375E"/>
                </a:solidFill>
              </a:rPr>
              <a:t>Причины </a:t>
            </a:r>
            <a:r>
              <a:rPr lang="ru-RU" sz="1700" dirty="0" smtClean="0"/>
              <a:t>блокировки </a:t>
            </a:r>
            <a:r>
              <a:rPr lang="ru-RU" sz="1700" dirty="0"/>
              <a:t>налоговыми органами </a:t>
            </a:r>
            <a:r>
              <a:rPr lang="ru-RU" sz="1700" dirty="0" smtClean="0"/>
              <a:t>расчетных счетов </a:t>
            </a:r>
            <a:r>
              <a:rPr lang="ru-RU" sz="1700" dirty="0"/>
              <a:t>в кредитных </a:t>
            </a:r>
            <a:r>
              <a:rPr lang="ru-RU" sz="1700" dirty="0" smtClean="0"/>
              <a:t>организациях </a:t>
            </a:r>
            <a:endParaRPr lang="ru-RU" sz="1700" dirty="0">
              <a:solidFill>
                <a:srgbClr val="17375E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6212" y="1405205"/>
            <a:ext cx="1804658" cy="1397954"/>
            <a:chOff x="470725" y="1054417"/>
            <a:chExt cx="3391535" cy="10598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" y="1129284"/>
              <a:ext cx="3316224" cy="9845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1153668"/>
              <a:ext cx="3221736" cy="9464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" y="1059180"/>
              <a:ext cx="3304032" cy="9723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5487" y="1059180"/>
              <a:ext cx="3304540" cy="972819"/>
            </a:xfrm>
            <a:custGeom>
              <a:avLst/>
              <a:gdLst/>
              <a:ahLst/>
              <a:cxnLst/>
              <a:rect l="l" t="t" r="r" b="b"/>
              <a:pathLst>
                <a:path w="3304540" h="972819">
                  <a:moveTo>
                    <a:pt x="0" y="162052"/>
                  </a:moveTo>
                  <a:lnTo>
                    <a:pt x="5788" y="118959"/>
                  </a:lnTo>
                  <a:lnTo>
                    <a:pt x="22125" y="80245"/>
                  </a:lnTo>
                  <a:lnTo>
                    <a:pt x="47464" y="47450"/>
                  </a:lnTo>
                  <a:lnTo>
                    <a:pt x="80262" y="22116"/>
                  </a:lnTo>
                  <a:lnTo>
                    <a:pt x="118972" y="5786"/>
                  </a:lnTo>
                  <a:lnTo>
                    <a:pt x="162052" y="0"/>
                  </a:lnTo>
                  <a:lnTo>
                    <a:pt x="3141979" y="0"/>
                  </a:lnTo>
                  <a:lnTo>
                    <a:pt x="3185072" y="5786"/>
                  </a:lnTo>
                  <a:lnTo>
                    <a:pt x="3223786" y="22116"/>
                  </a:lnTo>
                  <a:lnTo>
                    <a:pt x="3256581" y="47450"/>
                  </a:lnTo>
                  <a:lnTo>
                    <a:pt x="3281915" y="80245"/>
                  </a:lnTo>
                  <a:lnTo>
                    <a:pt x="3298245" y="118959"/>
                  </a:lnTo>
                  <a:lnTo>
                    <a:pt x="3304032" y="162052"/>
                  </a:lnTo>
                  <a:lnTo>
                    <a:pt x="3304032" y="810260"/>
                  </a:lnTo>
                  <a:lnTo>
                    <a:pt x="3298245" y="853352"/>
                  </a:lnTo>
                  <a:lnTo>
                    <a:pt x="3281915" y="892066"/>
                  </a:lnTo>
                  <a:lnTo>
                    <a:pt x="3256581" y="924861"/>
                  </a:lnTo>
                  <a:lnTo>
                    <a:pt x="3223786" y="950195"/>
                  </a:lnTo>
                  <a:lnTo>
                    <a:pt x="3185072" y="966525"/>
                  </a:lnTo>
                  <a:lnTo>
                    <a:pt x="3141979" y="972312"/>
                  </a:lnTo>
                  <a:lnTo>
                    <a:pt x="162052" y="972312"/>
                  </a:lnTo>
                  <a:lnTo>
                    <a:pt x="118972" y="966525"/>
                  </a:lnTo>
                  <a:lnTo>
                    <a:pt x="80262" y="950195"/>
                  </a:lnTo>
                  <a:lnTo>
                    <a:pt x="47464" y="924861"/>
                  </a:lnTo>
                  <a:lnTo>
                    <a:pt x="22125" y="892066"/>
                  </a:lnTo>
                  <a:lnTo>
                    <a:pt x="5788" y="853352"/>
                  </a:lnTo>
                  <a:lnTo>
                    <a:pt x="0" y="810260"/>
                  </a:lnTo>
                  <a:lnTo>
                    <a:pt x="0" y="162052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5867" y="1599226"/>
            <a:ext cx="1746187" cy="91242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95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Непредставление налоговой отчетности в установленные сроки</a:t>
            </a:r>
            <a:endParaRPr lang="ru-RU" sz="1400" b="1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93460" y="1398805"/>
            <a:ext cx="2075564" cy="1424001"/>
            <a:chOff x="5359717" y="1054417"/>
            <a:chExt cx="3397250" cy="105981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34583" y="1129284"/>
              <a:ext cx="3322319" cy="9845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0115" y="1306068"/>
              <a:ext cx="3227832" cy="6416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4479" y="1059180"/>
              <a:ext cx="3310128" cy="9723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64479" y="1059180"/>
              <a:ext cx="3310254" cy="972819"/>
            </a:xfrm>
            <a:custGeom>
              <a:avLst/>
              <a:gdLst/>
              <a:ahLst/>
              <a:cxnLst/>
              <a:rect l="l" t="t" r="r" b="b"/>
              <a:pathLst>
                <a:path w="3310254" h="972819">
                  <a:moveTo>
                    <a:pt x="0" y="162052"/>
                  </a:moveTo>
                  <a:lnTo>
                    <a:pt x="5786" y="118959"/>
                  </a:lnTo>
                  <a:lnTo>
                    <a:pt x="22116" y="80245"/>
                  </a:lnTo>
                  <a:lnTo>
                    <a:pt x="47450" y="47450"/>
                  </a:lnTo>
                  <a:lnTo>
                    <a:pt x="80245" y="22116"/>
                  </a:lnTo>
                  <a:lnTo>
                    <a:pt x="118959" y="5786"/>
                  </a:lnTo>
                  <a:lnTo>
                    <a:pt x="162052" y="0"/>
                  </a:lnTo>
                  <a:lnTo>
                    <a:pt x="3148076" y="0"/>
                  </a:lnTo>
                  <a:lnTo>
                    <a:pt x="3191168" y="5786"/>
                  </a:lnTo>
                  <a:lnTo>
                    <a:pt x="3229882" y="22116"/>
                  </a:lnTo>
                  <a:lnTo>
                    <a:pt x="3262677" y="47450"/>
                  </a:lnTo>
                  <a:lnTo>
                    <a:pt x="3288011" y="80245"/>
                  </a:lnTo>
                  <a:lnTo>
                    <a:pt x="3304341" y="118959"/>
                  </a:lnTo>
                  <a:lnTo>
                    <a:pt x="3310128" y="162052"/>
                  </a:lnTo>
                  <a:lnTo>
                    <a:pt x="3310128" y="810260"/>
                  </a:lnTo>
                  <a:lnTo>
                    <a:pt x="3304341" y="853352"/>
                  </a:lnTo>
                  <a:lnTo>
                    <a:pt x="3288011" y="892066"/>
                  </a:lnTo>
                  <a:lnTo>
                    <a:pt x="3262677" y="924861"/>
                  </a:lnTo>
                  <a:lnTo>
                    <a:pt x="3229882" y="950195"/>
                  </a:lnTo>
                  <a:lnTo>
                    <a:pt x="3191168" y="966525"/>
                  </a:lnTo>
                  <a:lnTo>
                    <a:pt x="3148076" y="972312"/>
                  </a:lnTo>
                  <a:lnTo>
                    <a:pt x="162052" y="972312"/>
                  </a:lnTo>
                  <a:lnTo>
                    <a:pt x="118959" y="966525"/>
                  </a:lnTo>
                  <a:lnTo>
                    <a:pt x="80245" y="950195"/>
                  </a:lnTo>
                  <a:lnTo>
                    <a:pt x="47450" y="924861"/>
                  </a:lnTo>
                  <a:lnTo>
                    <a:pt x="22116" y="892066"/>
                  </a:lnTo>
                  <a:lnTo>
                    <a:pt x="5786" y="853352"/>
                  </a:lnTo>
                  <a:lnTo>
                    <a:pt x="0" y="810260"/>
                  </a:lnTo>
                  <a:lnTo>
                    <a:pt x="0" y="162052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48200" y="1527265"/>
            <a:ext cx="1939545" cy="108350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85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Неуплата сумм исчисленных налогов и сборов в соответствии с представленными декларациями и расчетами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2107113" y="2854648"/>
            <a:ext cx="5087111" cy="860102"/>
            <a:chOff x="2010156" y="1874520"/>
            <a:chExt cx="5087111" cy="860102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0156" y="1874520"/>
              <a:ext cx="940887" cy="8601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27642" y="1874521"/>
              <a:ext cx="869625" cy="783902"/>
            </a:xfrm>
            <a:prstGeom prst="rect">
              <a:avLst/>
            </a:prstGeom>
          </p:spPr>
        </p:pic>
      </p:grpSp>
      <p:cxnSp>
        <p:nvCxnSpPr>
          <p:cNvPr id="27" name="Прямая со стрелкой 26"/>
          <p:cNvCxnSpPr/>
          <p:nvPr/>
        </p:nvCxnSpPr>
        <p:spPr>
          <a:xfrm flipH="1">
            <a:off x="1278960" y="1076874"/>
            <a:ext cx="366991" cy="292443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603700" y="1076875"/>
            <a:ext cx="388932" cy="29244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object 6"/>
          <p:cNvGrpSpPr/>
          <p:nvPr/>
        </p:nvGrpSpPr>
        <p:grpSpPr>
          <a:xfrm>
            <a:off x="2437825" y="1386591"/>
            <a:ext cx="1859547" cy="1420720"/>
            <a:chOff x="470725" y="1054417"/>
            <a:chExt cx="3391535" cy="1059815"/>
          </a:xfrm>
        </p:grpSpPr>
        <p:pic>
          <p:nvPicPr>
            <p:cNvPr id="2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" y="1129284"/>
              <a:ext cx="3316224" cy="984503"/>
            </a:xfrm>
            <a:prstGeom prst="rect">
              <a:avLst/>
            </a:prstGeom>
          </p:spPr>
        </p:pic>
        <p:pic>
          <p:nvPicPr>
            <p:cNvPr id="2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1153668"/>
              <a:ext cx="3221736" cy="946403"/>
            </a:xfrm>
            <a:prstGeom prst="rect">
              <a:avLst/>
            </a:prstGeom>
          </p:spPr>
        </p:pic>
        <p:pic>
          <p:nvPicPr>
            <p:cNvPr id="30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" y="1059180"/>
              <a:ext cx="3304032" cy="972312"/>
            </a:xfrm>
            <a:prstGeom prst="rect">
              <a:avLst/>
            </a:prstGeom>
          </p:spPr>
        </p:pic>
        <p:sp>
          <p:nvSpPr>
            <p:cNvPr id="31" name="object 10"/>
            <p:cNvSpPr/>
            <p:nvPr/>
          </p:nvSpPr>
          <p:spPr>
            <a:xfrm>
              <a:off x="475487" y="1059180"/>
              <a:ext cx="3304540" cy="972819"/>
            </a:xfrm>
            <a:custGeom>
              <a:avLst/>
              <a:gdLst/>
              <a:ahLst/>
              <a:cxnLst/>
              <a:rect l="l" t="t" r="r" b="b"/>
              <a:pathLst>
                <a:path w="3304540" h="972819">
                  <a:moveTo>
                    <a:pt x="0" y="162052"/>
                  </a:moveTo>
                  <a:lnTo>
                    <a:pt x="5788" y="118959"/>
                  </a:lnTo>
                  <a:lnTo>
                    <a:pt x="22125" y="80245"/>
                  </a:lnTo>
                  <a:lnTo>
                    <a:pt x="47464" y="47450"/>
                  </a:lnTo>
                  <a:lnTo>
                    <a:pt x="80262" y="22116"/>
                  </a:lnTo>
                  <a:lnTo>
                    <a:pt x="118972" y="5786"/>
                  </a:lnTo>
                  <a:lnTo>
                    <a:pt x="162052" y="0"/>
                  </a:lnTo>
                  <a:lnTo>
                    <a:pt x="3141979" y="0"/>
                  </a:lnTo>
                  <a:lnTo>
                    <a:pt x="3185072" y="5786"/>
                  </a:lnTo>
                  <a:lnTo>
                    <a:pt x="3223786" y="22116"/>
                  </a:lnTo>
                  <a:lnTo>
                    <a:pt x="3256581" y="47450"/>
                  </a:lnTo>
                  <a:lnTo>
                    <a:pt x="3281915" y="80245"/>
                  </a:lnTo>
                  <a:lnTo>
                    <a:pt x="3298245" y="118959"/>
                  </a:lnTo>
                  <a:lnTo>
                    <a:pt x="3304032" y="162052"/>
                  </a:lnTo>
                  <a:lnTo>
                    <a:pt x="3304032" y="810260"/>
                  </a:lnTo>
                  <a:lnTo>
                    <a:pt x="3298245" y="853352"/>
                  </a:lnTo>
                  <a:lnTo>
                    <a:pt x="3281915" y="892066"/>
                  </a:lnTo>
                  <a:lnTo>
                    <a:pt x="3256581" y="924861"/>
                  </a:lnTo>
                  <a:lnTo>
                    <a:pt x="3223786" y="950195"/>
                  </a:lnTo>
                  <a:lnTo>
                    <a:pt x="3185072" y="966525"/>
                  </a:lnTo>
                  <a:lnTo>
                    <a:pt x="3141979" y="972312"/>
                  </a:lnTo>
                  <a:lnTo>
                    <a:pt x="162052" y="972312"/>
                  </a:lnTo>
                  <a:lnTo>
                    <a:pt x="118972" y="966525"/>
                  </a:lnTo>
                  <a:lnTo>
                    <a:pt x="80262" y="950195"/>
                  </a:lnTo>
                  <a:lnTo>
                    <a:pt x="47464" y="924861"/>
                  </a:lnTo>
                  <a:lnTo>
                    <a:pt x="22125" y="892066"/>
                  </a:lnTo>
                  <a:lnTo>
                    <a:pt x="5788" y="853352"/>
                  </a:lnTo>
                  <a:lnTo>
                    <a:pt x="0" y="810260"/>
                  </a:lnTo>
                  <a:lnTo>
                    <a:pt x="0" y="162052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6"/>
          <p:cNvGrpSpPr/>
          <p:nvPr/>
        </p:nvGrpSpPr>
        <p:grpSpPr>
          <a:xfrm>
            <a:off x="6934200" y="1392976"/>
            <a:ext cx="2043878" cy="1414922"/>
            <a:chOff x="470725" y="1054417"/>
            <a:chExt cx="3391535" cy="1059815"/>
          </a:xfrm>
        </p:grpSpPr>
        <p:pic>
          <p:nvPicPr>
            <p:cNvPr id="33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591" y="1129284"/>
              <a:ext cx="3316224" cy="984503"/>
            </a:xfrm>
            <a:prstGeom prst="rect">
              <a:avLst/>
            </a:prstGeom>
          </p:spPr>
        </p:pic>
        <p:pic>
          <p:nvPicPr>
            <p:cNvPr id="34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" y="1153668"/>
              <a:ext cx="3221736" cy="946403"/>
            </a:xfrm>
            <a:prstGeom prst="rect">
              <a:avLst/>
            </a:prstGeom>
          </p:spPr>
        </p:pic>
        <p:pic>
          <p:nvPicPr>
            <p:cNvPr id="35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487" y="1059180"/>
              <a:ext cx="3304032" cy="972312"/>
            </a:xfrm>
            <a:prstGeom prst="rect">
              <a:avLst/>
            </a:prstGeom>
          </p:spPr>
        </p:pic>
        <p:sp>
          <p:nvSpPr>
            <p:cNvPr id="36" name="object 10"/>
            <p:cNvSpPr/>
            <p:nvPr/>
          </p:nvSpPr>
          <p:spPr>
            <a:xfrm>
              <a:off x="475487" y="1059180"/>
              <a:ext cx="3304540" cy="972819"/>
            </a:xfrm>
            <a:custGeom>
              <a:avLst/>
              <a:gdLst/>
              <a:ahLst/>
              <a:cxnLst/>
              <a:rect l="l" t="t" r="r" b="b"/>
              <a:pathLst>
                <a:path w="3304540" h="972819">
                  <a:moveTo>
                    <a:pt x="0" y="162052"/>
                  </a:moveTo>
                  <a:lnTo>
                    <a:pt x="5788" y="118959"/>
                  </a:lnTo>
                  <a:lnTo>
                    <a:pt x="22125" y="80245"/>
                  </a:lnTo>
                  <a:lnTo>
                    <a:pt x="47464" y="47450"/>
                  </a:lnTo>
                  <a:lnTo>
                    <a:pt x="80262" y="22116"/>
                  </a:lnTo>
                  <a:lnTo>
                    <a:pt x="118972" y="5786"/>
                  </a:lnTo>
                  <a:lnTo>
                    <a:pt x="162052" y="0"/>
                  </a:lnTo>
                  <a:lnTo>
                    <a:pt x="3141979" y="0"/>
                  </a:lnTo>
                  <a:lnTo>
                    <a:pt x="3185072" y="5786"/>
                  </a:lnTo>
                  <a:lnTo>
                    <a:pt x="3223786" y="22116"/>
                  </a:lnTo>
                  <a:lnTo>
                    <a:pt x="3256581" y="47450"/>
                  </a:lnTo>
                  <a:lnTo>
                    <a:pt x="3281915" y="80245"/>
                  </a:lnTo>
                  <a:lnTo>
                    <a:pt x="3298245" y="118959"/>
                  </a:lnTo>
                  <a:lnTo>
                    <a:pt x="3304032" y="162052"/>
                  </a:lnTo>
                  <a:lnTo>
                    <a:pt x="3304032" y="810260"/>
                  </a:lnTo>
                  <a:lnTo>
                    <a:pt x="3298245" y="853352"/>
                  </a:lnTo>
                  <a:lnTo>
                    <a:pt x="3281915" y="892066"/>
                  </a:lnTo>
                  <a:lnTo>
                    <a:pt x="3256581" y="924861"/>
                  </a:lnTo>
                  <a:lnTo>
                    <a:pt x="3223786" y="950195"/>
                  </a:lnTo>
                  <a:lnTo>
                    <a:pt x="3185072" y="966525"/>
                  </a:lnTo>
                  <a:lnTo>
                    <a:pt x="3141979" y="972312"/>
                  </a:lnTo>
                  <a:lnTo>
                    <a:pt x="162052" y="972312"/>
                  </a:lnTo>
                  <a:lnTo>
                    <a:pt x="118972" y="966525"/>
                  </a:lnTo>
                  <a:lnTo>
                    <a:pt x="80262" y="950195"/>
                  </a:lnTo>
                  <a:lnTo>
                    <a:pt x="47464" y="924861"/>
                  </a:lnTo>
                  <a:lnTo>
                    <a:pt x="22125" y="892066"/>
                  </a:lnTo>
                  <a:lnTo>
                    <a:pt x="5788" y="853352"/>
                  </a:lnTo>
                  <a:lnTo>
                    <a:pt x="0" y="810260"/>
                  </a:lnTo>
                  <a:lnTo>
                    <a:pt x="0" y="162052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1"/>
          <p:cNvSpPr txBox="1"/>
          <p:nvPr/>
        </p:nvSpPr>
        <p:spPr>
          <a:xfrm>
            <a:off x="2513968" y="1698979"/>
            <a:ext cx="1666099" cy="74007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95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Несоблюдение </a:t>
            </a:r>
            <a:r>
              <a:rPr lang="ru-RU" sz="1400" b="1" dirty="0">
                <a:solidFill>
                  <a:srgbClr val="17375E"/>
                </a:solidFill>
                <a:latin typeface="Times New Roman"/>
                <a:cs typeface="Times New Roman"/>
              </a:rPr>
              <a:t>правил электронного документооборота</a:t>
            </a:r>
          </a:p>
        </p:txBody>
      </p:sp>
      <p:sp>
        <p:nvSpPr>
          <p:cNvPr id="38" name="object 17"/>
          <p:cNvSpPr txBox="1"/>
          <p:nvPr/>
        </p:nvSpPr>
        <p:spPr>
          <a:xfrm>
            <a:off x="6979317" y="1539818"/>
            <a:ext cx="1939545" cy="1083502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385"/>
              </a:spcBef>
            </a:pPr>
            <a:r>
              <a:rPr lang="ru-RU" sz="14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Обеспечительные меры при вынесении решения по результатам проведения налоговых проверок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124201" y="1089232"/>
            <a:ext cx="222020" cy="26331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413071" y="1089232"/>
            <a:ext cx="204901" cy="26331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Горизонтальный свиток 21"/>
          <p:cNvSpPr/>
          <p:nvPr/>
        </p:nvSpPr>
        <p:spPr>
          <a:xfrm>
            <a:off x="94486" y="3166262"/>
            <a:ext cx="1469507" cy="144414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Право налогового органа соответствии со ст. 76 НК РФ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704" y="3370884"/>
            <a:ext cx="7351648" cy="1066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18875" y="1086409"/>
            <a:ext cx="1757173" cy="1715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4486" y="1446633"/>
            <a:ext cx="1339355" cy="105541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8580" algn="ctr">
              <a:lnSpc>
                <a:spcPts val="1340"/>
              </a:lnSpc>
              <a:spcBef>
                <a:spcPts val="430"/>
              </a:spcBef>
            </a:pPr>
            <a:r>
              <a:rPr sz="12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Срок</a:t>
            </a:r>
            <a:r>
              <a:rPr lang="ru-RU" sz="1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принятия решений налоговым органом в соответствии со ст. 76 НК РФ</a:t>
            </a:r>
            <a:endParaRPr sz="105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915" y="1992064"/>
            <a:ext cx="7261733" cy="96449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02308" y="2012955"/>
            <a:ext cx="6583425" cy="7873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spcBef>
                <a:spcPts val="380"/>
              </a:spcBef>
            </a:pPr>
            <a:r>
              <a:rPr lang="ru-RU" sz="1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об отмене приостановления операций по счетам налогоплательщика принимается не позднее 1 рабочего дня, следующего за днем представления налоговой декларации  </a:t>
            </a:r>
            <a:endParaRPr lang="ru-RU" sz="16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42315"/>
            <a:ext cx="8295132" cy="57454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7115" y="224408"/>
            <a:ext cx="8109521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lang="ru-RU" sz="1700" spc="-5" dirty="0">
                <a:solidFill>
                  <a:srgbClr val="17375E"/>
                </a:solidFill>
              </a:rPr>
              <a:t>Н</a:t>
            </a:r>
            <a:r>
              <a:rPr lang="ru-RU" sz="1700" spc="-5" dirty="0" smtClean="0">
                <a:solidFill>
                  <a:srgbClr val="17375E"/>
                </a:solidFill>
              </a:rPr>
              <a:t>епредставление </a:t>
            </a:r>
            <a:r>
              <a:rPr lang="ru-RU" sz="1700" spc="-5" dirty="0">
                <a:solidFill>
                  <a:srgbClr val="17375E"/>
                </a:solidFill>
              </a:rPr>
              <a:t>налоговой отчетности в установленные </a:t>
            </a:r>
            <a:r>
              <a:rPr lang="ru-RU" sz="1700" spc="-5" dirty="0" smtClean="0">
                <a:solidFill>
                  <a:srgbClr val="17375E"/>
                </a:solidFill>
              </a:rPr>
              <a:t>сроки как основание приостановления расходных операций по расчётным счетам налогоплательщиков </a:t>
            </a:r>
            <a:endParaRPr sz="17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5409" y="971550"/>
            <a:ext cx="7250239" cy="10027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202308" y="1021714"/>
            <a:ext cx="6583426" cy="7880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о приостановлении расходных операций по счетам налогоплательщиков принимается в течении 20 рабочих дней после истечения установленного срока представления деклараций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21990" y="1159562"/>
            <a:ext cx="487810" cy="1560778"/>
            <a:chOff x="1714499" y="1159562"/>
            <a:chExt cx="487810" cy="1560778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4499" y="1159562"/>
              <a:ext cx="487809" cy="6267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4499" y="2092068"/>
              <a:ext cx="487810" cy="628272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2247136" y="3472834"/>
            <a:ext cx="6321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налогоплательщику уведомление о неисполнении обязанности по представлению налоговой отчетности не позднее 14 рабочих дней до дня принятия решения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8723" y="3486150"/>
            <a:ext cx="731520" cy="71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1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081" y="2290683"/>
            <a:ext cx="8296342" cy="541466"/>
          </a:xfrm>
          <a:prstGeom prst="rect">
            <a:avLst/>
          </a:prstGeom>
        </p:spPr>
      </p:pic>
      <p:pic>
        <p:nvPicPr>
          <p:cNvPr id="6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996" y="529589"/>
            <a:ext cx="8295132" cy="574548"/>
          </a:xfrm>
          <a:prstGeom prst="rect">
            <a:avLst/>
          </a:prstGeom>
        </p:spPr>
      </p:pic>
      <p:sp>
        <p:nvSpPr>
          <p:cNvPr id="5" name="object 13"/>
          <p:cNvSpPr txBox="1">
            <a:spLocks/>
          </p:cNvSpPr>
          <p:nvPr/>
        </p:nvSpPr>
        <p:spPr>
          <a:xfrm>
            <a:off x="441958" y="671631"/>
            <a:ext cx="810952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300" b="1" i="0">
                <a:solidFill>
                  <a:srgbClr val="0F243E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2540" algn="ctr">
              <a:spcBef>
                <a:spcPts val="105"/>
              </a:spcBef>
            </a:pPr>
            <a:r>
              <a:rPr lang="ru-RU" sz="1800" spc="-5" dirty="0" smtClean="0">
                <a:solidFill>
                  <a:srgbClr val="17375E"/>
                </a:solidFill>
              </a:rPr>
              <a:t>Сервис «Как меня видит налоговая»</a:t>
            </a:r>
            <a:endParaRPr lang="ru-RU" sz="1800" dirty="0"/>
          </a:p>
        </p:txBody>
      </p:sp>
      <p:pic>
        <p:nvPicPr>
          <p:cNvPr id="9" name="object 11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03" y="1156098"/>
            <a:ext cx="8288720" cy="8641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323" y="1276350"/>
            <a:ext cx="844112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395">
              <a:lnSpc>
                <a:spcPct val="80000"/>
              </a:lnSpc>
            </a:pPr>
            <a:r>
              <a:rPr lang="ru-RU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Личный кабинет юридического лица / индивидуального предпринимателя → вкладка «Риск блокировки счета» → раздел «Как меня видит налоговая».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1959" y="2404450"/>
            <a:ext cx="778764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395">
              <a:lnSpc>
                <a:spcPct val="80000"/>
              </a:lnSpc>
            </a:pPr>
            <a:r>
              <a:rPr lang="ru-RU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Потенциальные риски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33520" y="3028949"/>
            <a:ext cx="7057040" cy="535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Приостановление операций по счетам за непредставление налоговой отчетности в срок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33520" y="3746016"/>
            <a:ext cx="7057040" cy="3139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Несвоевременное представление деклараций (расчетов) в будущем</a:t>
            </a:r>
          </a:p>
        </p:txBody>
      </p:sp>
      <p:sp>
        <p:nvSpPr>
          <p:cNvPr id="26" name="object 3"/>
          <p:cNvSpPr txBox="1"/>
          <p:nvPr/>
        </p:nvSpPr>
        <p:spPr>
          <a:xfrm>
            <a:off x="8606473" y="4476750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050" name="Picture 2" descr="C:\Users\2800-00-591\Desktop\png-transparent-checkbox-check-mark-button-checkbox-s-angle-presentation-check-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6" y="3028950"/>
            <a:ext cx="674077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2800-00-591\Desktop\png-transparent-checkbox-check-mark-button-checkbox-s-angle-presentation-check-mar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" y="3621798"/>
            <a:ext cx="674077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Горизонтальный свиток 21"/>
          <p:cNvSpPr/>
          <p:nvPr/>
        </p:nvSpPr>
        <p:spPr>
          <a:xfrm>
            <a:off x="132331" y="826894"/>
            <a:ext cx="1734315" cy="144414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Основание приостановления операций по счетам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4397" y="943237"/>
            <a:ext cx="6831964" cy="12114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49" y="2226527"/>
            <a:ext cx="1839648" cy="1715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0489" y="2549829"/>
            <a:ext cx="1339355" cy="105541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68580" algn="ctr">
              <a:lnSpc>
                <a:spcPts val="1340"/>
              </a:lnSpc>
              <a:spcBef>
                <a:spcPts val="430"/>
              </a:spcBef>
            </a:pPr>
            <a:r>
              <a:rPr sz="12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Срок</a:t>
            </a:r>
            <a:r>
              <a:rPr lang="ru-RU" sz="12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и принятия решений налоговым органом в соответствии со ст. 76 НК РФ</a:t>
            </a:r>
            <a:endParaRPr sz="105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36" y="3273178"/>
            <a:ext cx="6925086" cy="13372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25087" y="3328880"/>
            <a:ext cx="5932170" cy="142346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spcBef>
                <a:spcPts val="380"/>
              </a:spcBef>
            </a:pP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</a:t>
            </a:r>
            <a:r>
              <a:rPr lang="ru-RU"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об отмене приостановления операций по счетам налогоплательщика принимается не позднее 1 рабочего дня, следующего за днем представления  квитанции, а также выполнения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требований </a:t>
            </a:r>
            <a:r>
              <a:rPr lang="ru-RU"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из полученного документа: подача пояснений, документов или </a:t>
            </a:r>
            <a:r>
              <a:rPr lang="ru-RU"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явки </a:t>
            </a:r>
            <a:r>
              <a:rPr lang="ru-RU"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 налоговый орган</a:t>
            </a:r>
          </a:p>
          <a:p>
            <a:pPr marL="12700" marR="5080" algn="just">
              <a:spcBef>
                <a:spcPts val="380"/>
              </a:spcBef>
            </a:pPr>
            <a:endParaRPr lang="ru-RU" sz="16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42315"/>
            <a:ext cx="8295132" cy="57454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7115" y="224408"/>
            <a:ext cx="8109521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lang="ru-RU" sz="1700" spc="-5" dirty="0">
                <a:solidFill>
                  <a:srgbClr val="17375E"/>
                </a:solidFill>
              </a:rPr>
              <a:t>Н</a:t>
            </a:r>
            <a:r>
              <a:rPr lang="ru-RU" sz="1700" spc="-5" dirty="0" smtClean="0">
                <a:solidFill>
                  <a:srgbClr val="17375E"/>
                </a:solidFill>
              </a:rPr>
              <a:t>есоблюдение </a:t>
            </a:r>
            <a:r>
              <a:rPr lang="ru-RU" sz="1700" spc="-5" dirty="0">
                <a:solidFill>
                  <a:srgbClr val="17375E"/>
                </a:solidFill>
              </a:rPr>
              <a:t>правил электронного </a:t>
            </a:r>
            <a:r>
              <a:rPr lang="ru-RU" sz="1700" spc="-5" dirty="0" smtClean="0">
                <a:solidFill>
                  <a:srgbClr val="17375E"/>
                </a:solidFill>
              </a:rPr>
              <a:t>документооборота как основание приостановления расходных операций по расчётным счетам налогоплательщиков </a:t>
            </a:r>
            <a:endParaRPr sz="1700" dirty="0"/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47677" y="2174328"/>
            <a:ext cx="6925245" cy="103361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647948" y="2271036"/>
            <a:ext cx="5909309" cy="69570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о приостановлении расходных операций по счетам налогоплательщиков принимается в течении 10 рабочих дней после истечения установленного срока представления квитанции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7947" y="1047750"/>
            <a:ext cx="5960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Неисполнение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налогоплательщиком обязанности по передаче налоговому органу квитанции о приеме: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требования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представлении документов,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пояснений</a:t>
            </a:r>
          </a:p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уведомления о вызове в налоговый орган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29620" y="3471672"/>
            <a:ext cx="571435" cy="852677"/>
          </a:xfrm>
          <a:prstGeom prst="rect">
            <a:avLst/>
          </a:prstGeom>
        </p:spPr>
      </p:pic>
      <p:pic>
        <p:nvPicPr>
          <p:cNvPr id="23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08123" y="2376995"/>
            <a:ext cx="414430" cy="628272"/>
          </a:xfrm>
          <a:prstGeom prst="rect">
            <a:avLst/>
          </a:prstGeom>
        </p:spPr>
      </p:pic>
      <p:pic>
        <p:nvPicPr>
          <p:cNvPr id="26" name="Picture 6" descr="❗ Эмодзи Восклицательный знак – скопировать код смайлика, значение emoj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77" y="1148521"/>
            <a:ext cx="936751" cy="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7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352043" y="992885"/>
            <a:ext cx="8474964" cy="1202436"/>
            <a:chOff x="352043" y="1399032"/>
            <a:chExt cx="8474964" cy="1202436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043" y="1399032"/>
              <a:ext cx="8474964" cy="6202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60" y="2066544"/>
              <a:ext cx="7821168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503" y="2095500"/>
              <a:ext cx="7691628" cy="5059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7156" y="1996440"/>
              <a:ext cx="7808976" cy="5029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7156" y="1996440"/>
              <a:ext cx="7809230" cy="502920"/>
            </a:xfrm>
            <a:custGeom>
              <a:avLst/>
              <a:gdLst/>
              <a:ahLst/>
              <a:cxnLst/>
              <a:rect l="l" t="t" r="r" b="b"/>
              <a:pathLst>
                <a:path w="7809230" h="502919">
                  <a:moveTo>
                    <a:pt x="0" y="83820"/>
                  </a:moveTo>
                  <a:lnTo>
                    <a:pt x="6587" y="51167"/>
                  </a:lnTo>
                  <a:lnTo>
                    <a:pt x="24550" y="24526"/>
                  </a:lnTo>
                  <a:lnTo>
                    <a:pt x="51193" y="6578"/>
                  </a:lnTo>
                  <a:lnTo>
                    <a:pt x="83819" y="0"/>
                  </a:lnTo>
                  <a:lnTo>
                    <a:pt x="7725156" y="0"/>
                  </a:lnTo>
                  <a:lnTo>
                    <a:pt x="7757808" y="6578"/>
                  </a:lnTo>
                  <a:lnTo>
                    <a:pt x="7784449" y="24526"/>
                  </a:lnTo>
                  <a:lnTo>
                    <a:pt x="7802397" y="51167"/>
                  </a:lnTo>
                  <a:lnTo>
                    <a:pt x="7808976" y="83820"/>
                  </a:lnTo>
                  <a:lnTo>
                    <a:pt x="7808976" y="419100"/>
                  </a:lnTo>
                  <a:lnTo>
                    <a:pt x="7802397" y="451699"/>
                  </a:lnTo>
                  <a:lnTo>
                    <a:pt x="7784449" y="478345"/>
                  </a:lnTo>
                  <a:lnTo>
                    <a:pt x="7757808" y="496323"/>
                  </a:lnTo>
                  <a:lnTo>
                    <a:pt x="7725156" y="502920"/>
                  </a:lnTo>
                  <a:lnTo>
                    <a:pt x="83819" y="502920"/>
                  </a:lnTo>
                  <a:lnTo>
                    <a:pt x="51193" y="496323"/>
                  </a:lnTo>
                  <a:lnTo>
                    <a:pt x="24550" y="478345"/>
                  </a:lnTo>
                  <a:lnTo>
                    <a:pt x="6587" y="451699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914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8377" y="3126487"/>
            <a:ext cx="7907023" cy="816863"/>
          </a:xfrm>
          <a:prstGeom prst="rect">
            <a:avLst/>
          </a:prstGeom>
        </p:spPr>
      </p:pic>
      <p:pic>
        <p:nvPicPr>
          <p:cNvPr id="4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4023" y="2266950"/>
            <a:ext cx="7961377" cy="8168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081" y="438150"/>
            <a:ext cx="8086344" cy="4785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4068" y="411480"/>
            <a:ext cx="8032750" cy="45550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R="5080" algn="ctr">
              <a:lnSpc>
                <a:spcPct val="80000"/>
              </a:lnSpc>
              <a:spcBef>
                <a:spcPts val="480"/>
              </a:spcBef>
            </a:pPr>
            <a:r>
              <a:rPr lang="ru-RU" sz="1600" spc="-5" dirty="0" smtClean="0">
                <a:solidFill>
                  <a:srgbClr val="17375E"/>
                </a:solidFill>
              </a:rPr>
              <a:t>Блокировка </a:t>
            </a:r>
            <a:r>
              <a:rPr lang="ru-RU" sz="1600" spc="-5" dirty="0">
                <a:solidFill>
                  <a:srgbClr val="17375E"/>
                </a:solidFill>
              </a:rPr>
              <a:t>счетов </a:t>
            </a:r>
            <a:r>
              <a:rPr lang="ru-RU" sz="1600" spc="-5" dirty="0" smtClean="0">
                <a:solidFill>
                  <a:srgbClr val="17375E"/>
                </a:solidFill>
              </a:rPr>
              <a:t>как крайняя мера для </a:t>
            </a:r>
            <a:r>
              <a:rPr lang="ru-RU" sz="1600" spc="-5" dirty="0">
                <a:solidFill>
                  <a:srgbClr val="17375E"/>
                </a:solidFill>
              </a:rPr>
              <a:t>взыскания задолженности по платежам в бюджет и внебюджетные фонды</a:t>
            </a:r>
            <a:endParaRPr sz="1600" dirty="0"/>
          </a:p>
        </p:txBody>
      </p: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6389" y="1660397"/>
            <a:ext cx="519684" cy="41300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34390" y="992885"/>
            <a:ext cx="8054975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26670" algn="ctr">
              <a:lnSpc>
                <a:spcPct val="100000"/>
              </a:lnSpc>
              <a:spcBef>
                <a:spcPts val="880"/>
              </a:spcBef>
            </a:pPr>
            <a:r>
              <a:rPr sz="1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Неисполнение</a:t>
            </a:r>
            <a:r>
              <a:rPr sz="14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или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ненадлежащее</a:t>
            </a:r>
            <a:r>
              <a:rPr sz="14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исполнение</a:t>
            </a:r>
            <a:r>
              <a:rPr sz="1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налогоплательщиком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соответствии</a:t>
            </a:r>
            <a:r>
              <a:rPr sz="1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</a:t>
            </a:r>
            <a:r>
              <a:rPr sz="14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45</a:t>
            </a:r>
            <a:r>
              <a:rPr sz="1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НК</a:t>
            </a:r>
            <a:r>
              <a:rPr sz="14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РФ</a:t>
            </a:r>
            <a:r>
              <a:rPr sz="14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обязанности</a:t>
            </a:r>
            <a:r>
              <a:rPr sz="1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4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уплате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налога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является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основанием для</a:t>
            </a:r>
            <a:r>
              <a:rPr sz="14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проведения</a:t>
            </a: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следующих</a:t>
            </a:r>
            <a:r>
              <a:rPr sz="14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мероприятий</a:t>
            </a:r>
            <a:r>
              <a:rPr lang="ru-RU" sz="1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</a:pP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Налогоплательщику</a:t>
            </a:r>
            <a:r>
              <a:rPr sz="1300" b="1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направляется</a:t>
            </a:r>
            <a:r>
              <a:rPr sz="1300" b="1" spc="509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требование</a:t>
            </a:r>
            <a:r>
              <a:rPr sz="1300" b="1" spc="1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об</a:t>
            </a:r>
            <a:r>
              <a:rPr sz="1300" b="1" spc="9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уплате</a:t>
            </a:r>
            <a:r>
              <a:rPr sz="1300" b="1" spc="9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налога,</a:t>
            </a:r>
            <a:r>
              <a:rPr sz="1300" b="1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сбора,</a:t>
            </a:r>
            <a:r>
              <a:rPr sz="1300" b="1" spc="10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страховых</a:t>
            </a:r>
            <a:r>
              <a:rPr sz="1300" b="1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взносов,</a:t>
            </a:r>
            <a:r>
              <a:rPr sz="1300" b="1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пени,</a:t>
            </a:r>
            <a:r>
              <a:rPr sz="1300" b="1" spc="10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штрафа</a:t>
            </a:r>
            <a:r>
              <a:rPr sz="1300" b="1" spc="-5" dirty="0" smtClean="0">
                <a:solidFill>
                  <a:srgbClr val="17375E"/>
                </a:solidFill>
                <a:latin typeface="Times New Roman"/>
                <a:cs typeface="Times New Roman"/>
              </a:rPr>
              <a:t>,</a:t>
            </a:r>
            <a:r>
              <a:rPr lang="ru-RU" sz="1300" dirty="0">
                <a:latin typeface="Times New Roman"/>
                <a:cs typeface="Times New Roman"/>
              </a:rPr>
              <a:t> </a:t>
            </a:r>
            <a:r>
              <a:rPr sz="1300" b="1" spc="-5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процентов</a:t>
            </a:r>
            <a:r>
              <a:rPr sz="1300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рамках</a:t>
            </a:r>
            <a:r>
              <a:rPr sz="13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ст.</a:t>
            </a:r>
            <a:r>
              <a:rPr sz="1300" b="1" spc="-2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17375E"/>
                </a:solidFill>
                <a:latin typeface="Times New Roman"/>
                <a:cs typeface="Times New Roman"/>
              </a:rPr>
              <a:t>69</a:t>
            </a:r>
            <a:r>
              <a:rPr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17375E"/>
                </a:solidFill>
                <a:latin typeface="Times New Roman"/>
                <a:cs typeface="Times New Roman"/>
              </a:rPr>
              <a:t>НК</a:t>
            </a:r>
            <a:r>
              <a:rPr sz="13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300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РФ</a:t>
            </a:r>
            <a:r>
              <a:rPr lang="ru-RU" sz="1300" b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: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6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333" y="2212305"/>
            <a:ext cx="1572768" cy="810768"/>
          </a:xfrm>
          <a:prstGeom prst="rect">
            <a:avLst/>
          </a:prstGeom>
        </p:spPr>
      </p:pic>
      <p:sp>
        <p:nvSpPr>
          <p:cNvPr id="37" name="object 8"/>
          <p:cNvSpPr txBox="1"/>
          <p:nvPr/>
        </p:nvSpPr>
        <p:spPr>
          <a:xfrm>
            <a:off x="2331593" y="2426611"/>
            <a:ext cx="64268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по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почте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заказным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письмом руководителю 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организации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(её законному 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или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уполномоченному </a:t>
            </a:r>
            <a:r>
              <a:rPr sz="1200" b="1" spc="-28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представителю)</a:t>
            </a:r>
            <a:r>
              <a:rPr sz="12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или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физическому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 лицу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(законному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или</a:t>
            </a:r>
            <a:r>
              <a:rPr sz="12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уполномоченному</a:t>
            </a:r>
            <a:r>
              <a:rPr sz="1200" b="1" spc="-3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dirty="0" err="1">
                <a:solidFill>
                  <a:srgbClr val="17375E"/>
                </a:solidFill>
                <a:latin typeface="Times New Roman"/>
                <a:cs typeface="Times New Roman"/>
              </a:rPr>
              <a:t>представителю</a:t>
            </a:r>
            <a:r>
              <a:rPr sz="12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)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3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7897" y="3083813"/>
            <a:ext cx="1129283" cy="809244"/>
          </a:xfrm>
          <a:prstGeom prst="rect">
            <a:avLst/>
          </a:prstGeom>
        </p:spPr>
      </p:pic>
      <p:sp>
        <p:nvSpPr>
          <p:cNvPr id="40" name="object 12"/>
          <p:cNvSpPr txBox="1"/>
          <p:nvPr/>
        </p:nvSpPr>
        <p:spPr>
          <a:xfrm>
            <a:off x="2312987" y="3432299"/>
            <a:ext cx="45027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в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электронной</a:t>
            </a:r>
            <a:r>
              <a:rPr sz="1200" b="1" spc="-3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форме</a:t>
            </a:r>
            <a:r>
              <a:rPr sz="12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sz="1200" b="1" spc="-1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телекоммуникационным</a:t>
            </a:r>
            <a:r>
              <a:rPr sz="1200" b="1" spc="-45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 err="1">
                <a:solidFill>
                  <a:srgbClr val="17375E"/>
                </a:solidFill>
                <a:latin typeface="Times New Roman"/>
                <a:cs typeface="Times New Roman"/>
              </a:rPr>
              <a:t>каналам</a:t>
            </a:r>
            <a:r>
              <a:rPr sz="1200" b="1" spc="-40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 err="1" smtClean="0">
                <a:solidFill>
                  <a:srgbClr val="17375E"/>
                </a:solidFill>
                <a:latin typeface="Times New Roman"/>
                <a:cs typeface="Times New Roman"/>
              </a:rPr>
              <a:t>связи</a:t>
            </a: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7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1208" y="2455721"/>
            <a:ext cx="498471" cy="540682"/>
          </a:xfrm>
          <a:prstGeom prst="rect">
            <a:avLst/>
          </a:prstGeom>
        </p:spPr>
      </p:pic>
      <p:pic>
        <p:nvPicPr>
          <p:cNvPr id="48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6701" y="3266097"/>
            <a:ext cx="498471" cy="54068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34390" y="4160520"/>
            <a:ext cx="7747610" cy="6924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lang="ru-RU"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Требование об уплате налога, сбора, взноса, пени и налоговых санкций должно быть исполнено</a:t>
            </a:r>
          </a:p>
          <a:p>
            <a:pPr marL="12065" marR="5080">
              <a:lnSpc>
                <a:spcPct val="100000"/>
              </a:lnSpc>
            </a:pPr>
            <a:r>
              <a:rPr lang="ru-RU"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в течение </a:t>
            </a:r>
            <a:r>
              <a:rPr lang="ru-RU" sz="13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8 рабочих дней </a:t>
            </a:r>
            <a:r>
              <a:rPr lang="ru-RU" sz="1300" b="1" spc="-10" dirty="0">
                <a:solidFill>
                  <a:srgbClr val="17375E"/>
                </a:solidFill>
                <a:latin typeface="Times New Roman"/>
                <a:cs typeface="Times New Roman"/>
              </a:rPr>
              <a:t>с даты получения указанного требования, если более продолжительный период  времени для уплаты налога не указан в этом </a:t>
            </a:r>
            <a:r>
              <a:rPr lang="ru-RU" sz="1300" b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требовании.</a:t>
            </a:r>
            <a:endParaRPr lang="ru-RU" sz="1300" b="1" spc="-10" dirty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pic>
        <p:nvPicPr>
          <p:cNvPr id="2054" name="Picture 6" descr="❗ Эмодзи Восклицательный знак – скопировать код смайлика, значение emoj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33" y="4084320"/>
            <a:ext cx="936751" cy="7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3"/>
          <p:cNvSpPr txBox="1"/>
          <p:nvPr/>
        </p:nvSpPr>
        <p:spPr>
          <a:xfrm>
            <a:off x="8598218" y="4476750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638" y="3131134"/>
            <a:ext cx="8295907" cy="736016"/>
          </a:xfrm>
          <a:prstGeom prst="rect">
            <a:avLst/>
          </a:prstGeom>
        </p:spPr>
      </p:pic>
      <p:pic>
        <p:nvPicPr>
          <p:cNvPr id="19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905" y="3943350"/>
            <a:ext cx="8345755" cy="11226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878" y="2125707"/>
            <a:ext cx="8280667" cy="105564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14999" y="3181350"/>
            <a:ext cx="7493570" cy="54117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Основанием для принятия решения об отмене такого решения является оплата задолженности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841" y="514350"/>
            <a:ext cx="8295132" cy="57454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9941" y="511065"/>
            <a:ext cx="8109521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lang="ru-RU" sz="1700" spc="-5" dirty="0" smtClean="0">
                <a:solidFill>
                  <a:srgbClr val="17375E"/>
                </a:solidFill>
              </a:rPr>
              <a:t>Неуплата </a:t>
            </a:r>
            <a:r>
              <a:rPr lang="ru-RU" sz="1700" spc="-5" dirty="0">
                <a:solidFill>
                  <a:srgbClr val="17375E"/>
                </a:solidFill>
              </a:rPr>
              <a:t>сумм исчисленных налогов и сборов как основание приостановления расходных операций по расчётным счетам налогоплательщиков </a:t>
            </a:r>
            <a:r>
              <a:rPr lang="ru-RU" sz="1700" spc="-5" dirty="0" smtClean="0">
                <a:solidFill>
                  <a:srgbClr val="17375E"/>
                </a:solidFill>
              </a:rPr>
              <a:t>в банке</a:t>
            </a:r>
            <a:endParaRPr lang="ru-RU" sz="1700" spc="-5" dirty="0">
              <a:solidFill>
                <a:srgbClr val="17375E"/>
              </a:solidFill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258" y="1173472"/>
            <a:ext cx="8288287" cy="9619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97534" y="1200150"/>
            <a:ext cx="7411035" cy="7880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выносится на сумму задолженности, превышающей 3000 рублей,  и ограничивает движение по счету только в пределах суммы долга вне зависимости от остатка денежных средств на счетах налогоплательщика</a:t>
            </a: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9461" y="1341087"/>
            <a:ext cx="451119" cy="626768"/>
          </a:xfrm>
          <a:prstGeom prst="rect">
            <a:avLst/>
          </a:prstGeom>
        </p:spPr>
      </p:pic>
      <p:pic>
        <p:nvPicPr>
          <p:cNvPr id="23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185" y="2339392"/>
            <a:ext cx="414430" cy="62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4999" y="4026753"/>
            <a:ext cx="7585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Решение об отмене направляется в банк не позднее дня, следующего за днем получения информации об уплате долга от кредитных учреждений или территориального органа Службы судебных приставов</a:t>
            </a:r>
          </a:p>
        </p:txBody>
      </p:sp>
      <p:pic>
        <p:nvPicPr>
          <p:cNvPr id="24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806" y="4153278"/>
            <a:ext cx="414430" cy="628272"/>
          </a:xfrm>
          <a:prstGeom prst="rect">
            <a:avLst/>
          </a:prstGeom>
        </p:spPr>
      </p:pic>
      <p:sp>
        <p:nvSpPr>
          <p:cNvPr id="25" name="object 3"/>
          <p:cNvSpPr txBox="1"/>
          <p:nvPr/>
        </p:nvSpPr>
        <p:spPr>
          <a:xfrm>
            <a:off x="8678545" y="4456430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097534" y="2190750"/>
            <a:ext cx="7500684" cy="7873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spcBef>
                <a:spcPts val="385"/>
              </a:spcBef>
            </a:pP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 отношении индивидуальных предпринимателей решения о приостановлении операций распространяются также и на счета открытые </a:t>
            </a:r>
            <a:r>
              <a:rPr lang="ru-RU"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ими </a:t>
            </a:r>
            <a:r>
              <a:rPr lang="ru-RU" sz="16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в качестве физических лиц</a:t>
            </a:r>
          </a:p>
        </p:txBody>
      </p:sp>
      <p:pic>
        <p:nvPicPr>
          <p:cNvPr id="20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0185" y="3162678"/>
            <a:ext cx="414430" cy="6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9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335279"/>
            <a:ext cx="8144256" cy="656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2782" y="401192"/>
            <a:ext cx="776350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 smtClean="0">
                <a:solidFill>
                  <a:srgbClr val="17375E"/>
                </a:solidFill>
              </a:rPr>
              <a:t>Информирование </a:t>
            </a:r>
            <a:r>
              <a:rPr lang="ru-RU" sz="1800" spc="-5" dirty="0">
                <a:solidFill>
                  <a:srgbClr val="17375E"/>
                </a:solidFill>
              </a:rPr>
              <a:t>налогоплательщиков о наличии долга и способы оперативного его погашения</a:t>
            </a:r>
            <a:endParaRPr sz="180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" y="1174319"/>
            <a:ext cx="8234172" cy="8107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25190" y="1411708"/>
            <a:ext cx="64687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Личный кабинет налогоплательщика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766" y="2126050"/>
            <a:ext cx="8234172" cy="81686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949259" y="2372473"/>
            <a:ext cx="67314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Смс-сообщения, электронные письма 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7766" y="2942913"/>
            <a:ext cx="8234172" cy="100459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039873" y="3186391"/>
            <a:ext cx="68520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Сервис «Заплати налоги», размещенный на сайте </a:t>
            </a:r>
            <a:r>
              <a:rPr lang="en-US" sz="1600" b="1" dirty="0" smtClean="0">
                <a:solidFill>
                  <a:srgbClr val="17375E"/>
                </a:solidFill>
                <a:latin typeface="Times New Roman"/>
                <a:cs typeface="Times New Roman"/>
                <a:hlinkClick r:id="rId6"/>
              </a:rPr>
              <a:t>www.nalog.ru</a:t>
            </a:r>
            <a:endParaRPr lang="ru-RU" sz="1600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7348" y="1199857"/>
            <a:ext cx="996696" cy="3346536"/>
            <a:chOff x="853440" y="1440348"/>
            <a:chExt cx="996696" cy="3346536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060" y="4073652"/>
              <a:ext cx="989076" cy="71323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3440" y="1440348"/>
              <a:ext cx="958595" cy="682751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17957" y="1286970"/>
            <a:ext cx="567724" cy="2531151"/>
            <a:chOff x="327641" y="1519743"/>
            <a:chExt cx="567724" cy="2531151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1166" y="1519743"/>
              <a:ext cx="498471" cy="5406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894" y="2482135"/>
              <a:ext cx="498471" cy="5406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641" y="3510212"/>
              <a:ext cx="498471" cy="540682"/>
            </a:xfrm>
            <a:prstGeom prst="rect">
              <a:avLst/>
            </a:prstGeom>
          </p:spPr>
        </p:pic>
      </p:grpSp>
      <p:pic>
        <p:nvPicPr>
          <p:cNvPr id="34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906" y="4020870"/>
            <a:ext cx="8234172" cy="833628"/>
          </a:xfrm>
          <a:prstGeom prst="rect">
            <a:avLst/>
          </a:prstGeom>
        </p:spPr>
      </p:pic>
      <p:sp>
        <p:nvSpPr>
          <p:cNvPr id="35" name="object 14"/>
          <p:cNvSpPr txBox="1"/>
          <p:nvPr/>
        </p:nvSpPr>
        <p:spPr>
          <a:xfrm>
            <a:off x="1994154" y="4189777"/>
            <a:ext cx="655929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Оплата задолженности третьими лицами в рамках п. 1 ст. 45 НК РФ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СМС от ФНС России и другие первоапрельские нововведения в НК РФ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02" y="2152746"/>
            <a:ext cx="6985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квизиты для уплаты налога | Мой Налог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8" y="3087769"/>
            <a:ext cx="1053493" cy="60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Юридическое лицо — что это такое, его признаки, виды и классификация  (является ли ИП юр лицом) | KtoNaNovenkogo.r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5" y="4060309"/>
            <a:ext cx="1078213" cy="7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5711" y="4167342"/>
            <a:ext cx="498471" cy="540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76309" y="4437684"/>
            <a:ext cx="1606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10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832" y="348994"/>
            <a:ext cx="8295132" cy="92735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6951" y="448021"/>
            <a:ext cx="818984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lvl="0" algn="ctr">
              <a:spcBef>
                <a:spcPts val="105"/>
              </a:spcBef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Приостановление операций по счетам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обеспечительной меры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соответствии с п.10 ст.101 НК РФ</a:t>
            </a:r>
          </a:p>
        </p:txBody>
      </p:sp>
      <p:sp>
        <p:nvSpPr>
          <p:cNvPr id="7" name="AutoShape 2" descr="Арест имущества должника приставом Движимое Недвижим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1878801"/>
              </p:ext>
            </p:extLst>
          </p:nvPr>
        </p:nvGraphicFramePr>
        <p:xfrm>
          <a:off x="779398" y="1352550"/>
          <a:ext cx="7620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017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715</Words>
  <Application>Microsoft Office PowerPoint</Application>
  <PresentationFormat>Экран (16:9)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Презентация PowerPoint</vt:lpstr>
      <vt:lpstr>Причины блокировки налоговыми органами расчетных счетов в кредитных организациях </vt:lpstr>
      <vt:lpstr>Непредставление налоговой отчетности в установленные сроки как основание приостановления расходных операций по расчётным счетам налогоплательщиков </vt:lpstr>
      <vt:lpstr>Презентация PowerPoint</vt:lpstr>
      <vt:lpstr>Несоблюдение правил электронного документооборота как основание приостановления расходных операций по расчётным счетам налогоплательщиков </vt:lpstr>
      <vt:lpstr>Блокировка счетов как крайняя мера для взыскания задолженности по платежам в бюджет и внебюджетные фонды</vt:lpstr>
      <vt:lpstr>Неуплата сумм исчисленных налогов и сборов как основание приостановления расходных операций по расчётным счетам налогоплательщиков в банке</vt:lpstr>
      <vt:lpstr>Информирование налогоплательщиков о наличии долга и способы оперативного его погашения</vt:lpstr>
      <vt:lpstr>Приостановление операций по счетам в качестве обеспечительной меры в соответствии с п.10 ст.101 НК РФ</vt:lpstr>
      <vt:lpstr>Замена обеспечительных мер по заявлению налогоплательщика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Россошанская Анна Сергеевна</dc:creator>
  <cp:lastModifiedBy>Орехова Анна Александровна</cp:lastModifiedBy>
  <cp:revision>53</cp:revision>
  <dcterms:created xsi:type="dcterms:W3CDTF">2021-08-11T20:34:17Z</dcterms:created>
  <dcterms:modified xsi:type="dcterms:W3CDTF">2022-08-28T02:41:07Z</dcterms:modified>
</cp:coreProperties>
</file>