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342" r:id="rId2"/>
    <p:sldId id="493" r:id="rId3"/>
    <p:sldId id="495" r:id="rId4"/>
    <p:sldId id="491" r:id="rId5"/>
    <p:sldId id="494" r:id="rId6"/>
    <p:sldId id="422" r:id="rId7"/>
  </p:sldIdLst>
  <p:sldSz cx="9144000" cy="5143500" type="screen16x9"/>
  <p:notesSz cx="6808788" cy="9940925"/>
  <p:defaultTextStyle>
    <a:defPPr>
      <a:defRPr lang="ru-RU"/>
    </a:defPPr>
    <a:lvl1pPr algn="l" defTabSz="816069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07414" indent="-49684" algn="l" defTabSz="816069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16069" indent="-100612" algn="l" defTabSz="816069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223483" indent="-150296" algn="l" defTabSz="816069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632139" indent="-201222" algn="l" defTabSz="816069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88644" algn="l" defTabSz="715459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146374" algn="l" defTabSz="715459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504102" algn="l" defTabSz="715459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2861832" algn="l" defTabSz="715459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71920"/>
    <a:srgbClr val="0066B3"/>
    <a:srgbClr val="FBFABC"/>
    <a:srgbClr val="396541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0" autoAdjust="0"/>
    <p:restoredTop sz="90476" autoAdjust="0"/>
  </p:normalViewPr>
  <p:slideViewPr>
    <p:cSldViewPr>
      <p:cViewPr>
        <p:scale>
          <a:sx n="100" d="100"/>
          <a:sy n="100" d="100"/>
        </p:scale>
        <p:origin x="-2046" y="-990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0475" cy="497046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 defTabSz="10478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"/>
            <a:ext cx="2950475" cy="497046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 defTabSz="10478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11.09.2019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7812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vert="horz" lIns="91861" tIns="45930" rIns="91861" bIns="4593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157"/>
            <a:ext cx="2950475" cy="497046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 defTabSz="10478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7"/>
            <a:ext cx="2950475" cy="497046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 defTabSz="10478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6069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414" algn="l" defTabSz="816069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69" algn="l" defTabSz="816069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483" algn="l" defTabSz="816069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139" algn="l" defTabSz="816069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307" algn="l" defTabSz="81612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368" algn="l" defTabSz="81612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430" algn="l" defTabSz="81612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490" algn="l" defTabSz="81612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084"/>
            <a:ext cx="9142642" cy="514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69"/>
            <a:ext cx="7772400" cy="1102519"/>
          </a:xfrm>
        </p:spPr>
        <p:txBody>
          <a:bodyPr>
            <a:normAutofit/>
          </a:bodyPr>
          <a:lstStyle>
            <a:lvl1pPr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061" indent="0">
              <a:buNone/>
              <a:defRPr sz="2500"/>
            </a:lvl2pPr>
            <a:lvl3pPr marL="816122" indent="0">
              <a:buNone/>
              <a:defRPr sz="2100"/>
            </a:lvl3pPr>
            <a:lvl4pPr marL="1224184" indent="0">
              <a:buNone/>
              <a:defRPr sz="1800"/>
            </a:lvl4pPr>
            <a:lvl5pPr marL="1632245" indent="0">
              <a:buNone/>
              <a:defRPr sz="1800"/>
            </a:lvl5pPr>
            <a:lvl6pPr marL="2040307" indent="0">
              <a:buNone/>
              <a:defRPr sz="1800"/>
            </a:lvl6pPr>
            <a:lvl7pPr marL="2448368" indent="0">
              <a:buNone/>
              <a:defRPr sz="1800"/>
            </a:lvl7pPr>
            <a:lvl8pPr marL="2856430" indent="0">
              <a:buNone/>
              <a:defRPr sz="1800"/>
            </a:lvl8pPr>
            <a:lvl9pPr marL="3264490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61" indent="0">
              <a:buNone/>
              <a:defRPr sz="1100"/>
            </a:lvl2pPr>
            <a:lvl3pPr marL="816122" indent="0">
              <a:buNone/>
              <a:defRPr sz="900"/>
            </a:lvl3pPr>
            <a:lvl4pPr marL="1224184" indent="0">
              <a:buNone/>
              <a:defRPr sz="800"/>
            </a:lvl4pPr>
            <a:lvl5pPr marL="1632245" indent="0">
              <a:buNone/>
              <a:defRPr sz="800"/>
            </a:lvl5pPr>
            <a:lvl6pPr marL="2040307" indent="0">
              <a:buNone/>
              <a:defRPr sz="800"/>
            </a:lvl6pPr>
            <a:lvl7pPr marL="2448368" indent="0">
              <a:buNone/>
              <a:defRPr sz="800"/>
            </a:lvl7pPr>
            <a:lvl8pPr marL="2856430" indent="0">
              <a:buNone/>
              <a:defRPr sz="800"/>
            </a:lvl8pPr>
            <a:lvl9pPr marL="326449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3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9" y="227410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081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5926768" y="3845477"/>
            <a:ext cx="923088" cy="282930"/>
          </a:xfrm>
          <a:prstGeom prst="rect">
            <a:avLst/>
          </a:prstGeom>
          <a:noFill/>
          <a:ln>
            <a:noFill/>
          </a:ln>
          <a:extLst/>
        </p:spPr>
        <p:txBody>
          <a:bodyPr lIns="71546" tIns="35774" rIns="71546" bIns="35774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6"/>
            <a:ext cx="7320689" cy="3621940"/>
          </a:xfrm>
        </p:spPr>
        <p:txBody>
          <a:bodyPr/>
          <a:lstStyle>
            <a:lvl1pPr marL="284445" indent="0">
              <a:buFontTx/>
              <a:buNone/>
              <a:defRPr b="1">
                <a:latin typeface="+mj-lt"/>
              </a:defRPr>
            </a:lvl1pPr>
            <a:lvl2pPr marL="281961" indent="2485">
              <a:defRPr>
                <a:latin typeface="+mj-lt"/>
              </a:defRPr>
            </a:lvl2pPr>
            <a:lvl3pPr marL="491877" indent="-203706">
              <a:tabLst/>
              <a:defRPr>
                <a:latin typeface="+mj-lt"/>
              </a:defRPr>
            </a:lvl3pPr>
            <a:lvl4pPr marL="0" indent="281961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1" cy="829352"/>
          </a:xfrm>
        </p:spPr>
        <p:txBody>
          <a:bodyPr/>
          <a:lstStyle>
            <a:lvl1pPr marL="0" marR="0" indent="0" defTabSz="8161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3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643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6"/>
            <a:ext cx="7320689" cy="3621940"/>
          </a:xfrm>
        </p:spPr>
        <p:txBody>
          <a:bodyPr/>
          <a:lstStyle>
            <a:lvl1pPr marL="284445" indent="0">
              <a:buFontTx/>
              <a:buNone/>
              <a:defRPr b="1">
                <a:latin typeface="+mj-lt"/>
              </a:defRPr>
            </a:lvl1pPr>
            <a:lvl2pPr marL="284445" indent="0">
              <a:defRPr>
                <a:latin typeface="+mj-lt"/>
              </a:defRPr>
            </a:lvl2pPr>
            <a:lvl3pPr marL="491877" indent="-203706">
              <a:defRPr>
                <a:latin typeface="+mj-lt"/>
              </a:defRPr>
            </a:lvl3pPr>
            <a:lvl4pPr marL="0" indent="281961">
              <a:defRPr>
                <a:latin typeface="+mj-lt"/>
              </a:defRPr>
            </a:lvl4pPr>
            <a:lvl5pPr marL="112287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375804"/>
            <a:ext cx="7337900" cy="829352"/>
          </a:xfrm>
        </p:spPr>
        <p:txBody>
          <a:bodyPr/>
          <a:lstStyle>
            <a:lvl1pPr marL="0" marR="0" indent="0" defTabSz="8161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3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643" cy="514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79"/>
            <a:ext cx="7320689" cy="151847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18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2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30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36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4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4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081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1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6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205156"/>
            <a:ext cx="3644898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5"/>
            <a:ext cx="3674754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61" indent="0">
              <a:buNone/>
              <a:defRPr sz="1800" b="1"/>
            </a:lvl2pPr>
            <a:lvl3pPr marL="816122" indent="0">
              <a:buNone/>
              <a:defRPr sz="1600" b="1"/>
            </a:lvl3pPr>
            <a:lvl4pPr marL="1224184" indent="0">
              <a:buNone/>
              <a:defRPr sz="1400" b="1"/>
            </a:lvl4pPr>
            <a:lvl5pPr marL="1632245" indent="0">
              <a:buNone/>
              <a:defRPr sz="1400" b="1"/>
            </a:lvl5pPr>
            <a:lvl6pPr marL="2040307" indent="0">
              <a:buNone/>
              <a:defRPr sz="1400" b="1"/>
            </a:lvl6pPr>
            <a:lvl7pPr marL="2448368" indent="0">
              <a:buNone/>
              <a:defRPr sz="1400" b="1"/>
            </a:lvl7pPr>
            <a:lvl8pPr marL="2856430" indent="0">
              <a:buNone/>
              <a:defRPr sz="1400" b="1"/>
            </a:lvl8pPr>
            <a:lvl9pPr marL="326449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8"/>
            <a:ext cx="3674754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5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61" indent="0">
              <a:buNone/>
              <a:defRPr sz="1800" b="1"/>
            </a:lvl2pPr>
            <a:lvl3pPr marL="816122" indent="0">
              <a:buNone/>
              <a:defRPr sz="1600" b="1"/>
            </a:lvl3pPr>
            <a:lvl4pPr marL="1224184" indent="0">
              <a:buNone/>
              <a:defRPr sz="1400" b="1"/>
            </a:lvl4pPr>
            <a:lvl5pPr marL="1632245" indent="0">
              <a:buNone/>
              <a:defRPr sz="1400" b="1"/>
            </a:lvl5pPr>
            <a:lvl6pPr marL="2040307" indent="0">
              <a:buNone/>
              <a:defRPr sz="1400" b="1"/>
            </a:lvl6pPr>
            <a:lvl7pPr marL="2448368" indent="0">
              <a:buNone/>
              <a:defRPr sz="1400" b="1"/>
            </a:lvl7pPr>
            <a:lvl8pPr marL="2856430" indent="0">
              <a:buNone/>
              <a:defRPr sz="1400" b="1"/>
            </a:lvl8pPr>
            <a:lvl9pPr marL="326449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081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0" y="4404861"/>
            <a:ext cx="567427" cy="489188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49" y="204790"/>
            <a:ext cx="5111751" cy="438983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61" indent="0">
              <a:buNone/>
              <a:defRPr sz="1100"/>
            </a:lvl2pPr>
            <a:lvl3pPr marL="816122" indent="0">
              <a:buNone/>
              <a:defRPr sz="900"/>
            </a:lvl3pPr>
            <a:lvl4pPr marL="1224184" indent="0">
              <a:buNone/>
              <a:defRPr sz="800"/>
            </a:lvl4pPr>
            <a:lvl5pPr marL="1632245" indent="0">
              <a:buNone/>
              <a:defRPr sz="800"/>
            </a:lvl5pPr>
            <a:lvl6pPr marL="2040307" indent="0">
              <a:buNone/>
              <a:defRPr sz="800"/>
            </a:lvl6pPr>
            <a:lvl7pPr marL="2448368" indent="0">
              <a:buNone/>
              <a:defRPr sz="800"/>
            </a:lvl7pPr>
            <a:lvl8pPr marL="2856430" indent="0">
              <a:buNone/>
              <a:defRPr sz="800"/>
            </a:lvl8pPr>
            <a:lvl9pPr marL="326449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0" y="367162"/>
            <a:ext cx="7343979" cy="83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3" tIns="40806" rIns="81613" bIns="408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0" y="1199758"/>
            <a:ext cx="7343979" cy="36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3" tIns="40806" rIns="81613" bIns="408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3211"/>
          </a:xfrm>
          <a:prstGeom prst="rect">
            <a:avLst/>
          </a:prstGeom>
        </p:spPr>
        <p:txBody>
          <a:bodyPr vert="horz" lIns="81613" tIns="40806" rIns="81613" bIns="40806" rtlCol="0" anchor="ctr"/>
          <a:lstStyle>
            <a:lvl1pPr algn="l" defTabSz="816122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4767702"/>
            <a:ext cx="2896867" cy="273211"/>
          </a:xfrm>
          <a:prstGeom prst="rect">
            <a:avLst/>
          </a:prstGeom>
        </p:spPr>
        <p:txBody>
          <a:bodyPr vert="horz" lIns="81613" tIns="40806" rIns="81613" bIns="40806" rtlCol="0" anchor="ctr"/>
          <a:lstStyle>
            <a:lvl1pPr algn="ctr" defTabSz="816122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204"/>
            <a:ext cx="620370" cy="474071"/>
          </a:xfrm>
          <a:prstGeom prst="rect">
            <a:avLst/>
          </a:prstGeom>
        </p:spPr>
        <p:txBody>
          <a:bodyPr vert="horz" lIns="81613" tIns="40806" rIns="81613" bIns="40806" rtlCol="0" anchor="ctr">
            <a:normAutofit/>
          </a:bodyPr>
          <a:lstStyle>
            <a:lvl1pPr algn="ctr" defTabSz="81612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816069" rtl="0" eaLnBrk="0" fontAlgn="base" hangingPunct="0">
        <a:lnSpc>
          <a:spcPts val="4068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6069" rtl="0" eaLnBrk="0" fontAlgn="base" hangingPunct="0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6069" rtl="0" eaLnBrk="0" fontAlgn="base" hangingPunct="0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6069" rtl="0" eaLnBrk="0" fontAlgn="base" hangingPunct="0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6069" rtl="0" eaLnBrk="0" fontAlgn="base" hangingPunct="0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730" algn="l" defTabSz="816069" rtl="0" fontAlgn="base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459" algn="l" defTabSz="816069" rtl="0" fontAlgn="base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187" algn="l" defTabSz="816069" rtl="0" fontAlgn="base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0915" algn="l" defTabSz="816069" rtl="0" fontAlgn="base">
        <a:lnSpc>
          <a:spcPts val="4068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445" indent="-284445" algn="l" defTabSz="816069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45" indent="73285" algn="l" defTabSz="816069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10" indent="-203706" algn="l" defTabSz="8160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051" indent="-970092" algn="just" defTabSz="816069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872" indent="308045" algn="l" defTabSz="816069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337" indent="-204031" algn="l" defTabSz="81612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398" indent="-204031" algn="l" defTabSz="81612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460" indent="-204031" algn="l" defTabSz="81612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521" indent="-204031" algn="l" defTabSz="81612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61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22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184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245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307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368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430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90" algn="l" defTabSz="81612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540" y="2031690"/>
            <a:ext cx="8558925" cy="2815024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Типовые ошибки порядка заполнения деклараций по НДС.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ru-RU" sz="2000" dirty="0" smtClean="0">
              <a:latin typeface="+mn-lt"/>
              <a:cs typeface="Times New Roman" pitchFamily="18" charset="0"/>
            </a:endParaRPr>
          </a:p>
          <a:p>
            <a:pPr algn="just" defTabSz="664079" fontAlgn="auto">
              <a:spcBef>
                <a:spcPts val="0"/>
              </a:spcBef>
              <a:spcAft>
                <a:spcPts val="0"/>
              </a:spcAft>
            </a:pPr>
            <a:endParaRPr lang="ru-RU" sz="2000" cap="small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64079" fontAlgn="auto">
              <a:spcBef>
                <a:spcPts val="0"/>
              </a:spcBef>
              <a:spcAft>
                <a:spcPts val="0"/>
              </a:spcAft>
            </a:pPr>
            <a:endParaRPr lang="ru-RU" sz="2000" cap="small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64079" fontAlgn="auto">
              <a:spcBef>
                <a:spcPts val="0"/>
              </a:spcBef>
              <a:spcAft>
                <a:spcPts val="0"/>
              </a:spcAft>
            </a:pPr>
            <a:r>
              <a:rPr lang="ru-RU" sz="2000" cap="small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Исполняющий обязанности начальника отдела камерального контроля УФНС России по Амурской области Прокопенко Ольга Леонидовна</a:t>
            </a:r>
            <a:endParaRPr lang="ru-RU" sz="2000" cap="small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447961" y="4622381"/>
            <a:ext cx="6219029" cy="48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13" tIns="40806" rIns="81613" bIns="40806" anchor="ctr"/>
          <a:lstStyle/>
          <a:p>
            <a:pPr algn="ctr"/>
            <a:endParaRPr lang="ru-RU" sz="17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72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Приказ ФНС России от 29.10.2014 № ММВ-7-3/558@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«Об утверждении формы налоговой декларации по налогу на добавленную стоимость, порядка ее заполнения, а также формата представления налоговой декларации по налогу на добавленную стоимость в электронной форме» в редакции Приказа ФНС России от 28.12.2018 № СА-7-3/853@ «О внесении изменений в приложения к приказу Федеральной налоговой службы от 29 октября 2014 года № ММВ-7-3/558@».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Российской Федерации от 26.12.2011 № 1137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«О формах и правилах заполнения (ведения) документов, применяемых при расчетах по налогу на добавленную стоимость».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Приказ ФНС России от 14.03.2016 № ММВ-7-3/136@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«Об утверждении перечня кодов видов операций, указываемых в книге покупок, применяемой при расчетах по налогу на добавленную стоимость, дополнительном листе к ней, книге продаж, применяемой при расчетах по налогу на добавленную стоимость, дополнительном листе к ней, а также кодов видов операций по налогу на добавленную стоимость, необходимых для ведения журнала учета полученных и выставленных счетов-фактур».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Письмо ФНС России от 23.03.2015 № ГД-4-3/4550@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«О направлении контрольных соотношений показателей налоговой декларации по налогу на добавленную стоимость» в редакции письма ФНС России от 19.03.2019 № СД-4-3/4921@.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5. Методические рекомендации «Примеры отражения записей по счетам-фактурам в книге покупок и книге продаж с указанием кодов видов операций» 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письмо ФНС России от 20.09.2016 № СД-4-3/17657@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Письма  ФНС России от 16.01.2018 № СД-4-3/480@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"О порядке применения НДС налоговыми агентами, указанными в пункте 8 статьи 161 НК РФ", от 19.04.2018 № СД-4-3/7484@.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</a:rPr>
              <a:t>Письмо ФНС России от 03.12.2018 № ЕД-4-15/23367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@) «О направлении информационного письма».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Основные нормативные документы по порядку заполнения налоговой декларации по НДС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627534"/>
            <a:ext cx="7782403" cy="4320480"/>
          </a:xfrm>
        </p:spPr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«1» </a:t>
            </a:r>
            <a:r>
              <a:rPr lang="ru-RU" sz="1100" dirty="0" smtClean="0"/>
              <a:t>указывается в случае, если запись об операции отсутствует в налоговой декларации контрагента, либо контрагент не представил налоговую декларацию по НДС за аналогичный отчетный период, либо контрагент представил налоговую декларацию с нулевыми показателями, либо допущенные ошибки не позволяют идентифицировать запись о счете-фактуре и, соответственно, сопоставить ее с контрагентом;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«2» </a:t>
            </a:r>
            <a:r>
              <a:rPr lang="ru-RU" sz="1100" dirty="0" smtClean="0"/>
              <a:t>указывается в случае, если не соответствуют данные об операции между разделом 8 «Сведения из книги покупок» (приложением 1 к разделу 8 «Сведения из дополнительных листов книги покупок») и разделом 9 «Сведения из книги продаж» (приложением 1 к разделу 9 «Сведения из дополнительных листов книги продаж») налоговой декларации налогоплательщика (например, при принятии к вычету суммы НДС по ранее исчисленным авансовым счетам-фактурам).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если указан код «3» </a:t>
            </a:r>
            <a:r>
              <a:rPr lang="ru-RU" sz="1100" dirty="0" smtClean="0"/>
              <a:t>- данные об операции между разделом 10 «Сведения из журнала учета выставленных счетов-фактур» и разделом 11 «Сведения из журнала учета полученных счетов-фактур» налоговой декларации налогоплательщика не соответствуют (например, отражение посреднических операций);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«4» </a:t>
            </a:r>
            <a:r>
              <a:rPr lang="ru-RU" sz="1100" dirty="0" smtClean="0"/>
              <a:t>означает, что возможно допущена ошибка в какой-либо графе. При этом номер графы с возможно допущенной ошибкой указан в скобках.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«5» </a:t>
            </a:r>
            <a:r>
              <a:rPr lang="ru-RU" sz="1100" dirty="0" smtClean="0"/>
              <a:t>означает, что в разделах 8-12 налоговой декларации по НДС не указана дата счета-фактуры или указанная дата счета-фактуры превышает отчетный период, за который представлена налоговая декларация по НДС; 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«6» </a:t>
            </a:r>
            <a:r>
              <a:rPr lang="ru-RU" sz="1100" dirty="0" smtClean="0"/>
              <a:t>-  в разделе 8 «Сведения из книги покупок» (приложении 1 к разделу 8 «Сведения из дополнительных листов книги покупок») налоговой декларации </a:t>
            </a:r>
            <a:r>
              <a:rPr lang="ru-RU" sz="1100" i="1" dirty="0" smtClean="0"/>
              <a:t>заявлен вычет по НДС в налоговых периодах за пределами трех лет;</a:t>
            </a:r>
            <a:endParaRPr lang="ru-RU" sz="1100" dirty="0" smtClean="0"/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«7»</a:t>
            </a:r>
            <a:r>
              <a:rPr lang="ru-RU" sz="1100" dirty="0" smtClean="0"/>
              <a:t> - в разделе 8 «Сведения из книги покупок» (приложении 1 к разделу 8 «Сведения из дополнительных листов книги покупок») налоговой декларации </a:t>
            </a:r>
            <a:r>
              <a:rPr lang="ru-RU" sz="1100" i="1" dirty="0" smtClean="0"/>
              <a:t>заявлен вычет по НДС на основании счета-фактуры, составленного до даты государственной регистрации;</a:t>
            </a:r>
            <a:endParaRPr lang="ru-RU" sz="1100" dirty="0" smtClean="0"/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«8» </a:t>
            </a:r>
            <a:r>
              <a:rPr lang="ru-RU" sz="1100" dirty="0" smtClean="0"/>
              <a:t>означает, что в разделах 8-12 налоговой декларации по НДС некорректно указан код вида операции;</a:t>
            </a:r>
          </a:p>
          <a:p>
            <a:pPr marL="0" algn="just">
              <a:spcBef>
                <a:spcPts val="0"/>
              </a:spcBef>
            </a:pPr>
            <a:r>
              <a:rPr lang="ru-RU" sz="1100" dirty="0" smtClean="0"/>
              <a:t>- </a:t>
            </a:r>
            <a:r>
              <a:rPr lang="ru-RU" sz="1100" dirty="0" smtClean="0">
                <a:solidFill>
                  <a:srgbClr val="FF0000"/>
                </a:solidFill>
              </a:rPr>
              <a:t>код ошибки «9»</a:t>
            </a:r>
            <a:r>
              <a:rPr lang="ru-RU" sz="1100" dirty="0" smtClean="0"/>
              <a:t> - допущены ошибки при аннулировании записей в разделе 9 «Сведения из книги продаж» (приложении 1 к разделу 9 «Сведения из дополнительных листов книги продаж») налоговой декларации, а именно сумма НДС, указанная с отрицательным значением, превышает сумму НДС, указанную в записи по счету-фактуре, подлежащей аннулированию, либо отсутствует запись по счету-фактуре, подлежащая аннулированию.</a:t>
            </a:r>
          </a:p>
          <a:p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7494"/>
            <a:ext cx="7337191" cy="359743"/>
          </a:xfrm>
        </p:spPr>
        <p:txBody>
          <a:bodyPr/>
          <a:lstStyle/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Коды ошибок в требованиях о представлении пояснений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5" y="1167595"/>
            <a:ext cx="7320689" cy="3659501"/>
          </a:xfrm>
        </p:spPr>
        <p:txBody>
          <a:bodyPr/>
          <a:lstStyle/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екорректное отражение данных из счетов – фактур (номер, дата, сумма)</a:t>
            </a:r>
          </a:p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екорректное применение кода вида операции (КВО)</a:t>
            </a:r>
          </a:p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задвоение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 вычетов по счетам – фактурам</a:t>
            </a:r>
          </a:p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уммы НДС, принимаемые к вычету, превышают суммы НДС с ранее исчисленных авансовых платежей</a:t>
            </a:r>
          </a:p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отражение в книге покупок одного счета-фактуры несколькими записями, в то время как у контрагента в книге продаж счет-фактура отражен одной записью.</a:t>
            </a:r>
          </a:p>
          <a:p>
            <a:pPr marL="674071" indent="-389626" algn="just"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контрагент, чей счет-фактура заявлен в декларации, отсутствует в Едином государственном реестре юридических лиц или не сдает налоговой отчетности, либо сдает ее с нулевыми показателями. </a:t>
            </a:r>
          </a:p>
          <a:p>
            <a:pPr marL="674071" indent="-389626">
              <a:buFont typeface="Wingdings" pitchFamily="2" charset="2"/>
              <a:buChar char="v"/>
            </a:pPr>
            <a:endParaRPr lang="ru-RU" sz="15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1" cy="629773"/>
          </a:xfrm>
        </p:spPr>
        <p:txBody>
          <a:bodyPr/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Типовые ошибки заполнения декларации по НДС, причины расхождений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148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1419622"/>
            <a:ext cx="7632848" cy="3620938"/>
          </a:xfrm>
        </p:spPr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1. Передать налоговому органу квитанцию о приеме Требования в электронной форме по телекоммуникационным каналам связи через оператора электронного документооборота в течение шести дней со дня его отправки налоговым органом;</a:t>
            </a:r>
          </a:p>
          <a:p>
            <a:pPr marL="0" algn="just"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2. Проверить правильность заполнения налоговой декларации, сверить запись, отраженную в налоговой декларации, со счетом-фактурой.</a:t>
            </a:r>
          </a:p>
          <a:p>
            <a:pPr marL="0" algn="just"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3. Представить в налоговый орган уточненную налоговую декларацию с корректными сведениями при выявлении в представленной налоговой декларации по НДС ошибки, приводящей к занижению суммы налога к уплате;</a:t>
            </a:r>
          </a:p>
          <a:p>
            <a:pPr marL="0" algn="just"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4. Если ошибка в налоговой декларации не повлияла на сумму НДС, представить пояснения с указанием корректных данных. Также рекомендуется представить уточненную налоговую декларацию. </a:t>
            </a:r>
          </a:p>
          <a:p>
            <a:pPr marL="0" algn="just"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5. Если после проверки корректности заполнения налоговой декларации ошибки не выявлены, об этом необходимо уведомить налоговый орган путем представления пояснений. Дополнительно представить документы, подтверждающие достоверность данных, внесенных в налоговую декларацию.</a:t>
            </a:r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7494"/>
            <a:ext cx="7337191" cy="1008112"/>
          </a:xfrm>
        </p:spPr>
        <p:txBody>
          <a:bodyPr/>
          <a:lstStyle/>
          <a:p>
            <a:pPr algn="ctr"/>
            <a:r>
              <a:rPr lang="ru-RU" sz="1900" dirty="0" smtClean="0">
                <a:latin typeface="Times New Roman" pitchFamily="18" charset="0"/>
                <a:ea typeface="+mn-ea"/>
                <a:cs typeface="Times New Roman" pitchFamily="18" charset="0"/>
              </a:rPr>
              <a:t>Действия налогоплательщика после получения Требования от налогового органа в электронной форме по телекоммуникационным каналам связи через оператора электронного документооборота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2571751"/>
            <a:ext cx="7772400" cy="110251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419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47149</TotalTime>
  <Words>1033</Words>
  <Application>Microsoft Office PowerPoint</Application>
  <PresentationFormat>Экран (16:9)</PresentationFormat>
  <Paragraphs>41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Ppt0000003</vt:lpstr>
      <vt:lpstr>Слайд 1</vt:lpstr>
      <vt:lpstr>Основные нормативные документы по порядку заполнения налоговой декларации по НДС</vt:lpstr>
      <vt:lpstr>Коды ошибок в требованиях о представлении пояснений</vt:lpstr>
      <vt:lpstr>Типовые ошибки заполнения декларации по НДС, причины расхождений</vt:lpstr>
      <vt:lpstr>Действия налогоплательщика после получения Требования от налогового органа в электронной форме по телекоммуникационным каналам связи через оператора электронного документооборота</vt:lpstr>
      <vt:lpstr>Спасибо за внимание! </vt:lpstr>
    </vt:vector>
  </TitlesOfParts>
  <Company>UFNS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Приезжих Татьяна Владимировна</cp:lastModifiedBy>
  <cp:revision>1098</cp:revision>
  <cp:lastPrinted>2018-09-06T13:08:26Z</cp:lastPrinted>
  <dcterms:created xsi:type="dcterms:W3CDTF">2013-03-20T12:46:48Z</dcterms:created>
  <dcterms:modified xsi:type="dcterms:W3CDTF">2019-09-11T10:05:35Z</dcterms:modified>
</cp:coreProperties>
</file>