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</p:sldMasterIdLst>
  <p:notesMasterIdLst>
    <p:notesMasterId r:id="rId8"/>
  </p:notesMasterIdLst>
  <p:sldIdLst>
    <p:sldId id="256" r:id="rId3"/>
    <p:sldId id="281" r:id="rId4"/>
    <p:sldId id="283" r:id="rId5"/>
    <p:sldId id="282" r:id="rId6"/>
    <p:sldId id="269" r:id="rId7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1596FF55-39B4-4522-85AF-95FC172D4D60}">
          <p14:sldIdLst>
            <p14:sldId id="256"/>
            <p14:sldId id="279"/>
            <p14:sldId id="281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66"/>
    <a:srgbClr val="0066FF"/>
    <a:srgbClr val="FF00FF"/>
    <a:srgbClr val="CC0099"/>
    <a:srgbClr val="9900CC"/>
    <a:srgbClr val="3366FF"/>
    <a:srgbClr val="800080"/>
    <a:srgbClr val="FFFF66"/>
    <a:srgbClr val="CC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40" d="100"/>
          <a:sy n="140" d="100"/>
        </p:scale>
        <p:origin x="-852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11.09.2019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79413" y="687388"/>
            <a:ext cx="6099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12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525" fontAlgn="base">
              <a:spcBef>
                <a:spcPct val="0"/>
              </a:spcBef>
              <a:spcAft>
                <a:spcPct val="0"/>
              </a:spcAft>
              <a:defRPr/>
            </a:pPr>
            <a:fld id="{E6628CC3-B85B-4E4C-9302-3E12C3433886}" type="slidenum">
              <a:rPr lang="ru-RU" smtClean="0">
                <a:solidFill>
                  <a:srgbClr val="000000"/>
                </a:solidFill>
              </a:rPr>
              <a:pPr defTabSz="1025525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41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843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5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6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2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551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3844397"/>
            <a:ext cx="923088" cy="2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077" tIns="35538" rIns="71077" bIns="35538"/>
          <a:lstStyle>
            <a:lvl1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701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7273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1845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6417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0129" indent="2485">
              <a:defRPr>
                <a:latin typeface="+mj-lt"/>
              </a:defRPr>
            </a:lvl2pPr>
            <a:lvl3pPr marL="488662" indent="-202376">
              <a:tabLst/>
              <a:defRPr>
                <a:latin typeface="+mj-lt"/>
              </a:defRPr>
            </a:lvl3pPr>
            <a:lvl4pPr marL="0" indent="280129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02"/>
            <a:ext cx="7337192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EEC06F3-0A21-484D-A028-1F5819003E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885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2577" indent="0">
              <a:defRPr>
                <a:latin typeface="+mj-lt"/>
              </a:defRPr>
            </a:lvl2pPr>
            <a:lvl3pPr marL="488662" indent="-202376">
              <a:defRPr>
                <a:latin typeface="+mj-lt"/>
              </a:defRPr>
            </a:lvl3pPr>
            <a:lvl4pPr marL="0" indent="280129">
              <a:defRPr>
                <a:latin typeface="+mj-lt"/>
              </a:defRPr>
            </a:lvl4pPr>
            <a:lvl5pPr marL="11155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1" y="375802"/>
            <a:ext cx="7337901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9D36B17-3D30-410B-B3F7-D55DA69613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734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9" y="759381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9" y="2572295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6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15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269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23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377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3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6BEAA97-9B0C-4AD5-AB1A-5666DB36BF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299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0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4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006" y="1205154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6AFE3A9-0766-47DF-A5C9-E1B7C66698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61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70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70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49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49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33C4F7D-3303-4C32-8507-4297C5AD72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5911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7F51BB3-667E-4A59-897C-0A3A92A5B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8879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3779"/>
            <a:ext cx="567428" cy="490268"/>
          </a:xfrm>
        </p:spPr>
        <p:txBody>
          <a:bodyPr rtlCol="0"/>
          <a:lstStyle>
            <a:lvl1pPr algn="ctr" defTabSz="905111" eaLnBrk="0" hangingPunct="0">
              <a:lnSpc>
                <a:spcPts val="1877"/>
              </a:lnSpc>
              <a:defRPr sz="21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A03F9221-430E-4A1D-BD19-D078A92EB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7905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04856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53935DB-30DB-4FB8-AAED-0A6814E4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1278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5411" indent="0">
              <a:buNone/>
              <a:defRPr sz="2500"/>
            </a:lvl2pPr>
            <a:lvl3pPr marL="810796" indent="0">
              <a:buNone/>
              <a:defRPr sz="2100"/>
            </a:lvl3pPr>
            <a:lvl4pPr marL="1216183" indent="0">
              <a:buNone/>
              <a:defRPr sz="1800"/>
            </a:lvl4pPr>
            <a:lvl5pPr marL="1621583" indent="0">
              <a:buNone/>
              <a:defRPr sz="1800"/>
            </a:lvl5pPr>
            <a:lvl6pPr marL="2026990" indent="0">
              <a:buNone/>
              <a:defRPr sz="1800"/>
            </a:lvl6pPr>
            <a:lvl7pPr marL="2432386" indent="0">
              <a:buNone/>
              <a:defRPr sz="1800"/>
            </a:lvl7pPr>
            <a:lvl8pPr marL="2837786" indent="0">
              <a:buNone/>
              <a:defRPr sz="1800"/>
            </a:lvl8pPr>
            <a:lvl9pPr marL="3243183" indent="0">
              <a:buNone/>
              <a:defRPr sz="18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7D6CC6-9A65-468B-9D20-456E0FB94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0563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307672-D35C-4EE2-BC56-F5A71EAE3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213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3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66CCFA2-5FBF-4CA2-9D88-2C898E94E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875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0006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3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1" y="368243"/>
            <a:ext cx="7343979" cy="83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1" y="1199756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2"/>
            <a:ext cx="2133962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71" y="4767702"/>
            <a:ext cx="2896867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algn="ctr"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5439" y="4531206"/>
            <a:ext cx="619012" cy="47407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  <a:normAutofit/>
          </a:bodyPr>
          <a:lstStyle>
            <a:lvl1pPr algn="ctr" defTabSz="904739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728DC-14C3-4DE2-9444-FC9C5F2E2185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38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13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26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394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525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020" indent="-282020" algn="l" defTabSz="808788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020" indent="7578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2858" indent="-20126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4024" algn="just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3170" indent="318049" algn="l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29696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509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04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58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411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79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5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99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23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77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3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</a:rPr>
              <a:t>Доклад начальника отдела УФНС России по Амурской области </a:t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1800" i="1" dirty="0" err="1" smtClean="0">
                <a:latin typeface="Times New Roman" pitchFamily="18" charset="0"/>
              </a:rPr>
              <a:t>Пыриной</a:t>
            </a:r>
            <a:r>
              <a:rPr lang="ru-RU" sz="1800" i="1" dirty="0" smtClean="0">
                <a:latin typeface="Times New Roman" pitchFamily="18" charset="0"/>
              </a:rPr>
              <a:t> Елены Олеговны</a:t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</a:rPr>
              <a:t>«</a:t>
            </a:r>
            <a:r>
              <a:rPr lang="ru-RU" sz="1800" dirty="0" smtClean="0"/>
              <a:t>Актуальные вопросы и итоги досудебного урегулирования налоговых споров, как превентивной меры, направленной на соблюдение налогоплательщиками налогового законодательства РФ</a:t>
            </a:r>
            <a:r>
              <a:rPr lang="ru-RU" sz="2000" i="1" dirty="0" smtClean="0">
                <a:latin typeface="Times New Roman" pitchFamily="18" charset="0"/>
              </a:rPr>
              <a:t>»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2019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34"/>
            <a:ext cx="8189690" cy="82935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1900" cap="al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результаты досудебной работы </a:t>
            </a:r>
            <a:br>
              <a:rPr lang="ru-RU" sz="1900" cap="al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cap="al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8 месяцев 2019 года </a:t>
            </a:r>
            <a:endParaRPr lang="ru-RU" sz="1900" cap="all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3143256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Autofit/>
          </a:bodyPr>
          <a:lstStyle/>
          <a:p>
            <a:pPr defTabSz="814713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результаты проверок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143372" y="3071818"/>
            <a:ext cx="1285884" cy="714380"/>
          </a:xfrm>
          <a:prstGeom prst="ellipse">
            <a:avLst/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03155"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48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0694" y="3143256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rmAutofit/>
          </a:bodyPr>
          <a:lstStyle/>
          <a:p>
            <a:pPr defTabSz="814713"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ед.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1215" name="Прямоугольник 6"/>
          <p:cNvSpPr>
            <a:spLocks noChangeArrowheads="1"/>
          </p:cNvSpPr>
          <p:nvPr/>
        </p:nvSpPr>
        <p:spPr bwMode="auto">
          <a:xfrm>
            <a:off x="6429392" y="3143256"/>
            <a:ext cx="1668045" cy="62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561" tIns="35780" rIns="71561" bIns="35780">
            <a:spAutoFit/>
          </a:bodyPr>
          <a:lstStyle/>
          <a:p>
            <a:pPr defTabSz="813758"/>
            <a:r>
              <a:rPr lang="ru-RU" alt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57%</a:t>
            </a:r>
            <a:endParaRPr lang="ru-RU" altLang="ru-RU" sz="24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20" y="2214562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Autofit/>
          </a:bodyPr>
          <a:lstStyle/>
          <a:p>
            <a:pPr defTabSz="814713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Рассмотрено жалоб, из них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143372" y="2143124"/>
            <a:ext cx="1200014" cy="747361"/>
          </a:xfrm>
          <a:prstGeom prst="ellipse">
            <a:avLst/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03155"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112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29256" y="2214562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rmAutofit/>
          </a:bodyPr>
          <a:lstStyle/>
          <a:p>
            <a:pPr defTabSz="814713">
              <a:defRPr/>
            </a:pPr>
            <a:r>
              <a:rPr lang="ru-RU" sz="1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ед.</a:t>
            </a:r>
            <a:endParaRPr lang="ru-RU" sz="19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Прямоугольник 4"/>
          <p:cNvSpPr>
            <a:spLocks noChangeArrowheads="1"/>
          </p:cNvSpPr>
          <p:nvPr/>
        </p:nvSpPr>
        <p:spPr bwMode="auto">
          <a:xfrm>
            <a:off x="6357950" y="2141486"/>
            <a:ext cx="1928826" cy="62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561" tIns="35780" rIns="71561" bIns="35780">
            <a:spAutoFit/>
          </a:bodyPr>
          <a:lstStyle/>
          <a:p>
            <a:pPr defTabSz="813758"/>
            <a:r>
              <a:rPr lang="ru-RU" alt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20%</a:t>
            </a:r>
            <a:r>
              <a:rPr lang="ru-RU" altLang="ru-RU" sz="18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.</a:t>
            </a:r>
            <a:r>
              <a:rPr lang="ru-RU" altLang="ru-RU" sz="12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endParaRPr lang="ru-RU" altLang="ru-RU" sz="24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720" y="1285868"/>
            <a:ext cx="781910" cy="764891"/>
          </a:xfrm>
          <a:prstGeom prst="rect">
            <a:avLst/>
          </a:prstGeom>
        </p:spPr>
        <p:txBody>
          <a:bodyPr wrap="none" lIns="81473" tIns="40736" rIns="81473" bIns="40736" anchor="ctr">
            <a:normAutofit/>
          </a:bodyPr>
          <a:lstStyle/>
          <a:p>
            <a:pPr defTabSz="814713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Поступило жалоб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143372" y="1285866"/>
            <a:ext cx="1200014" cy="642942"/>
          </a:xfrm>
          <a:prstGeom prst="ellipse">
            <a:avLst/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03155"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158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29256" y="1357305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rmAutofit/>
          </a:bodyPr>
          <a:lstStyle/>
          <a:p>
            <a:pPr defTabSz="814713">
              <a:defRPr/>
            </a:pPr>
            <a:r>
              <a:rPr lang="ru-RU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ед.</a:t>
            </a:r>
            <a:endParaRPr lang="ru-RU" sz="19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5" name="Прямоугольник 4"/>
          <p:cNvSpPr>
            <a:spLocks noChangeArrowheads="1"/>
          </p:cNvSpPr>
          <p:nvPr/>
        </p:nvSpPr>
        <p:spPr bwMode="auto">
          <a:xfrm>
            <a:off x="6429388" y="1285868"/>
            <a:ext cx="1928826" cy="62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561" tIns="35780" rIns="71561" bIns="35780">
            <a:spAutoFit/>
          </a:bodyPr>
          <a:lstStyle/>
          <a:p>
            <a:pPr defTabSz="813758"/>
            <a:r>
              <a:rPr lang="ru-RU" alt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0%</a:t>
            </a:r>
            <a:r>
              <a:rPr lang="ru-RU" altLang="ru-RU" sz="18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.</a:t>
            </a:r>
            <a:r>
              <a:rPr lang="ru-RU" altLang="ru-RU" sz="12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endParaRPr lang="ru-RU" altLang="ru-RU" sz="24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rot="5400000">
            <a:off x="7492704" y="2449366"/>
            <a:ext cx="500066" cy="1588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7494293" y="3392493"/>
            <a:ext cx="500066" cy="1588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7158" y="4071950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Autofit/>
          </a:bodyPr>
          <a:lstStyle/>
          <a:p>
            <a:pPr defTabSz="814713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ненормативные акты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4143372" y="4000510"/>
            <a:ext cx="1285884" cy="714380"/>
          </a:xfrm>
          <a:prstGeom prst="ellipse">
            <a:avLst/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03155"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64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72132" y="4071950"/>
            <a:ext cx="781910" cy="622015"/>
          </a:xfrm>
          <a:prstGeom prst="rect">
            <a:avLst/>
          </a:prstGeom>
        </p:spPr>
        <p:txBody>
          <a:bodyPr wrap="none" lIns="81473" tIns="40736" rIns="81473" bIns="40736" anchor="ctr">
            <a:normAutofit/>
          </a:bodyPr>
          <a:lstStyle/>
          <a:p>
            <a:pPr defTabSz="814713"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ед.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1" name="Прямоугольник 6"/>
          <p:cNvSpPr>
            <a:spLocks noChangeArrowheads="1"/>
          </p:cNvSpPr>
          <p:nvPr/>
        </p:nvSpPr>
        <p:spPr bwMode="auto">
          <a:xfrm>
            <a:off x="6429390" y="3995170"/>
            <a:ext cx="1620823" cy="62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561" tIns="35780" rIns="71561" bIns="35780">
            <a:spAutoFit/>
          </a:bodyPr>
          <a:lstStyle/>
          <a:p>
            <a:pPr defTabSz="813758"/>
            <a:r>
              <a:rPr lang="ru-RU" alt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120%</a:t>
            </a:r>
            <a:endParaRPr lang="ru-RU" altLang="ru-RU" sz="24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1" name="Номер слайда 31"/>
          <p:cNvSpPr>
            <a:spLocks noGrp="1"/>
          </p:cNvSpPr>
          <p:nvPr>
            <p:ph type="sldNum" sz="quarter" idx="11"/>
          </p:nvPr>
        </p:nvSpPr>
        <p:spPr>
          <a:xfrm>
            <a:off x="8403435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7740352" y="4029912"/>
            <a:ext cx="0" cy="378042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923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278426" y="310043"/>
            <a:ext cx="8614057" cy="69553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рассмотрения жалоб на действия (бездействие) должностных лиц Инспекций области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с двумя вырезанными противолежащими углами 46"/>
          <p:cNvSpPr/>
          <p:nvPr/>
        </p:nvSpPr>
        <p:spPr>
          <a:xfrm>
            <a:off x="323529" y="4299942"/>
            <a:ext cx="3672409" cy="504056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4 жалобы на действия (бездействие) должностных лиц Инспекции </a:t>
            </a:r>
            <a:r>
              <a:rPr lang="ru-RU" sz="12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удовлетворены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с двумя вырезанными противолежащими углами 48"/>
          <p:cNvSpPr/>
          <p:nvPr/>
        </p:nvSpPr>
        <p:spPr>
          <a:xfrm>
            <a:off x="323529" y="2931791"/>
            <a:ext cx="3672408" cy="576063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- 14 жалоб на ненормативные акты налоговый органов, за исключением решений, принятых по результатам ВНП , </a:t>
            </a: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КП, 101.4 НК РФ</a:t>
            </a: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с двумя вырезанными противолежащими углами 54"/>
          <p:cNvSpPr/>
          <p:nvPr/>
        </p:nvSpPr>
        <p:spPr>
          <a:xfrm>
            <a:off x="323529" y="2427735"/>
            <a:ext cx="3672409" cy="360040"/>
          </a:xfrm>
          <a:prstGeom prst="snip2DiagRect">
            <a:avLst>
              <a:gd name="adj1" fmla="val 0"/>
              <a:gd name="adj2" fmla="val 19845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- 3 жалобы на действия (бездействие) должностных лиц Инспекции </a:t>
            </a: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с двумя вырезанными противолежащими углами 55"/>
          <p:cNvSpPr/>
          <p:nvPr/>
        </p:nvSpPr>
        <p:spPr>
          <a:xfrm>
            <a:off x="4860032" y="2427735"/>
            <a:ext cx="3456384" cy="432047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- 15 жалоб на действия (бездействие) должностных лиц Инспекции </a:t>
            </a: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с двумя вырезанными противолежащими углами 65"/>
          <p:cNvSpPr/>
          <p:nvPr/>
        </p:nvSpPr>
        <p:spPr>
          <a:xfrm>
            <a:off x="4860032" y="2931791"/>
            <a:ext cx="3528392" cy="648074"/>
          </a:xfrm>
          <a:prstGeom prst="snip2DiagRect">
            <a:avLst>
              <a:gd name="adj1" fmla="val 0"/>
              <a:gd name="adj2" fmla="val 21661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25 - жалоб на ненормативные акты налоговый органов, за исключением решений, принятых по результатам ВНП , </a:t>
            </a: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КП, 101.4 НК РФ</a:t>
            </a:r>
            <a:endParaRPr lang="ru-RU" sz="1200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5576" y="987574"/>
            <a:ext cx="2520280" cy="743414"/>
          </a:xfrm>
          <a:prstGeom prst="roundRect">
            <a:avLst/>
          </a:prstGeom>
          <a:solidFill>
            <a:srgbClr val="FFFF00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 полугодие 2018 года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рассмотрено 17 жалоб</a:t>
            </a: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4860032" y="3651871"/>
            <a:ext cx="3528395" cy="504056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37 жалоб на действия (бездействие) должностных лиц Инспекции </a:t>
            </a:r>
            <a:r>
              <a:rPr lang="ru-RU" sz="12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оставлено без удовлетворения</a:t>
            </a: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323528" y="3629948"/>
            <a:ext cx="3672408" cy="550857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13 жалоб на действия (бездействие) должностных лиц Инспекции </a:t>
            </a:r>
            <a:r>
              <a:rPr lang="ru-RU" sz="12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оставлено без удовлетворения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6876256" y="1779663"/>
            <a:ext cx="7188" cy="50405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907704" y="1707654"/>
            <a:ext cx="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5364091" y="987575"/>
            <a:ext cx="2808311" cy="792088"/>
          </a:xfrm>
          <a:prstGeom prst="roundRect">
            <a:avLst/>
          </a:prstGeom>
          <a:solidFill>
            <a:srgbClr val="FF66CC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 полугодие 2019 года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рассмотрено 40 жалоб</a:t>
            </a:r>
            <a:endParaRPr lang="ru-RU" sz="14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31"/>
          <p:cNvSpPr>
            <a:spLocks noGrp="1"/>
          </p:cNvSpPr>
          <p:nvPr>
            <p:ph type="sldNum" sz="quarter" idx="11"/>
          </p:nvPr>
        </p:nvSpPr>
        <p:spPr>
          <a:xfrm>
            <a:off x="8403433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0" name="Прямоугольник с двумя вырезанными противолежащими углами 29"/>
          <p:cNvSpPr/>
          <p:nvPr/>
        </p:nvSpPr>
        <p:spPr>
          <a:xfrm>
            <a:off x="4860032" y="4227935"/>
            <a:ext cx="3528395" cy="576064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3 жалобы на действия (бездействие) должностных лиц Инспекции </a:t>
            </a:r>
            <a:r>
              <a:rPr lang="ru-RU" sz="12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удовлетворены</a:t>
            </a:r>
          </a:p>
        </p:txBody>
      </p:sp>
      <p:sp>
        <p:nvSpPr>
          <p:cNvPr id="32" name="Стрелка вниз 31"/>
          <p:cNvSpPr/>
          <p:nvPr/>
        </p:nvSpPr>
        <p:spPr>
          <a:xfrm rot="16200000">
            <a:off x="4211963" y="627535"/>
            <a:ext cx="360040" cy="1800198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333" tIns="39667" rIns="79333" bIns="39667"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47864" y="843560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 на 23 жалобы   </a:t>
            </a:r>
          </a:p>
          <a:p>
            <a:pPr algn="ctr">
              <a:defRPr/>
            </a:pPr>
            <a:r>
              <a:rPr lang="ru-RU" b="1" i="1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или 135%</a:t>
            </a:r>
            <a:endParaRPr lang="ru-RU" b="1" i="1" dirty="0">
              <a:ln w="1143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4139952" y="271576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139952" y="3363838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211960" y="393990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4139952" y="4443958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211960" y="1851670"/>
            <a:ext cx="936104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83968" y="1995686"/>
            <a:ext cx="648072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11960" y="2427734"/>
            <a:ext cx="792088" cy="2160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 5 раз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39952" y="3003798"/>
            <a:ext cx="792088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+ 79 %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39952" y="3507855"/>
            <a:ext cx="792088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 3 раза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1960" y="4011911"/>
            <a:ext cx="648072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- 25 %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2224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Арка 19"/>
          <p:cNvSpPr/>
          <p:nvPr/>
        </p:nvSpPr>
        <p:spPr>
          <a:xfrm>
            <a:off x="-2571800" y="1"/>
            <a:ext cx="3571900" cy="5429270"/>
          </a:xfrm>
          <a:prstGeom prst="blockArc">
            <a:avLst>
              <a:gd name="adj1" fmla="val 17853630"/>
              <a:gd name="adj2" fmla="val 3907312"/>
              <a:gd name="adj3" fmla="val 0"/>
            </a:avLst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-25400" prstMaterial="plastic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Овал 10"/>
          <p:cNvSpPr/>
          <p:nvPr/>
        </p:nvSpPr>
        <p:spPr>
          <a:xfrm>
            <a:off x="539552" y="2193708"/>
            <a:ext cx="658626" cy="324036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755576" y="2085696"/>
            <a:ext cx="462828" cy="5400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  <p:sp>
        <p:nvSpPr>
          <p:cNvPr id="10" name="Овал 9"/>
          <p:cNvSpPr/>
          <p:nvPr/>
        </p:nvSpPr>
        <p:spPr>
          <a:xfrm>
            <a:off x="373394" y="1059582"/>
            <a:ext cx="626706" cy="288033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TextBox 12"/>
          <p:cNvSpPr txBox="1"/>
          <p:nvPr/>
        </p:nvSpPr>
        <p:spPr>
          <a:xfrm>
            <a:off x="516270" y="1059582"/>
            <a:ext cx="43261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3168" y="884836"/>
            <a:ext cx="504056" cy="115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14298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Сервисы интернет-сайта ФНС России (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nalog.ru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1259632" y="3435847"/>
            <a:ext cx="6912768" cy="1064731"/>
          </a:xfrm>
          <a:custGeom>
            <a:avLst/>
            <a:gdLst>
              <a:gd name="connsiteX0" fmla="*/ 0 w 6573919"/>
              <a:gd name="connsiteY0" fmla="*/ 0 h 689874"/>
              <a:gd name="connsiteX1" fmla="*/ 6573919 w 6573919"/>
              <a:gd name="connsiteY1" fmla="*/ 0 h 689874"/>
              <a:gd name="connsiteX2" fmla="*/ 6573919 w 6573919"/>
              <a:gd name="connsiteY2" fmla="*/ 689874 h 689874"/>
              <a:gd name="connsiteX3" fmla="*/ 0 w 6573919"/>
              <a:gd name="connsiteY3" fmla="*/ 689874 h 689874"/>
              <a:gd name="connsiteX4" fmla="*/ 0 w 6573919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3919" h="689874">
                <a:moveTo>
                  <a:pt x="0" y="0"/>
                </a:moveTo>
                <a:lnTo>
                  <a:pt x="6573919" y="0"/>
                </a:lnTo>
                <a:lnTo>
                  <a:pt x="6573919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Электронные брошюры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налоговый путеводитель юридического лица, индивидуального предпринимателя; досудебное урегулирование налоговых споров; налоговые вычеты, информационная брошюра для владельцев зарубежных активов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Номер слайда 3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9" name="Полилиния 28"/>
          <p:cNvSpPr/>
          <p:nvPr/>
        </p:nvSpPr>
        <p:spPr>
          <a:xfrm>
            <a:off x="1331640" y="2139702"/>
            <a:ext cx="6840760" cy="432048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«Информационные стенды»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187624" y="1059584"/>
            <a:ext cx="6940040" cy="270029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«Узнать о жалобе»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331640" y="2841780"/>
            <a:ext cx="6840760" cy="432048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«Часто задаваемые вопросы»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730" y="4500576"/>
            <a:ext cx="504056" cy="1851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28596" y="3651870"/>
            <a:ext cx="626706" cy="420078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TextBox 46"/>
          <p:cNvSpPr txBox="1"/>
          <p:nvPr/>
        </p:nvSpPr>
        <p:spPr>
          <a:xfrm>
            <a:off x="571472" y="3723878"/>
            <a:ext cx="504056" cy="3189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</a:p>
        </p:txBody>
      </p:sp>
      <p:sp>
        <p:nvSpPr>
          <p:cNvPr id="50" name="Овал 49"/>
          <p:cNvSpPr/>
          <p:nvPr/>
        </p:nvSpPr>
        <p:spPr>
          <a:xfrm>
            <a:off x="539552" y="2841782"/>
            <a:ext cx="726074" cy="306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TextBox 50"/>
          <p:cNvSpPr txBox="1"/>
          <p:nvPr/>
        </p:nvSpPr>
        <p:spPr>
          <a:xfrm>
            <a:off x="755576" y="2643188"/>
            <a:ext cx="504056" cy="6486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</a:p>
        </p:txBody>
      </p:sp>
      <p:sp>
        <p:nvSpPr>
          <p:cNvPr id="19" name="Полилиния 18"/>
          <p:cNvSpPr/>
          <p:nvPr/>
        </p:nvSpPr>
        <p:spPr>
          <a:xfrm>
            <a:off x="1331640" y="1545636"/>
            <a:ext cx="6840760" cy="324036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«Решение по жалобам»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39552" y="1563638"/>
            <a:ext cx="612948" cy="288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TextBox 22"/>
          <p:cNvSpPr txBox="1"/>
          <p:nvPr/>
        </p:nvSpPr>
        <p:spPr>
          <a:xfrm>
            <a:off x="683568" y="1419622"/>
            <a:ext cx="687236" cy="55806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791853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4" y="2283720"/>
            <a:ext cx="7632699" cy="576064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055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3098</TotalTime>
  <Words>283</Words>
  <Application>Microsoft Office PowerPoint</Application>
  <PresentationFormat>Экран (16:9)</PresentationFormat>
  <Paragraphs>58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Present_FNS2012_16-9</vt:lpstr>
      <vt:lpstr>9_Present_FNS2012_A4</vt:lpstr>
      <vt:lpstr>Доклад начальника отдела УФНС России по Амурской области  Пыриной Елены Олеговны «Актуальные вопросы и итоги досудебного урегулирования налоговых споров, как превентивной меры, направленной на соблюдение налогоплательщиками налогового законодательства РФ»</vt:lpstr>
      <vt:lpstr>Основные результаты досудебной работы  за 8 месяцев 2019 года </vt:lpstr>
      <vt:lpstr>Результаты рассмотрения жалоб на действия (бездействие) должностных лиц Инспекций области</vt:lpstr>
      <vt:lpstr>Слайд 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Пырина Елена Олеговна</cp:lastModifiedBy>
  <cp:revision>263</cp:revision>
  <dcterms:created xsi:type="dcterms:W3CDTF">2016-04-01T10:55:54Z</dcterms:created>
  <dcterms:modified xsi:type="dcterms:W3CDTF">2019-09-11T08:14:13Z</dcterms:modified>
</cp:coreProperties>
</file>