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584" r:id="rId2"/>
    <p:sldId id="583" r:id="rId3"/>
    <p:sldId id="588" r:id="rId4"/>
    <p:sldId id="590" r:id="rId5"/>
    <p:sldId id="586" r:id="rId6"/>
  </p:sldIdLst>
  <p:sldSz cx="9144000" cy="5143500" type="screen16x9"/>
  <p:notesSz cx="6797675" cy="9928225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 varScale="1">
        <p:scale>
          <a:sx n="140" d="100"/>
          <a:sy n="140" d="100"/>
        </p:scale>
        <p:origin x="-1128" y="-10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8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0" y="10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24"/>
            <a:ext cx="5438140" cy="4467701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0" y="9430102"/>
            <a:ext cx="2945661" cy="496411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9301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1030869"/>
            <a:fld id="{A6B6FA5C-9B2E-4E88-AB00-AEBE7B16B6F4}" type="slidenum">
              <a:rPr lang="ru-RU" altLang="ru-RU" smtClean="0">
                <a:solidFill>
                  <a:srgbClr val="000000"/>
                </a:solidFill>
              </a:rPr>
              <a:pPr defTabSz="1030869"/>
              <a:t>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82701" y="798602"/>
            <a:ext cx="7139808" cy="39930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164" indent="-28314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56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587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610" indent="-226511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635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659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682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708" indent="-226511" defTabSz="10318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8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892"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21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7.wdp"/><Relationship Id="rId7" Type="http://schemas.openxmlformats.org/officeDocument/2006/relationships/image" Target="../media/image8.png"/><Relationship Id="rId12" Type="http://schemas.microsoft.com/office/2007/relationships/hdphoto" Target="../media/hdphoto1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442913"/>
            <a:ext cx="10144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011488" y="4516438"/>
            <a:ext cx="3263900" cy="363537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2000" b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 defTabSz="793880" eaLnBrk="1" hangingPunct="1"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10 февраля 2021 </a:t>
            </a:r>
            <a:r>
              <a:rPr lang="ru-RU" sz="1600" b="1" dirty="0">
                <a:solidFill>
                  <a:srgbClr val="002060"/>
                </a:solidFill>
              </a:rPr>
              <a:t>года</a:t>
            </a:r>
          </a:p>
        </p:txBody>
      </p:sp>
      <p:sp>
        <p:nvSpPr>
          <p:cNvPr id="6" name="Текст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467544" y="3147814"/>
            <a:ext cx="7920111" cy="7920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  <a:cs typeface="Arial" panose="020B0604020202020204" pitchFamily="34" charset="0"/>
              </a:rPr>
              <a:t>Основные изменения в налогообложении имущества, земельных участков и транспортных средств юридических лиц с 2021 </a:t>
            </a:r>
            <a:r>
              <a:rPr lang="ru-RU" sz="2000" b="1" dirty="0" smtClean="0">
                <a:solidFill>
                  <a:srgbClr val="002060"/>
                </a:solidFill>
                <a:latin typeface="Arial Narrow" pitchFamily="34" charset="0"/>
                <a:cs typeface="Arial" panose="020B0604020202020204" pitchFamily="34" charset="0"/>
              </a:rPr>
              <a:t>года</a:t>
            </a:r>
            <a:endParaRPr lang="ru-RU" sz="2000" b="1" dirty="0" smtClean="0">
              <a:solidFill>
                <a:srgbClr val="002060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8" name="Под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827088" y="1563688"/>
            <a:ext cx="4321175" cy="1080070"/>
          </a:xfrm>
          <a:prstGeom prst="rect">
            <a:avLst/>
          </a:prstGeom>
        </p:spPr>
        <p:txBody>
          <a:bodyPr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002060"/>
                </a:solidFill>
                <a:latin typeface="Arial Narrow" pitchFamily="34" charset="0"/>
              </a:rPr>
              <a:t>Заместитель начальника отдела налогообложения юридических лиц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002060"/>
                </a:solidFill>
                <a:latin typeface="Arial Narrow" pitchFamily="34" charset="0"/>
              </a:rPr>
              <a:t>УФНС России по Амурской области</a:t>
            </a:r>
          </a:p>
          <a:p>
            <a:pPr algn="l" defTabSz="793880" eaLnBrk="1" hangingPunct="1">
              <a:spcBef>
                <a:spcPts val="0"/>
              </a:spcBef>
              <a:defRPr/>
            </a:pPr>
            <a:r>
              <a:rPr lang="ru-RU" sz="1600" cap="all" dirty="0" smtClean="0">
                <a:solidFill>
                  <a:srgbClr val="002060"/>
                </a:solidFill>
                <a:latin typeface="Arial Narrow" pitchFamily="34" charset="0"/>
              </a:rPr>
              <a:t>Д.С. </a:t>
            </a:r>
            <a:r>
              <a:rPr lang="ru-RU" sz="1600" cap="all" dirty="0" err="1" smtClean="0">
                <a:solidFill>
                  <a:srgbClr val="002060"/>
                </a:solidFill>
                <a:latin typeface="Arial Narrow" pitchFamily="34" charset="0"/>
              </a:rPr>
              <a:t>М</a:t>
            </a:r>
            <a:r>
              <a:rPr lang="ru-RU" sz="1600" dirty="0" err="1" smtClean="0">
                <a:solidFill>
                  <a:srgbClr val="002060"/>
                </a:solidFill>
                <a:latin typeface="Arial Narrow" pitchFamily="34" charset="0"/>
              </a:rPr>
              <a:t>ирошкин</a:t>
            </a:r>
            <a:endParaRPr lang="ru-RU" sz="1600" cap="all" dirty="0">
              <a:solidFill>
                <a:srgbClr val="00206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налоговой отчетности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Умножение 2"/>
          <p:cNvSpPr/>
          <p:nvPr/>
        </p:nvSpPr>
        <p:spPr>
          <a:xfrm>
            <a:off x="1288208" y="713989"/>
            <a:ext cx="1440160" cy="1656184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множение 26"/>
          <p:cNvSpPr/>
          <p:nvPr/>
        </p:nvSpPr>
        <p:spPr>
          <a:xfrm>
            <a:off x="899592" y="2643758"/>
            <a:ext cx="1385552" cy="2182378"/>
          </a:xfrm>
          <a:prstGeom prst="mathMultiply">
            <a:avLst>
              <a:gd name="adj1" fmla="val 9410"/>
            </a:avLst>
          </a:prstGeom>
          <a:solidFill>
            <a:srgbClr val="C0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467544" y="1275606"/>
            <a:ext cx="7740440" cy="1173899"/>
            <a:chOff x="611560" y="1025331"/>
            <a:chExt cx="7740440" cy="1173899"/>
          </a:xfrm>
        </p:grpSpPr>
        <p:pic>
          <p:nvPicPr>
            <p:cNvPr id="52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000" y="1216259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:\для слайдов\documents_icon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-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8228" y="1070517"/>
              <a:ext cx="936104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11560" y="1260941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НИО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79612" y="1972341"/>
              <a:ext cx="1584176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Расчеты</a:t>
              </a:r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2627784" y="1282210"/>
              <a:ext cx="1165567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027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colorTemperature colorTemp="1500"/>
                      </a14:imgEffect>
                      <a14:imgEffect>
                        <a14:brightnessContrast bright="100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91" y="1194095"/>
              <a:ext cx="738262" cy="7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635840" y="1933107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Декларация</a:t>
              </a:r>
            </a:p>
          </p:txBody>
        </p:sp>
        <p:sp>
          <p:nvSpPr>
            <p:cNvPr id="4" name="Плюс 3"/>
            <p:cNvSpPr/>
            <p:nvPr/>
          </p:nvSpPr>
          <p:spPr>
            <a:xfrm>
              <a:off x="4860000" y="1364877"/>
              <a:ext cx="504056" cy="441777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18948" y="13432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2020 года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92000" y="19733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Единая декларация</a:t>
              </a:r>
            </a:p>
          </p:txBody>
        </p:sp>
        <p:cxnSp>
          <p:nvCxnSpPr>
            <p:cNvPr id="54" name="Прямая со стрелкой 53"/>
            <p:cNvCxnSpPr>
              <a:stCxn id="74" idx="3"/>
            </p:cNvCxnSpPr>
            <p:nvPr/>
          </p:nvCxnSpPr>
          <p:spPr>
            <a:xfrm flipV="1">
              <a:off x="6017618" y="1623785"/>
              <a:ext cx="504000" cy="283218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16" idx="3"/>
            </p:cNvCxnSpPr>
            <p:nvPr/>
          </p:nvCxnSpPr>
          <p:spPr>
            <a:xfrm>
              <a:off x="6016168" y="1277331"/>
              <a:ext cx="504000" cy="244179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H="1">
              <a:off x="7344000" y="1278000"/>
              <a:ext cx="504000" cy="264081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H="1" flipV="1">
              <a:off x="7344000" y="1655003"/>
              <a:ext cx="504000" cy="252997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2169" y="1025331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3618" y="1655003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02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2" descr="D:\для слайдов\document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000" y="1656000"/>
              <a:ext cx="504000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Группа 67"/>
          <p:cNvGrpSpPr/>
          <p:nvPr/>
        </p:nvGrpSpPr>
        <p:grpSpPr>
          <a:xfrm>
            <a:off x="467544" y="2787774"/>
            <a:ext cx="7848872" cy="1561241"/>
            <a:chOff x="576000" y="2232000"/>
            <a:chExt cx="7459408" cy="1561241"/>
          </a:xfrm>
        </p:grpSpPr>
        <p:sp>
          <p:nvSpPr>
            <p:cNvPr id="66" name="Стрелка вправо 65"/>
            <p:cNvSpPr/>
            <p:nvPr/>
          </p:nvSpPr>
          <p:spPr>
            <a:xfrm>
              <a:off x="3996000" y="2722745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19872" y="2283718"/>
              <a:ext cx="914400" cy="9144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6000" y="2403235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ТН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6000" y="3035588"/>
              <a:ext cx="856668" cy="60539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2800" b="1" dirty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</a:t>
              </a:r>
              <a:r>
                <a:rPr kumimoji="0" lang="ru-RU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Н</a:t>
              </a:r>
              <a:endPara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20000" y="2900617"/>
              <a:ext cx="249008" cy="216024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и</a:t>
              </a:r>
            </a:p>
          </p:txBody>
        </p:sp>
        <p:pic>
          <p:nvPicPr>
            <p:cNvPr id="25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232000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D:\для слайдов\be92d532c0d7b385d3b1b164bd33f820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2892947"/>
              <a:ext cx="647343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для слайдов\Документ 5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harpenSoften amount="-96000"/>
                      </a14:imgEffect>
                      <a14:imgEffect>
                        <a14:brightnessContrast brigh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000" y="2551952"/>
              <a:ext cx="913351" cy="913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2808000" y="3456000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Заявление о льготе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44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  <p:pic>
          <p:nvPicPr>
            <p:cNvPr id="34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50" t="16466" r="50850" b="5266"/>
            <a:stretch/>
          </p:blipFill>
          <p:spPr bwMode="auto">
            <a:xfrm>
              <a:off x="5616000" y="2412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2159400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harpenSoften amoun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650" t="16466" r="50850" b="5266"/>
            <a:stretch/>
          </p:blipFill>
          <p:spPr bwMode="auto">
            <a:xfrm>
              <a:off x="5076000" y="2304000"/>
              <a:ext cx="800338" cy="1044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608000" y="3462658"/>
              <a:ext cx="2268252" cy="33058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Сообщения об </a:t>
              </a:r>
            </a:p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ru-RU" sz="4800" b="1" dirty="0" smtClean="0">
                  <a:solidFill>
                    <a:schemeClr val="accent1">
                      <a:lumMod val="75000"/>
                    </a:schemeClr>
                  </a:solidFill>
                  <a:latin typeface="Arial Narrow" panose="020B0606020202030204" pitchFamily="34" charset="0"/>
                  <a:ea typeface="+mj-ea"/>
                  <a:cs typeface="+mj-cs"/>
                </a:rPr>
                <a:t>исчисленных суммах налогов</a:t>
              </a:r>
              <a:endPara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68000" y="2284411"/>
              <a:ext cx="1267408" cy="1463923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Урегули-рование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 расхож-</a:t>
              </a:r>
              <a:r>
                <a:rPr kumimoji="0" lang="ru-RU" sz="20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дений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36000" y="3528034"/>
              <a:ext cx="1440160" cy="22589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 fontScale="25000" lnSpcReduction="20000"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Декларации</a:t>
              </a:r>
            </a:p>
          </p:txBody>
        </p:sp>
        <p:sp>
          <p:nvSpPr>
            <p:cNvPr id="64" name="Плюс 63"/>
            <p:cNvSpPr/>
            <p:nvPr/>
          </p:nvSpPr>
          <p:spPr>
            <a:xfrm>
              <a:off x="6499851" y="2797200"/>
              <a:ext cx="432000" cy="432000"/>
            </a:xfrm>
            <a:prstGeom prst="mathPlus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трелка вправо 69"/>
            <p:cNvSpPr/>
            <p:nvPr/>
          </p:nvSpPr>
          <p:spPr>
            <a:xfrm>
              <a:off x="2079690" y="2720267"/>
              <a:ext cx="1052310" cy="585865"/>
            </a:xfrm>
            <a:prstGeom prst="rightArrow">
              <a:avLst>
                <a:gd name="adj1" fmla="val 50000"/>
                <a:gd name="adj2" fmla="val 62386"/>
              </a:avLst>
            </a:prstGeom>
            <a:solidFill>
              <a:schemeClr val="tx2">
                <a:lumMod val="60000"/>
                <a:lumOff val="4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836000" y="2772000"/>
              <a:ext cx="1458123" cy="432048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marL="0" marR="0" indent="0" algn="ctr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с 2021 года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895184" y="409654"/>
            <a:ext cx="7850280" cy="67479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сообщения об исчисленной сумме налога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46" name="Рисунок 45"/>
          <p:cNvPicPr/>
          <p:nvPr/>
        </p:nvPicPr>
        <p:blipFill rotWithShape="1">
          <a:blip r:embed="rId2" cstate="print"/>
          <a:srcRect l="21087" t="11724" r="31824" b="14450"/>
          <a:stretch/>
        </p:blipFill>
        <p:spPr bwMode="auto">
          <a:xfrm>
            <a:off x="539552" y="1203598"/>
            <a:ext cx="3672408" cy="35981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  <p:pic>
        <p:nvPicPr>
          <p:cNvPr id="47" name="Рисунок 46"/>
          <p:cNvPicPr/>
          <p:nvPr/>
        </p:nvPicPr>
        <p:blipFill rotWithShape="1">
          <a:blip r:embed="rId3" cstate="print"/>
          <a:srcRect l="25355" t="15862" r="25356" b="7782"/>
          <a:stretch/>
        </p:blipFill>
        <p:spPr bwMode="auto">
          <a:xfrm>
            <a:off x="4283968" y="1203598"/>
            <a:ext cx="3960440" cy="360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755576" y="267494"/>
            <a:ext cx="8136904" cy="792088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Форма заявления о предоставлении налоговой льготы по транспортному налогу и (или) земельному налогу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3492000" y="3780000"/>
            <a:ext cx="1476120" cy="3026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01191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5AAA"/>
                </a:solidFill>
                <a:latin typeface="Arial Narrow" pitchFamily="34" charset="0"/>
              </a:rPr>
              <a:t>Приказ ФНС России от 25.07.2019 № ММВ-7-21/377@ «Об утверждении формы заявления налогоплательщика-организации о предоставлении налоговой льготы по транспортному налогу и (или) земельному налогу, порядка ее заполнения и формата представления указанного заявления в электронной форме» (Зарегистрировано в Минюсте России 10.09.2019 № 55866)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 l="27296" t="12183" r="37775" b="31572"/>
          <a:stretch/>
        </p:blipFill>
        <p:spPr bwMode="auto">
          <a:xfrm>
            <a:off x="467544" y="1203598"/>
            <a:ext cx="3744416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27284" t="13571" r="37652" b="36732"/>
          <a:stretch/>
        </p:blipFill>
        <p:spPr bwMode="auto">
          <a:xfrm>
            <a:off x="4283968" y="1203598"/>
            <a:ext cx="4032448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:lc="http://schemas.openxmlformats.org/drawingml/2006/lockedCanvas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7489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709682" y="2571751"/>
            <a:ext cx="5520547" cy="4258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070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39048</TotalTime>
  <Words>146</Words>
  <Application>Microsoft Office PowerPoint</Application>
  <PresentationFormat>Экран (16:9)</PresentationFormat>
  <Paragraphs>33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Present_FNS2012_A4</vt:lpstr>
      <vt:lpstr>Слайд 1</vt:lpstr>
      <vt:lpstr>Слайд 2</vt:lpstr>
      <vt:lpstr>Слайд 3</vt:lpstr>
      <vt:lpstr>Слайд 4</vt:lpstr>
      <vt:lpstr>Слайд 5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Мирошкин Денис Сергеевич</cp:lastModifiedBy>
  <cp:revision>1694</cp:revision>
  <cp:lastPrinted>2019-04-05T09:20:41Z</cp:lastPrinted>
  <dcterms:created xsi:type="dcterms:W3CDTF">2013-04-18T07:19:29Z</dcterms:created>
  <dcterms:modified xsi:type="dcterms:W3CDTF">2021-02-03T00:36:45Z</dcterms:modified>
</cp:coreProperties>
</file>