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97" r:id="rId2"/>
    <p:sldId id="296" r:id="rId3"/>
    <p:sldId id="305" r:id="rId4"/>
    <p:sldId id="307" r:id="rId5"/>
    <p:sldId id="311" r:id="rId6"/>
    <p:sldId id="308" r:id="rId7"/>
    <p:sldId id="309" r:id="rId8"/>
    <p:sldId id="312" r:id="rId9"/>
    <p:sldId id="313" r:id="rId10"/>
    <p:sldId id="314" r:id="rId11"/>
    <p:sldId id="298" r:id="rId12"/>
  </p:sldIdLst>
  <p:sldSz cx="9144000" cy="5143500" type="screen16x9"/>
  <p:notesSz cx="6788150" cy="9923463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48D3"/>
    <a:srgbClr val="005AA9"/>
    <a:srgbClr val="FB6A11"/>
    <a:srgbClr val="1906A4"/>
    <a:srgbClr val="C52D3B"/>
    <a:srgbClr val="8CF9FC"/>
    <a:srgbClr val="00A84C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60" autoAdjust="0"/>
  </p:normalViewPr>
  <p:slideViewPr>
    <p:cSldViewPr showGuides="1">
      <p:cViewPr varScale="1">
        <p:scale>
          <a:sx n="141" d="100"/>
          <a:sy n="141" d="100"/>
        </p:scale>
        <p:origin x="-774" y="-96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5047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5725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92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5250" fontAlgn="base">
              <a:spcBef>
                <a:spcPct val="0"/>
              </a:spcBef>
              <a:spcAft>
                <a:spcPct val="0"/>
              </a:spcAft>
              <a:defRPr/>
            </a:pPr>
            <a:fld id="{D064DFCC-B205-4627-9E71-2249C5B88AAB}" type="slidenum">
              <a:rPr lang="ru-RU" smtClean="0">
                <a:solidFill>
                  <a:srgbClr val="000000"/>
                </a:solidFill>
              </a:rPr>
              <a:pPr defTabSz="1025250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75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4" r:id="rId16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D6738B38A9842C8F69A226F2DC5710C050A77487481A3C52E77A0AE31E35BF78A3B9EACCFECD7FF98D09B573DAD03F1B2B98D73312E9AE1CC0g9A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D6738B38A9842C8F69A226F2DC5710C050A77487481A3C52E77A0AE31E35BF78A3B9EACCFECD7FF98D09B573DAD03F1B2B98D73312E9AE1CC0g9A" TargetMode="External"/><Relationship Id="rId2" Type="http://schemas.openxmlformats.org/officeDocument/2006/relationships/hyperlink" Target="consultantplus://offline/ref=D6738B38A9842C8F69A23AF1C25710C051A3748546103C52E77A0AE31E35BF78A3B9EACCF6CA7BF98456B066CB8832193786D52F0EEBACC1gFA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3" y="411510"/>
            <a:ext cx="1428759" cy="1363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TextBox 4"/>
          <p:cNvSpPr txBox="1">
            <a:spLocks noChangeArrowheads="1"/>
          </p:cNvSpPr>
          <p:nvPr/>
        </p:nvSpPr>
        <p:spPr bwMode="auto">
          <a:xfrm>
            <a:off x="1975941" y="1923678"/>
            <a:ext cx="4819650" cy="33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168" tIns="42591" rIns="85168" bIns="42591">
            <a:spAutoFit/>
          </a:bodyPr>
          <a:lstStyle>
            <a:lvl1pPr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1043056" eaLnBrk="1" hangingPunct="1">
              <a:spcBef>
                <a:spcPct val="0"/>
              </a:spcBef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83" name="TextBox 42"/>
          <p:cNvSpPr txBox="1">
            <a:spLocks noChangeArrowheads="1"/>
          </p:cNvSpPr>
          <p:nvPr/>
        </p:nvSpPr>
        <p:spPr bwMode="auto">
          <a:xfrm>
            <a:off x="426382" y="3136062"/>
            <a:ext cx="7818026" cy="9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168" tIns="42591" rIns="85168" bIns="42591">
            <a:spAutoFit/>
          </a:bodyPr>
          <a:lstStyle>
            <a:lvl1pPr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Основные изменения законодательства  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по НДФЛ и страховым взносам</a:t>
            </a:r>
            <a:endParaRPr lang="ru-RU" altLang="ru-RU" sz="28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1953937"/>
            <a:ext cx="42914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27113"/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Исполняющий обязанности начальника отдела налогообложения доходов физических лиц и администрирования страховых взносов</a:t>
            </a:r>
          </a:p>
          <a:p>
            <a:pPr defTabSz="1027113"/>
            <a:r>
              <a:rPr lang="ru-RU" alt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Ю.Ю.Калгина</a:t>
            </a:r>
            <a:endParaRPr lang="ru-RU" alt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19872" y="4443958"/>
            <a:ext cx="187220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65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1203598"/>
            <a:ext cx="7776864" cy="3168352"/>
          </a:xfrm>
          <a:prstGeom prst="roundRect">
            <a:avLst/>
          </a:prstGeom>
          <a:solidFill>
            <a:srgbClr val="005AA9"/>
          </a:solidFill>
          <a:scene3d>
            <a:camera prst="obliqueTop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Размер МРОТ:</a:t>
            </a:r>
          </a:p>
          <a:p>
            <a:pPr algn="ctr"/>
            <a:r>
              <a:rPr lang="ru-RU" sz="2600" b="1" dirty="0" smtClean="0">
                <a:solidFill>
                  <a:srgbClr val="FF0000"/>
                </a:solidFill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dirty="0" smtClean="0"/>
              <a:t> в </a:t>
            </a:r>
            <a:r>
              <a:rPr lang="ru-RU" sz="2400" b="1" dirty="0"/>
              <a:t>2020 </a:t>
            </a:r>
            <a:r>
              <a:rPr lang="ru-RU" sz="2400" b="1" dirty="0" smtClean="0"/>
              <a:t>году  - 12</a:t>
            </a:r>
            <a:r>
              <a:rPr lang="ru-RU" sz="2400" b="1" dirty="0"/>
              <a:t> 130 </a:t>
            </a:r>
            <a:r>
              <a:rPr lang="ru-RU" sz="2400" b="1" dirty="0" smtClean="0"/>
              <a:t>рублей</a:t>
            </a:r>
          </a:p>
          <a:p>
            <a:endParaRPr lang="ru-RU" sz="2400" b="1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dirty="0" smtClean="0"/>
              <a:t> в 2021 году  - 12 792 рубля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1800" dirty="0">
              <a:solidFill>
                <a:schemeClr val="bg1"/>
              </a:solidFill>
              <a:hlinkClick r:id="rId2"/>
            </a:endParaRPr>
          </a:p>
        </p:txBody>
      </p:sp>
    </p:spTree>
    <p:extLst>
      <p:ext uri="{BB962C8B-B14F-4D97-AF65-F5344CB8AC3E}">
        <p14:creationId xmlns:p14="http://schemas.microsoft.com/office/powerpoint/2010/main" val="154122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1189" y="1491630"/>
            <a:ext cx="7548638" cy="1800200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53051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67494"/>
            <a:ext cx="8052694" cy="363073"/>
          </a:xfrm>
          <a:ln>
            <a:noFill/>
          </a:ln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Новая с</a:t>
            </a:r>
            <a:r>
              <a:rPr lang="ru-RU" sz="2800" dirty="0" smtClean="0">
                <a:solidFill>
                  <a:srgbClr val="FF0000"/>
                </a:solidFill>
              </a:rPr>
              <a:t>тавка НДФЛ 15%: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68344" y="1665776"/>
            <a:ext cx="1152128" cy="700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/>
          </a:p>
        </p:txBody>
      </p:sp>
      <p:sp>
        <p:nvSpPr>
          <p:cNvPr id="17" name="Объект 16"/>
          <p:cNvSpPr>
            <a:spLocks noGrp="1"/>
          </p:cNvSpPr>
          <p:nvPr>
            <p:ph idx="1"/>
          </p:nvPr>
        </p:nvSpPr>
        <p:spPr>
          <a:xfrm>
            <a:off x="6588224" y="3291830"/>
            <a:ext cx="1655664" cy="14198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67544" y="684993"/>
            <a:ext cx="7992888" cy="1166677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</a:p>
          <a:p>
            <a:pPr algn="ctr"/>
            <a:r>
              <a:rPr lang="ru-RU" sz="2000" dirty="0" smtClean="0"/>
              <a:t>Федеральный закон </a:t>
            </a:r>
            <a:r>
              <a:rPr lang="ru-RU" sz="2000" dirty="0" smtClean="0"/>
              <a:t>от </a:t>
            </a:r>
            <a:r>
              <a:rPr lang="ru-RU" sz="2000" dirty="0"/>
              <a:t>23.11.2020 № 372-ФЗ </a:t>
            </a:r>
            <a:endParaRPr lang="ru-RU" sz="2000" dirty="0" smtClean="0"/>
          </a:p>
          <a:p>
            <a:pPr algn="ctr"/>
            <a:r>
              <a:rPr lang="ru-RU" sz="2000" dirty="0" smtClean="0"/>
              <a:t>«</a:t>
            </a:r>
            <a:r>
              <a:rPr lang="ru-RU" sz="2000" dirty="0"/>
              <a:t>О внесении изменений в часть вторую </a:t>
            </a:r>
            <a:r>
              <a:rPr lang="ru-RU" sz="2000" dirty="0" smtClean="0"/>
              <a:t>Налогового кодекса Российской Федерации» </a:t>
            </a:r>
            <a:endParaRPr lang="ru-RU" sz="2000" dirty="0" smtClean="0"/>
          </a:p>
          <a:p>
            <a:pPr algn="ctr"/>
            <a:endParaRPr lang="ru-RU" sz="1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2015996"/>
            <a:ext cx="7992888" cy="2715993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/>
              <a:t>применяется в отношении совокупности всех доходов физического лица - налогового резидента Российской Федерации, подлежащих налогообложению, за </a:t>
            </a:r>
            <a:r>
              <a:rPr lang="ru-RU" sz="1800" dirty="0" smtClean="0"/>
              <a:t>исключением:</a:t>
            </a:r>
          </a:p>
          <a:p>
            <a:pPr marL="285750" indent="-285750" algn="ctr">
              <a:buFontTx/>
              <a:buChar char="-"/>
            </a:pPr>
            <a:r>
              <a:rPr lang="ru-RU" sz="1800" dirty="0" smtClean="0"/>
              <a:t>доходов </a:t>
            </a:r>
            <a:r>
              <a:rPr lang="ru-RU" sz="1800" dirty="0"/>
              <a:t>от продажи имущества (кроме ценных бумаг) и (или) доли (долей) в </a:t>
            </a:r>
            <a:r>
              <a:rPr lang="ru-RU" sz="1800" dirty="0" smtClean="0"/>
              <a:t>нем;</a:t>
            </a:r>
          </a:p>
          <a:p>
            <a:pPr marL="285750" indent="-285750" algn="ctr">
              <a:buFontTx/>
              <a:buChar char="-"/>
            </a:pPr>
            <a:r>
              <a:rPr lang="ru-RU" sz="1800" dirty="0" smtClean="0"/>
              <a:t> </a:t>
            </a:r>
            <a:r>
              <a:rPr lang="ru-RU" sz="1800" dirty="0"/>
              <a:t>доходов в виде стоимости имущества (кроме ценных бумаг), полученного в порядке </a:t>
            </a:r>
            <a:r>
              <a:rPr lang="ru-RU" sz="1800" dirty="0" smtClean="0"/>
              <a:t>дарения;</a:t>
            </a:r>
          </a:p>
          <a:p>
            <a:pPr marL="285750" indent="-285750" algn="ctr">
              <a:buFontTx/>
              <a:buChar char="-"/>
            </a:pPr>
            <a:r>
              <a:rPr lang="ru-RU" sz="1800" dirty="0" smtClean="0"/>
              <a:t>доходов</a:t>
            </a:r>
            <a:r>
              <a:rPr lang="ru-RU" sz="1800" dirty="0"/>
              <a:t>, полученных </a:t>
            </a:r>
            <a:r>
              <a:rPr lang="ru-RU" sz="1800" dirty="0" smtClean="0"/>
              <a:t>физическими </a:t>
            </a:r>
            <a:r>
              <a:rPr lang="ru-RU" sz="1800" dirty="0"/>
              <a:t>лицами в виде страховых выплат по договорам страхования и выплат по пенсионному обеспечению</a:t>
            </a:r>
            <a:endParaRPr lang="ru-RU" sz="18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6631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3795886"/>
            <a:ext cx="8496944" cy="915814"/>
          </a:xfrm>
        </p:spPr>
        <p:txBody>
          <a:bodyPr/>
          <a:lstStyle/>
          <a:p>
            <a:pPr algn="ctr"/>
            <a:endParaRPr lang="ru-RU" sz="3600" b="0" dirty="0">
              <a:solidFill>
                <a:srgbClr val="1906A4"/>
              </a:solidFill>
            </a:endParaRPr>
          </a:p>
          <a:p>
            <a:pPr algn="ctr"/>
            <a:endParaRPr lang="ru-RU" sz="2800" b="0" dirty="0">
              <a:solidFill>
                <a:srgbClr val="1906A4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627534"/>
            <a:ext cx="7548638" cy="500782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КБК для оплаты НДФЛ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467544" y="1485221"/>
            <a:ext cx="4032448" cy="1008112"/>
          </a:xfrm>
          <a:prstGeom prst="ellipse">
            <a:avLst/>
          </a:prstGeom>
          <a:solidFill>
            <a:srgbClr val="005A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 smtClean="0"/>
              <a:t>182 1 01 </a:t>
            </a:r>
            <a:r>
              <a:rPr lang="ru-RU" sz="1800" b="1" dirty="0"/>
              <a:t>02010 01 0000 110</a:t>
            </a:r>
            <a:endParaRPr lang="ru-RU" sz="1800" b="1" dirty="0">
              <a:solidFill>
                <a:srgbClr val="FFFF0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4680012" y="1755486"/>
            <a:ext cx="504056" cy="504056"/>
          </a:xfrm>
          <a:prstGeom prst="rightArrow">
            <a:avLst/>
          </a:prstGeom>
          <a:solidFill>
            <a:srgbClr val="FB6A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92080" y="1275606"/>
            <a:ext cx="3168352" cy="1296144"/>
          </a:xfrm>
          <a:prstGeom prst="roundRect">
            <a:avLst/>
          </a:prstGeom>
          <a:solidFill>
            <a:srgbClr val="005A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/>
              <a:t>сумма НДФЛ до </a:t>
            </a:r>
            <a:r>
              <a:rPr lang="ru-RU" sz="1800" dirty="0"/>
              <a:t>650 тысяч рублей, относящаяся к части налоговой базы до 5 млн. рублей включительно </a:t>
            </a:r>
            <a:endParaRPr lang="ru-RU" sz="1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74048" y="3147814"/>
            <a:ext cx="4104456" cy="1080120"/>
          </a:xfrm>
          <a:prstGeom prst="ellipse">
            <a:avLst/>
          </a:prstGeom>
          <a:solidFill>
            <a:srgbClr val="005A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/>
              <a:t>182 1 01 02080 01 0000 110</a:t>
            </a:r>
            <a:endParaRPr lang="ru-RU" sz="1800" b="1" dirty="0">
              <a:solidFill>
                <a:srgbClr val="FFFF0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4680012" y="3399842"/>
            <a:ext cx="504056" cy="504056"/>
          </a:xfrm>
          <a:prstGeom prst="rightArrow">
            <a:avLst/>
          </a:prstGeom>
          <a:solidFill>
            <a:srgbClr val="FB6A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92080" y="2859782"/>
            <a:ext cx="3168352" cy="1728192"/>
          </a:xfrm>
          <a:prstGeom prst="roundRect">
            <a:avLst/>
          </a:prstGeom>
          <a:solidFill>
            <a:srgbClr val="005A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/>
              <a:t>сумма НДФЛ, </a:t>
            </a:r>
            <a:r>
              <a:rPr lang="ru-RU" sz="1800" dirty="0"/>
              <a:t>превышающая 650 тысяч рублей, относящаяся к части налоговой базы, превышающей 5 млн. рублей </a:t>
            </a:r>
            <a:endParaRPr lang="ru-RU" sz="1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81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9503"/>
            <a:ext cx="7548638" cy="1512167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Новая форма </a:t>
            </a:r>
            <a:r>
              <a:rPr lang="ru-RU" sz="2400" dirty="0" smtClean="0">
                <a:solidFill>
                  <a:srgbClr val="FF0000"/>
                </a:solidFill>
              </a:rPr>
              <a:t>расчета </a:t>
            </a:r>
            <a:r>
              <a:rPr lang="ru-RU" sz="2400" dirty="0">
                <a:solidFill>
                  <a:srgbClr val="FF0000"/>
                </a:solidFill>
              </a:rPr>
              <a:t>сумм налога на доходы физических лиц, исчисленных и удержанных налоговым агентом (форма 6-НДФЛ) 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порядок её заполнения и 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представления утверждены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2211710"/>
            <a:ext cx="7776864" cy="2304256"/>
          </a:xfrm>
          <a:prstGeom prst="roundRect">
            <a:avLst/>
          </a:prstGeom>
          <a:solidFill>
            <a:srgbClr val="005AA9"/>
          </a:solidFill>
          <a:scene3d>
            <a:camera prst="obliqueTop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Приказом </a:t>
            </a:r>
            <a:r>
              <a:rPr lang="ru-RU" dirty="0">
                <a:solidFill>
                  <a:schemeClr val="bg1"/>
                </a:solidFill>
              </a:rPr>
              <a:t>ФНС России от 15.10.2020 </a:t>
            </a:r>
            <a:r>
              <a:rPr lang="ru-RU" dirty="0" smtClean="0">
                <a:solidFill>
                  <a:schemeClr val="bg1"/>
                </a:solidFill>
              </a:rPr>
              <a:t>№ </a:t>
            </a:r>
            <a:r>
              <a:rPr lang="ru-RU" dirty="0">
                <a:solidFill>
                  <a:schemeClr val="bg1"/>
                </a:solidFill>
              </a:rPr>
              <a:t>ЕД-7-11/753@ </a:t>
            </a:r>
            <a:r>
              <a:rPr lang="ru-RU" dirty="0"/>
              <a:t>"Об утверждении формы расчета сумм налога на доходы физических лиц, исчисленных и удержанных налоговым агентом (форма 6-НДФЛ), порядка ее заполнения и представления, формата представления расчета сумм налога на доходы физических лиц, исчисленных и удержанных налоговым агентом, в электронной форме, а также формы справки о полученных физическим лицом доходах и удержанных суммах налога на доходы физических лиц"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61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9503"/>
            <a:ext cx="7548638" cy="1512167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Новая форма </a:t>
            </a:r>
            <a:r>
              <a:rPr lang="ru-RU" sz="2400" dirty="0" smtClean="0">
                <a:solidFill>
                  <a:srgbClr val="FF0000"/>
                </a:solidFill>
              </a:rPr>
              <a:t>расчета </a:t>
            </a:r>
            <a:r>
              <a:rPr lang="ru-RU" sz="2400" dirty="0">
                <a:solidFill>
                  <a:srgbClr val="FF0000"/>
                </a:solidFill>
              </a:rPr>
              <a:t>по страховым </a:t>
            </a:r>
            <a:r>
              <a:rPr lang="ru-RU" sz="2400" dirty="0" smtClean="0">
                <a:solidFill>
                  <a:srgbClr val="FF0000"/>
                </a:solidFill>
              </a:rPr>
              <a:t>взносам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порядок её заполнения и 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представления утверждены: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1779662"/>
            <a:ext cx="7776864" cy="2736304"/>
          </a:xfrm>
          <a:prstGeom prst="roundRect">
            <a:avLst/>
          </a:prstGeom>
          <a:solidFill>
            <a:srgbClr val="005AA9"/>
          </a:solidFill>
          <a:scene3d>
            <a:camera prst="obliqueTop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Приказом </a:t>
            </a:r>
            <a:r>
              <a:rPr lang="ru-RU" dirty="0">
                <a:solidFill>
                  <a:schemeClr val="bg1"/>
                </a:solidFill>
              </a:rPr>
              <a:t>ФНС России от 15.10.2020 </a:t>
            </a:r>
            <a:r>
              <a:rPr lang="ru-RU" dirty="0" smtClean="0">
                <a:solidFill>
                  <a:schemeClr val="bg1"/>
                </a:solidFill>
              </a:rPr>
              <a:t>№ </a:t>
            </a:r>
            <a:r>
              <a:rPr lang="ru-RU" dirty="0">
                <a:solidFill>
                  <a:schemeClr val="bg1"/>
                </a:solidFill>
              </a:rPr>
              <a:t>ЕД-7-11/753@ </a:t>
            </a:r>
            <a:r>
              <a:rPr lang="ru-RU" dirty="0" smtClean="0"/>
              <a:t>"</a:t>
            </a:r>
            <a:r>
              <a:rPr lang="ru-RU" dirty="0"/>
              <a:t>О </a:t>
            </a:r>
            <a:r>
              <a:rPr lang="ru-RU" dirty="0" smtClean="0"/>
              <a:t>внесении изменений в приложения к приказу Федеральной налоговой службы от 18.09.2019 №ММВ-7-11/470</a:t>
            </a:r>
            <a:r>
              <a:rPr lang="ru-RU" dirty="0"/>
              <a:t>@ </a:t>
            </a:r>
            <a:r>
              <a:rPr lang="ru-RU" dirty="0" smtClean="0"/>
              <a:t>«Об утверждении формы расчета по страховым взносам, порядка ее заполнения, а также формата представления расчета по страховым взносам в электронной форме и о признании утратившим силу приказа Федеральной налоговой службы от </a:t>
            </a:r>
            <a:r>
              <a:rPr lang="ru-RU" dirty="0"/>
              <a:t>10.10.2016 </a:t>
            </a:r>
            <a:r>
              <a:rPr lang="ru-RU" dirty="0" smtClean="0"/>
              <a:t>№ </a:t>
            </a:r>
            <a:r>
              <a:rPr lang="ru-RU" dirty="0"/>
              <a:t>ММВ-7-11/551</a:t>
            </a:r>
            <a:r>
              <a:rPr lang="ru-RU" dirty="0" smtClean="0"/>
              <a:t>@»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524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067694"/>
            <a:ext cx="8136904" cy="2592288"/>
          </a:xfrm>
        </p:spPr>
        <p:txBody>
          <a:bodyPr/>
          <a:lstStyle/>
          <a:p>
            <a:pPr marL="627405" indent="-342900">
              <a:buFontTx/>
              <a:buChar char="-"/>
            </a:pPr>
            <a:r>
              <a:rPr lang="ru-RU" sz="2000" dirty="0" smtClean="0"/>
              <a:t>на </a:t>
            </a:r>
            <a:r>
              <a:rPr lang="ru-RU" sz="2000" dirty="0"/>
              <a:t>обязательное социальное страхование на случай временной нетрудоспособности и в связи </a:t>
            </a:r>
            <a:r>
              <a:rPr lang="ru-RU" sz="2000" dirty="0" smtClean="0"/>
              <a:t>с </a:t>
            </a:r>
            <a:r>
              <a:rPr lang="ru-RU" sz="2000" dirty="0"/>
              <a:t>материнством </a:t>
            </a:r>
            <a:r>
              <a:rPr lang="ru-RU" sz="2000" dirty="0" smtClean="0"/>
              <a:t>- 966 </a:t>
            </a:r>
            <a:r>
              <a:rPr lang="ru-RU" sz="2000" dirty="0"/>
              <a:t>000 рублей нарастающим итогом с начала года</a:t>
            </a:r>
            <a:r>
              <a:rPr lang="ru-RU" sz="2000" dirty="0" smtClean="0"/>
              <a:t>;</a:t>
            </a:r>
          </a:p>
          <a:p>
            <a:pPr marL="627405" indent="-342900">
              <a:buFontTx/>
              <a:buChar char="-"/>
            </a:pPr>
            <a:endParaRPr lang="ru-RU" sz="2000" dirty="0"/>
          </a:p>
          <a:p>
            <a:pPr marL="627405" indent="-342900">
              <a:buFontTx/>
              <a:buChar char="-"/>
            </a:pPr>
            <a:r>
              <a:rPr lang="ru-RU" sz="2000" dirty="0" smtClean="0"/>
              <a:t>на </a:t>
            </a:r>
            <a:r>
              <a:rPr lang="ru-RU" sz="2000" dirty="0"/>
              <a:t>обязательное пенсионное страхование </a:t>
            </a:r>
            <a:r>
              <a:rPr lang="ru-RU" sz="2000" dirty="0" smtClean="0"/>
              <a:t>– </a:t>
            </a:r>
          </a:p>
          <a:p>
            <a:r>
              <a:rPr lang="ru-RU" sz="2000" dirty="0" smtClean="0"/>
              <a:t>      1 </a:t>
            </a:r>
            <a:r>
              <a:rPr lang="ru-RU" sz="2000" dirty="0"/>
              <a:t>465 000 рублей нарастающим </a:t>
            </a:r>
            <a:r>
              <a:rPr lang="ru-RU" sz="2000" dirty="0" smtClean="0"/>
              <a:t>итогом </a:t>
            </a:r>
          </a:p>
          <a:p>
            <a:r>
              <a:rPr lang="ru-RU" sz="2000" dirty="0" smtClean="0"/>
              <a:t>      с начала года.</a:t>
            </a:r>
            <a:endParaRPr lang="ru-RU" sz="2000" dirty="0"/>
          </a:p>
          <a:p>
            <a:pPr algn="just"/>
            <a:endParaRPr lang="ru-RU" sz="20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9502"/>
            <a:ext cx="8568952" cy="1512168"/>
          </a:xfrm>
        </p:spPr>
        <p:txBody>
          <a:bodyPr/>
          <a:lstStyle/>
          <a:p>
            <a:pPr algn="ctr"/>
            <a:r>
              <a:rPr lang="ru-RU" sz="2400" u="sng" dirty="0" smtClean="0"/>
              <a:t/>
            </a:r>
            <a:br>
              <a:rPr lang="ru-RU" sz="2400" u="sng" dirty="0" smtClean="0"/>
            </a:br>
            <a:r>
              <a:rPr lang="ru-RU" sz="2400" u="sng" dirty="0" smtClean="0"/>
              <a:t>Постановлением </a:t>
            </a:r>
            <a:r>
              <a:rPr lang="ru-RU" sz="2400" u="sng" dirty="0"/>
              <a:t>Правительства </a:t>
            </a:r>
            <a:r>
              <a:rPr lang="ru-RU" sz="2400" u="sng" dirty="0" smtClean="0"/>
              <a:t>Российской Федерации </a:t>
            </a:r>
            <a:br>
              <a:rPr lang="ru-RU" sz="2400" u="sng" dirty="0" smtClean="0"/>
            </a:br>
            <a:r>
              <a:rPr lang="ru-RU" sz="2400" u="sng" dirty="0" smtClean="0"/>
              <a:t> </a:t>
            </a:r>
            <a:r>
              <a:rPr lang="ru-RU" sz="2400" u="sng" dirty="0"/>
              <a:t>от 26.11.2020 № </a:t>
            </a:r>
            <a:r>
              <a:rPr lang="ru-RU" sz="2400" u="sng" dirty="0" smtClean="0"/>
              <a:t>1935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>
                <a:solidFill>
                  <a:srgbClr val="FF0000"/>
                </a:solidFill>
              </a:rPr>
              <a:t>п</a:t>
            </a:r>
            <a:r>
              <a:rPr lang="ru-RU" sz="2400" dirty="0" smtClean="0">
                <a:solidFill>
                  <a:srgbClr val="FF0000"/>
                </a:solidFill>
              </a:rPr>
              <a:t>редельная </a:t>
            </a:r>
            <a:r>
              <a:rPr lang="ru-RU" sz="2400" dirty="0">
                <a:solidFill>
                  <a:srgbClr val="FF0000"/>
                </a:solidFill>
              </a:rPr>
              <a:t>величина базы для исчисления страховых </a:t>
            </a:r>
            <a:r>
              <a:rPr lang="ru-RU" sz="2400" dirty="0" smtClean="0">
                <a:solidFill>
                  <a:srgbClr val="FF0000"/>
                </a:solidFill>
              </a:rPr>
              <a:t>взносов на 2021 год установлена в следующих размерах :</a:t>
            </a:r>
            <a:br>
              <a:rPr lang="ru-RU" sz="2400" dirty="0" smtClean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5</a:t>
            </a:r>
            <a:endParaRPr lang="ru-RU" dirty="0"/>
          </a:p>
        </p:txBody>
      </p:sp>
      <p:pic>
        <p:nvPicPr>
          <p:cNvPr id="2050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643758"/>
            <a:ext cx="2016224" cy="2058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70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987575"/>
            <a:ext cx="8136904" cy="3724126"/>
          </a:xfrm>
        </p:spPr>
        <p:txBody>
          <a:bodyPr/>
          <a:lstStyle/>
          <a:p>
            <a:r>
              <a:rPr lang="ru-RU" sz="1800" dirty="0" smtClean="0"/>
              <a:t>С 2021 года будет </a:t>
            </a:r>
            <a:r>
              <a:rPr lang="ru-RU" sz="1800" dirty="0"/>
              <a:t>учитываться процентный доход по всем вкладам (остаткам на счетах) в банках, </a:t>
            </a:r>
            <a:r>
              <a:rPr lang="ru-RU" sz="1800" dirty="0">
                <a:solidFill>
                  <a:srgbClr val="FF0000"/>
                </a:solidFill>
              </a:rPr>
              <a:t>кроме следующих процентов</a:t>
            </a:r>
            <a:r>
              <a:rPr lang="ru-RU" sz="1800" dirty="0"/>
              <a:t>:</a:t>
            </a:r>
          </a:p>
          <a:p>
            <a:pPr marL="570255" indent="-285750">
              <a:buFont typeface="Wingdings" panose="05000000000000000000" pitchFamily="2" charset="2"/>
              <a:buChar char="Ø"/>
            </a:pPr>
            <a:r>
              <a:rPr lang="ru-RU" sz="1800" dirty="0" smtClean="0"/>
              <a:t>по </a:t>
            </a:r>
            <a:r>
              <a:rPr lang="ru-RU" sz="1800" dirty="0"/>
              <a:t>вкладам (остаткам на счетах) в рублях, процентная ставка по которым в течение всего календарного года составляла не более 1 % годовых;</a:t>
            </a:r>
          </a:p>
          <a:p>
            <a:pPr marL="570255" indent="-285750">
              <a:buFont typeface="Wingdings" panose="05000000000000000000" pitchFamily="2" charset="2"/>
              <a:buChar char="Ø"/>
            </a:pPr>
            <a:r>
              <a:rPr lang="ru-RU" sz="1800" dirty="0" smtClean="0"/>
              <a:t>по </a:t>
            </a:r>
            <a:r>
              <a:rPr lang="ru-RU" sz="1800" dirty="0"/>
              <a:t>счетам </a:t>
            </a:r>
            <a:r>
              <a:rPr lang="ru-RU" sz="1800" dirty="0" err="1"/>
              <a:t>эскроу</a:t>
            </a:r>
            <a:r>
              <a:rPr lang="ru-RU" sz="1800" dirty="0"/>
              <a:t> (применяемым в долевом строительстве многоквартирных домов и иной недвижимости для расчетов между участниками долевого строительства и застройщиком).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>
                <a:solidFill>
                  <a:srgbClr val="FF0000"/>
                </a:solidFill>
              </a:rPr>
              <a:t>Не </a:t>
            </a:r>
            <a:r>
              <a:rPr lang="ru-RU" sz="1800" dirty="0">
                <a:solidFill>
                  <a:srgbClr val="FF0000"/>
                </a:solidFill>
              </a:rPr>
              <a:t>облагаемый налогом процентный доход </a:t>
            </a:r>
            <a:r>
              <a:rPr lang="ru-RU" sz="1800" dirty="0"/>
              <a:t>рассчитывается как произведение суммы 1 млн. руб. и ключевой ставки Банка России, установленной на 1 января соответствующего года.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339503"/>
            <a:ext cx="7632848" cy="576064"/>
          </a:xfrm>
        </p:spPr>
        <p:txBody>
          <a:bodyPr/>
          <a:lstStyle/>
          <a:p>
            <a:pPr algn="ctr"/>
            <a:r>
              <a:rPr lang="ru-RU" sz="2000" dirty="0" smtClean="0"/>
              <a:t>Новый </a:t>
            </a:r>
            <a:r>
              <a:rPr lang="ru-RU" sz="2000" dirty="0"/>
              <a:t>порядок обложения НДФЛ процентов по вкладам (остаткам на счетах) в российских банках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803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9503"/>
            <a:ext cx="7548638" cy="1512167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Новая форма </a:t>
            </a:r>
            <a:r>
              <a:rPr lang="ru-RU" sz="2400" dirty="0" smtClean="0">
                <a:solidFill>
                  <a:srgbClr val="FF0000"/>
                </a:solidFill>
              </a:rPr>
              <a:t>налоговой </a:t>
            </a:r>
            <a:r>
              <a:rPr lang="ru-RU" sz="2400" dirty="0">
                <a:solidFill>
                  <a:srgbClr val="FF0000"/>
                </a:solidFill>
              </a:rPr>
              <a:t>декларации по налогу на доходы физических лиц (форма 3-НДФЛ) 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порядок её заполнения и 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представления утверждены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2211710"/>
            <a:ext cx="7776864" cy="2304256"/>
          </a:xfrm>
          <a:prstGeom prst="roundRect">
            <a:avLst/>
          </a:prstGeom>
          <a:solidFill>
            <a:srgbClr val="005AA9"/>
          </a:solidFill>
          <a:scene3d>
            <a:camera prst="obliqueTop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Приказом </a:t>
            </a:r>
            <a:r>
              <a:rPr lang="ru-RU" sz="1800" dirty="0">
                <a:solidFill>
                  <a:schemeClr val="bg1"/>
                </a:solidFill>
              </a:rPr>
              <a:t>ФНС России </a:t>
            </a:r>
            <a:r>
              <a:rPr lang="ru-RU" sz="1800" dirty="0"/>
              <a:t>от 28.08.2020 № ЕД-7-11/615@ </a:t>
            </a:r>
            <a:r>
              <a:rPr lang="ru-RU" sz="1800" dirty="0" smtClean="0"/>
              <a:t>«Об </a:t>
            </a:r>
            <a:r>
              <a:rPr lang="ru-RU" sz="1800" dirty="0"/>
              <a:t>утверждении формы </a:t>
            </a:r>
            <a:r>
              <a:rPr lang="ru-RU" sz="1800" dirty="0" smtClean="0"/>
              <a:t>налоговой декларации по налогу на </a:t>
            </a:r>
            <a:r>
              <a:rPr lang="ru-RU" sz="1800" dirty="0"/>
              <a:t>доходы физических </a:t>
            </a:r>
            <a:r>
              <a:rPr lang="ru-RU" sz="1800" dirty="0" smtClean="0"/>
              <a:t>лиц (</a:t>
            </a:r>
            <a:r>
              <a:rPr lang="ru-RU" sz="1800" dirty="0"/>
              <a:t>форма </a:t>
            </a:r>
            <a:r>
              <a:rPr lang="ru-RU" sz="1800" dirty="0" smtClean="0"/>
              <a:t>3-НДФЛ</a:t>
            </a:r>
            <a:r>
              <a:rPr lang="ru-RU" sz="1800" dirty="0"/>
              <a:t>), порядка ее </a:t>
            </a:r>
            <a:r>
              <a:rPr lang="ru-RU" sz="1800" dirty="0" smtClean="0"/>
              <a:t>заполнения, а также </a:t>
            </a:r>
            <a:r>
              <a:rPr lang="ru-RU" sz="1800" dirty="0"/>
              <a:t>формата представления </a:t>
            </a:r>
            <a:r>
              <a:rPr lang="ru-RU" sz="1800" dirty="0" smtClean="0"/>
              <a:t>декларации по налогу </a:t>
            </a:r>
            <a:r>
              <a:rPr lang="ru-RU" sz="1800" dirty="0"/>
              <a:t>на доходы физических </a:t>
            </a:r>
            <a:r>
              <a:rPr lang="ru-RU" sz="1800" dirty="0" smtClean="0"/>
              <a:t>лиц в электронной форме»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39797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9503"/>
            <a:ext cx="7548638" cy="2088231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2748D3"/>
                </a:solidFill>
              </a:rPr>
              <a:t>Пониженные тарифы страховых взносов </a:t>
            </a:r>
            <a:r>
              <a:rPr lang="ru-RU" sz="2000" dirty="0" smtClean="0">
                <a:solidFill>
                  <a:srgbClr val="FF0000"/>
                </a:solidFill>
              </a:rPr>
              <a:t>для </a:t>
            </a:r>
            <a:r>
              <a:rPr lang="ru-RU" sz="2000" dirty="0">
                <a:solidFill>
                  <a:srgbClr val="FF0000"/>
                </a:solidFill>
              </a:rPr>
              <a:t>плательщиков страховых взносов, признаваемых субъектами МСП </a:t>
            </a:r>
            <a:r>
              <a:rPr lang="ru-RU" sz="2000" dirty="0">
                <a:solidFill>
                  <a:srgbClr val="2748D3"/>
                </a:solidFill>
              </a:rPr>
              <a:t>в соответствии с Федеральным </a:t>
            </a:r>
            <a:r>
              <a:rPr lang="ru-RU" sz="2000" dirty="0" smtClean="0">
                <a:solidFill>
                  <a:srgbClr val="2748D3"/>
                </a:solidFill>
              </a:rPr>
              <a:t>законом от </a:t>
            </a:r>
            <a:r>
              <a:rPr lang="ru-RU" sz="2000" dirty="0">
                <a:solidFill>
                  <a:srgbClr val="2748D3"/>
                </a:solidFill>
              </a:rPr>
              <a:t>24.07.2007 N 209-ФЗ </a:t>
            </a:r>
            <a:r>
              <a:rPr lang="ru-RU" sz="2000" dirty="0" smtClean="0">
                <a:solidFill>
                  <a:srgbClr val="2748D3"/>
                </a:solidFill>
              </a:rPr>
              <a:t>«О </a:t>
            </a:r>
            <a:r>
              <a:rPr lang="ru-RU" sz="2000" dirty="0">
                <a:solidFill>
                  <a:srgbClr val="2748D3"/>
                </a:solidFill>
              </a:rPr>
              <a:t>развитии малого и среднего предпринимательства в Российской </a:t>
            </a:r>
            <a:r>
              <a:rPr lang="ru-RU" sz="2000" dirty="0" smtClean="0">
                <a:solidFill>
                  <a:srgbClr val="2748D3"/>
                </a:solidFill>
              </a:rPr>
              <a:t>Федерации»</a:t>
            </a:r>
            <a:endParaRPr lang="ru-RU" sz="2000" dirty="0">
              <a:solidFill>
                <a:srgbClr val="2748D3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2211710"/>
            <a:ext cx="7776864" cy="2304256"/>
          </a:xfrm>
          <a:prstGeom prst="roundRect">
            <a:avLst/>
          </a:prstGeom>
          <a:solidFill>
            <a:srgbClr val="005AA9"/>
          </a:solidFill>
          <a:scene3d>
            <a:camera prst="obliqueTop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>
                <a:solidFill>
                  <a:schemeClr val="bg1"/>
                </a:solidFill>
              </a:rPr>
              <a:t>на выплаты работнику </a:t>
            </a:r>
            <a:r>
              <a:rPr lang="ru-RU" sz="2000" b="1" dirty="0">
                <a:solidFill>
                  <a:srgbClr val="FF0000"/>
                </a:solidFill>
              </a:rPr>
              <a:t>сверх </a:t>
            </a:r>
            <a:r>
              <a:rPr lang="ru-RU" sz="2000" b="1" dirty="0" smtClean="0">
                <a:solidFill>
                  <a:srgbClr val="FF0000"/>
                </a:solidFill>
              </a:rPr>
              <a:t>МРОТ </a:t>
            </a:r>
            <a:r>
              <a:rPr lang="ru-RU" sz="1800" dirty="0" smtClean="0">
                <a:solidFill>
                  <a:schemeClr val="bg1"/>
                </a:solidFill>
              </a:rPr>
              <a:t>применяются пониженные тарифы (ст. 427 НК РФ) </a:t>
            </a:r>
            <a:endParaRPr lang="ru-RU" sz="1800" u="sng" dirty="0">
              <a:solidFill>
                <a:schemeClr val="bg1"/>
              </a:solidFill>
              <a:hlinkClick r:id="rId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bg1"/>
                </a:solidFill>
              </a:rPr>
              <a:t>на ОПС – 10%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bg1"/>
                </a:solidFill>
              </a:rPr>
              <a:t>на ОМС – 5%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chemeClr val="bg1"/>
                </a:solidFill>
              </a:rPr>
              <a:t>н</a:t>
            </a:r>
            <a:r>
              <a:rPr lang="ru-RU" sz="1800" dirty="0" smtClean="0">
                <a:solidFill>
                  <a:schemeClr val="bg1"/>
                </a:solidFill>
              </a:rPr>
              <a:t>а </a:t>
            </a:r>
            <a:r>
              <a:rPr lang="ru-RU" sz="1800" dirty="0" err="1" smtClean="0">
                <a:solidFill>
                  <a:schemeClr val="bg1"/>
                </a:solidFill>
              </a:rPr>
              <a:t>ВНиМ</a:t>
            </a:r>
            <a:r>
              <a:rPr lang="ru-RU" sz="1800" dirty="0" smtClean="0">
                <a:solidFill>
                  <a:schemeClr val="bg1"/>
                </a:solidFill>
              </a:rPr>
              <a:t> - 0%</a:t>
            </a:r>
            <a:endParaRPr lang="ru-RU" sz="1800" dirty="0">
              <a:solidFill>
                <a:schemeClr val="bg1"/>
              </a:solidFill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419554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2421</TotalTime>
  <Words>651</Words>
  <Application>Microsoft Office PowerPoint</Application>
  <PresentationFormat>Экран (16:9)</PresentationFormat>
  <Paragraphs>57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Present_FNS2012_16-9</vt:lpstr>
      <vt:lpstr>Презентация PowerPoint</vt:lpstr>
      <vt:lpstr>Новая ставка НДФЛ 15%:</vt:lpstr>
      <vt:lpstr>КБК для оплаты НДФЛ</vt:lpstr>
      <vt:lpstr>Новая форма расчета сумм налога на доходы физических лиц, исчисленных и удержанных налоговым агентом (форма 6-НДФЛ) , порядок её заполнения и представления утверждены</vt:lpstr>
      <vt:lpstr>Новая форма расчета по страховым взносам, порядок её заполнения и представления утверждены:</vt:lpstr>
      <vt:lpstr> Постановлением Правительства Российской Федерации   от 26.11.2020 № 1935 предельная величина базы для исчисления страховых взносов на 2021 год установлена в следующих размерах : </vt:lpstr>
      <vt:lpstr>Новый порядок обложения НДФЛ процентов по вкладам (остаткам на счетах) в российских банках</vt:lpstr>
      <vt:lpstr>Новая форма налоговой декларации по налогу на доходы физических лиц (форма 3-НДФЛ) , порядок её заполнения и представления утверждены</vt:lpstr>
      <vt:lpstr>Пониженные тарифы страховых взносов для плательщиков страховых взносов, признаваемых субъектами МСП в соответствии с Федеральным законом от 24.07.2007 N 209-ФЗ «О развитии малого и среднего предпринимательства в Российской Федерации»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Калгина Юлия Юрьевна</cp:lastModifiedBy>
  <cp:revision>354</cp:revision>
  <cp:lastPrinted>2019-02-11T06:39:45Z</cp:lastPrinted>
  <dcterms:created xsi:type="dcterms:W3CDTF">2016-04-01T10:55:54Z</dcterms:created>
  <dcterms:modified xsi:type="dcterms:W3CDTF">2021-02-02T01:03:55Z</dcterms:modified>
</cp:coreProperties>
</file>