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4" r:id="rId1"/>
    <p:sldMasterId id="2147486977" r:id="rId2"/>
    <p:sldMasterId id="2147486991" r:id="rId3"/>
  </p:sldMasterIdLst>
  <p:notesMasterIdLst>
    <p:notesMasterId r:id="rId17"/>
  </p:notesMasterIdLst>
  <p:handoutMasterIdLst>
    <p:handoutMasterId r:id="rId18"/>
  </p:handoutMasterIdLst>
  <p:sldIdLst>
    <p:sldId id="401" r:id="rId4"/>
    <p:sldId id="477" r:id="rId5"/>
    <p:sldId id="461" r:id="rId6"/>
    <p:sldId id="462" r:id="rId7"/>
    <p:sldId id="472" r:id="rId8"/>
    <p:sldId id="473" r:id="rId9"/>
    <p:sldId id="474" r:id="rId10"/>
    <p:sldId id="444" r:id="rId11"/>
    <p:sldId id="465" r:id="rId12"/>
    <p:sldId id="447" r:id="rId13"/>
    <p:sldId id="478" r:id="rId14"/>
    <p:sldId id="479" r:id="rId15"/>
    <p:sldId id="418" r:id="rId16"/>
  </p:sldIdLst>
  <p:sldSz cx="9906000" cy="6858000" type="A4"/>
  <p:notesSz cx="6797675" cy="9926638"/>
  <p:defaultTextStyle>
    <a:defPPr>
      <a:defRPr lang="ru-RU"/>
    </a:defPPr>
    <a:lvl1pPr algn="l" defTabSz="955675" rtl="0" eaLnBrk="0" fontAlgn="base" hangingPunct="0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476250" indent="-55563" algn="l" defTabSz="955675" rtl="0" eaLnBrk="0" fontAlgn="base" hangingPunct="0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955675" indent="-115888" algn="l" defTabSz="955675" rtl="0" eaLnBrk="0" fontAlgn="base" hangingPunct="0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1433513" indent="-174625" algn="l" defTabSz="955675" rtl="0" eaLnBrk="0" fontAlgn="base" hangingPunct="0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1912938" indent="-233363" algn="l" defTabSz="955675" rtl="0" eaLnBrk="0" fontAlgn="base" hangingPunct="0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BDA5DB"/>
    <a:srgbClr val="FF3300"/>
    <a:srgbClr val="000066"/>
    <a:srgbClr val="0000FF"/>
    <a:srgbClr val="99CC00"/>
    <a:srgbClr val="006600"/>
    <a:srgbClr val="3366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6978" autoAdjust="0"/>
  </p:normalViewPr>
  <p:slideViewPr>
    <p:cSldViewPr>
      <p:cViewPr>
        <p:scale>
          <a:sx n="75" d="100"/>
          <a:sy n="75" d="100"/>
        </p:scale>
        <p:origin x="-1650" y="-402"/>
      </p:cViewPr>
      <p:guideLst>
        <p:guide orient="horz" pos="2160"/>
        <p:guide orient="horz" pos="1012"/>
        <p:guide orient="horz" pos="316"/>
        <p:guide orient="horz" pos="4054"/>
        <p:guide pos="3120"/>
        <p:guide pos="767"/>
        <p:guide pos="1690"/>
        <p:guide pos="5557"/>
        <p:guide pos="5982"/>
        <p:guide pos="5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46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600E35A-C986-43EB-A468-86FDD44D0D9D}" type="datetimeFigureOut">
              <a:rPr lang="ru-RU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7FC16EE-D353-4732-81AF-67CCB2D18F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773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61AD1A0-FEB3-4A01-A3EE-AE892D8F16D5}" type="datetimeFigureOut">
              <a:rPr lang="ru-RU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042988" eaLnBrk="1" hangingPunct="1">
              <a:defRPr sz="1200">
                <a:latin typeface="Calibri" pitchFamily="34" charset="0"/>
              </a:defRPr>
            </a:lvl1pPr>
          </a:lstStyle>
          <a:p>
            <a:fld id="{17080B7F-2492-45B6-A540-66E7413519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71965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567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6250" algn="l" defTabSz="95567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5675" algn="l" defTabSz="95567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3513" algn="l" defTabSz="95567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2938" algn="l" defTabSz="95567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172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3008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1843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0677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08025" y="744538"/>
            <a:ext cx="538162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 smtClean="0">
              <a:latin typeface="Arial" charset="0"/>
            </a:endParaRP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42988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42988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42988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42988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42988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E0E32459-E561-4B38-B1C0-2BBECE685408}" type="slidenum">
              <a:rPr lang="ru-RU" altLang="ru-RU" sz="1200">
                <a:solidFill>
                  <a:srgbClr val="000000"/>
                </a:solidFill>
                <a:latin typeface="Arial" charset="0"/>
              </a:rPr>
              <a:pPr>
                <a:spcBef>
                  <a:spcPct val="0"/>
                </a:spcBef>
              </a:pPr>
              <a:t>1</a:t>
            </a:fld>
            <a:endParaRPr lang="ru-RU" altLang="ru-RU" sz="1200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08025" y="744538"/>
            <a:ext cx="5381625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>
              <a:latin typeface="Arial" charset="0"/>
            </a:endParaRP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42988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42988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42988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42988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42988">
              <a:spcBef>
                <a:spcPct val="30000"/>
              </a:spcBef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C1858B3F-F2D2-4AB7-9FC7-105104855B33}" type="slidenum">
              <a:rPr lang="ru-RU" altLang="ru-RU" sz="1200">
                <a:solidFill>
                  <a:srgbClr val="000000"/>
                </a:solidFill>
                <a:latin typeface="Arial" charset="0"/>
              </a:rPr>
              <a:pPr>
                <a:spcBef>
                  <a:spcPct val="0"/>
                </a:spcBef>
              </a:pPr>
              <a:t>13</a:t>
            </a:fld>
            <a:endParaRPr lang="ru-RU" altLang="ru-RU" sz="120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pic>
        <p:nvPicPr>
          <p:cNvPr id="8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6611" y="5052546"/>
            <a:ext cx="610676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5713" y="3132290"/>
            <a:ext cx="7773297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0A11C-96B7-44BE-BD08-3214011A5F23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BF3F2E-8ECC-4A52-AD69-37B7E13E35C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26726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63750" y="731519"/>
            <a:ext cx="69342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3E14E-5ACD-4417-81DB-BB7DB29771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712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49905" y="376518"/>
            <a:ext cx="222885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01123" y="731520"/>
            <a:ext cx="5231728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CF4511-EC78-4103-A5BF-C2F547068E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3021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421438" y="5127625"/>
            <a:ext cx="998537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83955" tIns="41977" rIns="83955" bIns="4197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57607" eaLnBrk="1" hangingPunct="1">
              <a:defRPr/>
            </a:pPr>
            <a:endParaRPr lang="ru-RU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0" y="1606872"/>
            <a:ext cx="7930746" cy="4829253"/>
          </a:xfrm>
        </p:spPr>
        <p:txBody>
          <a:bodyPr/>
          <a:lstStyle>
            <a:lvl1pPr marL="333778" indent="0">
              <a:buFontTx/>
              <a:buNone/>
              <a:defRPr b="1">
                <a:latin typeface="+mj-lt"/>
              </a:defRPr>
            </a:lvl1pPr>
            <a:lvl2pPr marL="330863" indent="2916">
              <a:defRPr>
                <a:latin typeface="+mj-lt"/>
              </a:defRPr>
            </a:lvl2pPr>
            <a:lvl3pPr marL="577187" indent="-239037">
              <a:tabLst/>
              <a:defRPr>
                <a:latin typeface="+mj-lt"/>
              </a:defRPr>
            </a:lvl3pPr>
            <a:lvl4pPr marL="0" indent="330863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4" cy="1105803"/>
          </a:xfrm>
        </p:spPr>
        <p:txBody>
          <a:bodyPr/>
          <a:lstStyle>
            <a:lvl1pPr marL="0" marR="0" indent="0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12EC0F6-3CC4-4D72-91C1-8F9365E359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021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0" y="1606872"/>
            <a:ext cx="7930746" cy="4829253"/>
          </a:xfrm>
        </p:spPr>
        <p:txBody>
          <a:bodyPr/>
          <a:lstStyle>
            <a:lvl1pPr marL="333778" indent="0">
              <a:buFontTx/>
              <a:buNone/>
              <a:defRPr b="1">
                <a:latin typeface="+mj-lt"/>
              </a:defRPr>
            </a:lvl1pPr>
            <a:lvl2pPr marL="333778" indent="0">
              <a:defRPr>
                <a:latin typeface="+mj-lt"/>
              </a:defRPr>
            </a:lvl2pPr>
            <a:lvl3pPr marL="577187" indent="-239037">
              <a:defRPr>
                <a:latin typeface="+mj-lt"/>
              </a:defRPr>
            </a:lvl3pPr>
            <a:lvl4pPr marL="0" indent="330863">
              <a:defRPr>
                <a:latin typeface="+mj-lt"/>
              </a:defRPr>
            </a:lvl4pPr>
            <a:lvl5pPr marL="13176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0" y="501070"/>
            <a:ext cx="7949393" cy="1105803"/>
          </a:xfrm>
        </p:spPr>
        <p:txBody>
          <a:bodyPr/>
          <a:lstStyle>
            <a:lvl1pPr marL="0" marR="0" indent="0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681E979-3A22-4C0F-A9EE-49C639E7D94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9700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6611" y="5052546"/>
            <a:ext cx="610676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5713" y="3132290"/>
            <a:ext cx="7773297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04F31-BADD-4B3D-AE39-1E03731190DD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C32A49-16CC-428B-B807-F7156EA054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33749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421438" y="5127625"/>
            <a:ext cx="998537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83955" tIns="41977" rIns="83955" bIns="4197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57607" eaLnBrk="1" hangingPunct="1">
              <a:defRPr/>
            </a:pPr>
            <a:endParaRPr 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238250" y="731520"/>
            <a:ext cx="69342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06C5E-1EAE-450E-B947-98399A9A3661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B51D0EF-40E0-4E91-A53D-DD7751D63F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33843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2628" y="2172648"/>
            <a:ext cx="6463888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0975" y="4607511"/>
            <a:ext cx="646803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545F7-BC3C-49A1-8BB4-F75743008433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964489-042A-4EBF-A08C-8D92A80E89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7111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38249" y="731519"/>
            <a:ext cx="3625596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731520"/>
            <a:ext cx="3625596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565D9-1C9E-4AA3-BF01-786991384E01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505BB68-EAE5-4496-BF33-51F4591347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965617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8250" y="731520"/>
            <a:ext cx="3625596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2818" y="1400327"/>
            <a:ext cx="3625596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4577" y="731520"/>
            <a:ext cx="3625596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1399032"/>
            <a:ext cx="3625596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B2E6C4-A832-4DFB-A48D-39EAD774A0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4506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95198-0ECF-4730-BAF0-C6E1FD0AE62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0284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421438" y="5127625"/>
            <a:ext cx="998537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83955" tIns="41977" rIns="83955" bIns="4197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57607" eaLnBrk="1" hangingPunct="1">
              <a:defRPr/>
            </a:pPr>
            <a:endParaRPr lang="ru-RU" smtClean="0">
              <a:latin typeface="Calibri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238250" y="731520"/>
            <a:ext cx="69342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45DFE-2092-4A7E-80AD-B1AFA85107F6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3C32500-7309-4B2E-8FFD-8C8F8445F3A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79911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C1707-AC1C-4D0D-951E-2F5CE4F61F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95208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020" y="2209801"/>
            <a:ext cx="3939092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309" y="731520"/>
            <a:ext cx="4351842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65412" y="3497802"/>
            <a:ext cx="3671048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52A51E-EAD0-4C24-93CE-D3433AAE2CC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41742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48106" y="1143000"/>
            <a:ext cx="44577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1044" y="1010486"/>
            <a:ext cx="4001957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873" y="4464421"/>
            <a:ext cx="6915500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9D53A-B2DF-4690-BF26-49E65F2869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20913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63750" y="731519"/>
            <a:ext cx="69342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571B2-8699-4417-A5A7-0C873038F8C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14894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49905" y="376518"/>
            <a:ext cx="222885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01123" y="731520"/>
            <a:ext cx="5231728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8D34DE-808E-4C1B-BA0A-64ED640D11E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64859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421438" y="5127625"/>
            <a:ext cx="998537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83955" tIns="41977" rIns="83955" bIns="4197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57607" eaLnBrk="1" hangingPunct="1">
              <a:defRPr/>
            </a:pPr>
            <a:endParaRPr 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0" y="1606872"/>
            <a:ext cx="7930746" cy="4829253"/>
          </a:xfrm>
        </p:spPr>
        <p:txBody>
          <a:bodyPr/>
          <a:lstStyle>
            <a:lvl1pPr marL="333778" indent="0">
              <a:buFontTx/>
              <a:buNone/>
              <a:defRPr b="1">
                <a:latin typeface="+mj-lt"/>
              </a:defRPr>
            </a:lvl1pPr>
            <a:lvl2pPr marL="330863" indent="2916">
              <a:defRPr>
                <a:latin typeface="+mj-lt"/>
              </a:defRPr>
            </a:lvl2pPr>
            <a:lvl3pPr marL="577187" indent="-239037">
              <a:tabLst/>
              <a:defRPr>
                <a:latin typeface="+mj-lt"/>
              </a:defRPr>
            </a:lvl3pPr>
            <a:lvl4pPr marL="0" indent="330863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4" cy="1105803"/>
          </a:xfrm>
        </p:spPr>
        <p:txBody>
          <a:bodyPr/>
          <a:lstStyle>
            <a:lvl1pPr marL="0" marR="0" indent="0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082B7C3-82A4-4DFE-B30A-7753EBFE77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1230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0" y="1606872"/>
            <a:ext cx="7930746" cy="4829253"/>
          </a:xfrm>
        </p:spPr>
        <p:txBody>
          <a:bodyPr/>
          <a:lstStyle>
            <a:lvl1pPr marL="333778" indent="0">
              <a:buFontTx/>
              <a:buNone/>
              <a:defRPr b="1">
                <a:latin typeface="+mj-lt"/>
              </a:defRPr>
            </a:lvl1pPr>
            <a:lvl2pPr marL="333778" indent="0">
              <a:defRPr>
                <a:latin typeface="+mj-lt"/>
              </a:defRPr>
            </a:lvl2pPr>
            <a:lvl3pPr marL="577187" indent="-239037">
              <a:defRPr>
                <a:latin typeface="+mj-lt"/>
              </a:defRPr>
            </a:lvl3pPr>
            <a:lvl4pPr marL="0" indent="330863">
              <a:defRPr>
                <a:latin typeface="+mj-lt"/>
              </a:defRPr>
            </a:lvl4pPr>
            <a:lvl5pPr marL="13176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0" y="501070"/>
            <a:ext cx="7949393" cy="1105803"/>
          </a:xfrm>
        </p:spPr>
        <p:txBody>
          <a:bodyPr/>
          <a:lstStyle>
            <a:lvl1pPr marL="0" marR="0" indent="0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39E4B32-BAAC-4BE8-98EF-621B91B5F2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15302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6611" y="5052546"/>
            <a:ext cx="610676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5713" y="3132290"/>
            <a:ext cx="7773297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48217-B827-44C1-B6F0-56BFD24C9BC0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BDD20-8203-41EA-A7B5-4B826C0A2DD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901139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421438" y="5127625"/>
            <a:ext cx="998537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83955" tIns="41977" rIns="83955" bIns="4197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57607" eaLnBrk="1" hangingPunct="1">
              <a:defRPr/>
            </a:pPr>
            <a:endParaRPr 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238250" y="731520"/>
            <a:ext cx="69342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D906A-E2BC-4C40-AC3C-57ABC61280F3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9173DD93-6508-4DED-97FD-EC3AA7DAD3E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75396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2628" y="2172648"/>
            <a:ext cx="6463888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0975" y="4607511"/>
            <a:ext cx="646803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C25DA-3C35-406C-8A69-5FA63FD067E9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BF8EE2-35E4-491C-8779-75E1DDA2EA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6277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2628" y="2172648"/>
            <a:ext cx="6463888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0975" y="4607511"/>
            <a:ext cx="646803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9696-A2B6-4BA1-B021-B60A192EABB1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D160C-F16A-41D6-A79E-AE3D33A360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19636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38249" y="731519"/>
            <a:ext cx="3625596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731520"/>
            <a:ext cx="3625596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4B11A-A485-4748-BF49-AB8A497BF846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B3CDFACF-15E4-4F4C-B27F-B97A9074B5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84113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8250" y="731520"/>
            <a:ext cx="3625596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2818" y="1400327"/>
            <a:ext cx="3625596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4577" y="731520"/>
            <a:ext cx="3625596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1399032"/>
            <a:ext cx="3625596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28D93C-6ACA-4A58-97EB-E1EAE27BA96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25865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CA07F-C42D-4999-AF48-FB7AE977E71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010044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AD5C41-87F7-440C-A302-8F52D4FC8B1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83927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020" y="2209801"/>
            <a:ext cx="3939092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309" y="731520"/>
            <a:ext cx="4351842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65412" y="3497802"/>
            <a:ext cx="3671048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4FB7F-4C41-419B-AA72-ACDC05A0FEC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2218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48106" y="1143000"/>
            <a:ext cx="44577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1044" y="1010486"/>
            <a:ext cx="4001957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873" y="4464421"/>
            <a:ext cx="6915500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D4E3B0-7901-40C4-82A1-FAF47791A5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55375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63750" y="731519"/>
            <a:ext cx="69342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283A3-AD99-45F6-92E0-C1B7E9AE6CA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97972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49905" y="376518"/>
            <a:ext cx="222885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01123" y="731520"/>
            <a:ext cx="5231728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CC9B15-E5B3-4F04-AF18-EC54217AFA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13059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421438" y="5127625"/>
            <a:ext cx="998537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83955" tIns="41977" rIns="83955" bIns="4197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57607" eaLnBrk="1" hangingPunct="1">
              <a:defRPr/>
            </a:pPr>
            <a:endParaRPr 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0" y="1606872"/>
            <a:ext cx="7930746" cy="4829253"/>
          </a:xfrm>
        </p:spPr>
        <p:txBody>
          <a:bodyPr/>
          <a:lstStyle>
            <a:lvl1pPr marL="333778" indent="0">
              <a:buFontTx/>
              <a:buNone/>
              <a:defRPr b="1">
                <a:latin typeface="+mj-lt"/>
              </a:defRPr>
            </a:lvl1pPr>
            <a:lvl2pPr marL="330863" indent="2916">
              <a:defRPr>
                <a:latin typeface="+mj-lt"/>
              </a:defRPr>
            </a:lvl2pPr>
            <a:lvl3pPr marL="577187" indent="-239037">
              <a:tabLst/>
              <a:defRPr>
                <a:latin typeface="+mj-lt"/>
              </a:defRPr>
            </a:lvl3pPr>
            <a:lvl4pPr marL="0" indent="330863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4" cy="1105803"/>
          </a:xfrm>
        </p:spPr>
        <p:txBody>
          <a:bodyPr/>
          <a:lstStyle>
            <a:lvl1pPr marL="0" marR="0" indent="0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EE16C8-54EE-439A-9C0B-49561DA12C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79842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0" y="1606872"/>
            <a:ext cx="7930746" cy="4829253"/>
          </a:xfrm>
        </p:spPr>
        <p:txBody>
          <a:bodyPr/>
          <a:lstStyle>
            <a:lvl1pPr marL="333778" indent="0">
              <a:buFontTx/>
              <a:buNone/>
              <a:defRPr b="1">
                <a:latin typeface="+mj-lt"/>
              </a:defRPr>
            </a:lvl1pPr>
            <a:lvl2pPr marL="333778" indent="0">
              <a:defRPr>
                <a:latin typeface="+mj-lt"/>
              </a:defRPr>
            </a:lvl2pPr>
            <a:lvl3pPr marL="577187" indent="-239037">
              <a:defRPr>
                <a:latin typeface="+mj-lt"/>
              </a:defRPr>
            </a:lvl3pPr>
            <a:lvl4pPr marL="0" indent="330863">
              <a:defRPr>
                <a:latin typeface="+mj-lt"/>
              </a:defRPr>
            </a:lvl4pPr>
            <a:lvl5pPr marL="13176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0" y="501070"/>
            <a:ext cx="7949393" cy="1105803"/>
          </a:xfrm>
        </p:spPr>
        <p:txBody>
          <a:bodyPr/>
          <a:lstStyle>
            <a:lvl1pPr marL="0" marR="0" indent="0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779C0F6-1742-4C37-86DE-5354AC8991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789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38249" y="731519"/>
            <a:ext cx="3625596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731520"/>
            <a:ext cx="3625596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7E416-5AED-474C-92E9-A4619A227489}" type="datetime2">
              <a:rPr lang="en-US"/>
              <a:pPr>
                <a:defRPr/>
              </a:pPr>
              <a:t>Friday, February 05, 2021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9FB8E4AA-6B68-4C07-97AB-3AA4A03517A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0155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8250" y="731520"/>
            <a:ext cx="3625596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2818" y="1400327"/>
            <a:ext cx="3625596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4577" y="731520"/>
            <a:ext cx="3625596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1399032"/>
            <a:ext cx="3625596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56615-4BD5-40E2-A59F-8BE3D00258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051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C1BB1-E0D8-42C8-A5CA-5EB10BBFFC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7729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D63DD-DF9D-4728-82E7-E99B12BC70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7786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020" y="2209801"/>
            <a:ext cx="3939092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309" y="731520"/>
            <a:ext cx="4351842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65412" y="3497802"/>
            <a:ext cx="3671048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F777F-C868-4849-A2E4-87B0FD55DAA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826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48106" y="1143000"/>
            <a:ext cx="44577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1044" y="1010486"/>
            <a:ext cx="4001957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873" y="4464421"/>
            <a:ext cx="6915500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8ABF2-0313-4F33-B78E-42E77F4331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7608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906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906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3100" y="4371975"/>
            <a:ext cx="705485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38250" y="731838"/>
            <a:ext cx="69342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86550" y="6172200"/>
            <a:ext cx="2724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56318" eaLnBrk="1" hangingPunct="1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5300" y="6172200"/>
            <a:ext cx="3632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56318" eaLnBrk="1" hangingPunct="1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27500" y="6172200"/>
            <a:ext cx="1981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</a:defRPr>
            </a:lvl1pPr>
          </a:lstStyle>
          <a:p>
            <a:fld id="{5643B96D-234D-4023-BA79-B2A17A8CCE7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761" r:id="rId1"/>
    <p:sldLayoutId id="2147487762" r:id="rId2"/>
    <p:sldLayoutId id="2147487763" r:id="rId3"/>
    <p:sldLayoutId id="2147487764" r:id="rId4"/>
    <p:sldLayoutId id="2147487746" r:id="rId5"/>
    <p:sldLayoutId id="2147487765" r:id="rId6"/>
    <p:sldLayoutId id="2147487747" r:id="rId7"/>
    <p:sldLayoutId id="2147487748" r:id="rId8"/>
    <p:sldLayoutId id="2147487766" r:id="rId9"/>
    <p:sldLayoutId id="2147487749" r:id="rId10"/>
    <p:sldLayoutId id="2147487750" r:id="rId11"/>
    <p:sldLayoutId id="2147487767" r:id="rId12"/>
    <p:sldLayoutId id="214748776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906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906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3100" y="4371975"/>
            <a:ext cx="705485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38250" y="731838"/>
            <a:ext cx="69342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86550" y="6172200"/>
            <a:ext cx="2724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56318" eaLnBrk="1" hangingPunct="1"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5300" y="6172200"/>
            <a:ext cx="3632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56318" eaLnBrk="1" hangingPunct="1"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27500" y="6172200"/>
            <a:ext cx="1981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</a:defRPr>
            </a:lvl1pPr>
          </a:lstStyle>
          <a:p>
            <a:fld id="{458CE288-F5AD-44C3-99FD-557873EE7E6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770" r:id="rId1"/>
    <p:sldLayoutId id="2147487771" r:id="rId2"/>
    <p:sldLayoutId id="2147487772" r:id="rId3"/>
    <p:sldLayoutId id="2147487773" r:id="rId4"/>
    <p:sldLayoutId id="2147487751" r:id="rId5"/>
    <p:sldLayoutId id="2147487774" r:id="rId6"/>
    <p:sldLayoutId id="2147487752" r:id="rId7"/>
    <p:sldLayoutId id="2147487753" r:id="rId8"/>
    <p:sldLayoutId id="2147487775" r:id="rId9"/>
    <p:sldLayoutId id="2147487754" r:id="rId10"/>
    <p:sldLayoutId id="2147487755" r:id="rId11"/>
    <p:sldLayoutId id="2147487776" r:id="rId12"/>
    <p:sldLayoutId id="214748777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906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906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6318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3100" y="4371975"/>
            <a:ext cx="705485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8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38250" y="731838"/>
            <a:ext cx="69342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86550" y="6172200"/>
            <a:ext cx="2724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56318" eaLnBrk="1" hangingPunct="1"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5300" y="6172200"/>
            <a:ext cx="3632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56318" eaLnBrk="1" hangingPunct="1"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27500" y="6172200"/>
            <a:ext cx="1981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</a:defRPr>
            </a:lvl1pPr>
          </a:lstStyle>
          <a:p>
            <a:fld id="{8A661756-C11D-4C95-B55C-619EA5D47BE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778" r:id="rId1"/>
    <p:sldLayoutId id="2147487779" r:id="rId2"/>
    <p:sldLayoutId id="2147487780" r:id="rId3"/>
    <p:sldLayoutId id="2147487781" r:id="rId4"/>
    <p:sldLayoutId id="2147487756" r:id="rId5"/>
    <p:sldLayoutId id="2147487782" r:id="rId6"/>
    <p:sldLayoutId id="2147487757" r:id="rId7"/>
    <p:sldLayoutId id="2147487758" r:id="rId8"/>
    <p:sldLayoutId id="2147487783" r:id="rId9"/>
    <p:sldLayoutId id="2147487759" r:id="rId10"/>
    <p:sldLayoutId id="2147487760" r:id="rId11"/>
    <p:sldLayoutId id="2147487784" r:id="rId12"/>
    <p:sldLayoutId id="214748778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alibri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" Type="http://schemas.openxmlformats.org/officeDocument/2006/relationships/image" Target="../media/image13.jpeg"/><Relationship Id="rId16" Type="http://schemas.openxmlformats.org/officeDocument/2006/relationships/image" Target="../media/image27.jpeg"/><Relationship Id="rId20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19" Type="http://schemas.openxmlformats.org/officeDocument/2006/relationships/image" Target="../media/image30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microsoft.com/office/2007/relationships/hdphoto" Target="../media/hdphoto1.wdp"/><Relationship Id="rId7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microsoft.com/office/2007/relationships/hdphoto" Target="../media/hdphoto4.wdp"/><Relationship Id="rId5" Type="http://schemas.microsoft.com/office/2007/relationships/hdphoto" Target="../media/hdphoto2.wdp"/><Relationship Id="rId10" Type="http://schemas.openxmlformats.org/officeDocument/2006/relationships/image" Target="../media/image37.png"/><Relationship Id="rId4" Type="http://schemas.openxmlformats.org/officeDocument/2006/relationships/image" Target="../media/image33.png"/><Relationship Id="rId9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42950" y="2801938"/>
            <a:ext cx="8420100" cy="1922462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182563" indent="0" algn="ctr" eaLnBrk="1" hangingPunct="1">
              <a:buFont typeface="Georgia" pitchFamily="18" charset="0"/>
              <a:buNone/>
              <a:defRPr/>
            </a:pPr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аналитические инструменты в контрольной деятельности налоговых органов. Риск-ориентированный подход в налоговом администрировании.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600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7" name="Заголовок 1"/>
          <p:cNvSpPr txBox="1">
            <a:spLocks/>
          </p:cNvSpPr>
          <p:nvPr/>
        </p:nvSpPr>
        <p:spPr bwMode="auto">
          <a:xfrm>
            <a:off x="873125" y="115888"/>
            <a:ext cx="84201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Cambria" pitchFamily="18" charset="0"/>
              </a:defRPr>
            </a:lvl1pPr>
            <a:lvl2pPr marL="742950" indent="-2857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Cambria" pitchFamily="18" charset="0"/>
              </a:defRPr>
            </a:lvl2pPr>
            <a:lvl3pPr marL="11430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Cambria" pitchFamily="18" charset="0"/>
              </a:defRPr>
            </a:lvl3pPr>
            <a:lvl4pPr marL="16002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Cambria" pitchFamily="18" charset="0"/>
              </a:defRPr>
            </a:lvl4pPr>
            <a:lvl5pPr marL="20574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Cambria" pitchFamily="18" charset="0"/>
              </a:defRPr>
            </a:lvl5pPr>
            <a:lvl6pPr marL="2514600" indent="-228600" defTabSz="955675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Cambria" pitchFamily="18" charset="0"/>
              </a:defRPr>
            </a:lvl6pPr>
            <a:lvl7pPr marL="2971800" indent="-228600" defTabSz="955675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Cambria" pitchFamily="18" charset="0"/>
              </a:defRPr>
            </a:lvl7pPr>
            <a:lvl8pPr marL="3429000" indent="-228600" defTabSz="955675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Cambria" pitchFamily="18" charset="0"/>
              </a:defRPr>
            </a:lvl8pPr>
            <a:lvl9pPr marL="3886200" indent="-228600" defTabSz="955675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Cambr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r>
              <a:rPr lang="ru-RU" altLang="ru-RU" sz="18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налоговой службы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r>
              <a:rPr lang="ru-RU" altLang="ru-RU" sz="18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 Амурской области</a:t>
            </a:r>
          </a:p>
        </p:txBody>
      </p:sp>
      <p:sp>
        <p:nvSpPr>
          <p:cNvPr id="31748" name="Заголовок 1"/>
          <p:cNvSpPr txBox="1">
            <a:spLocks/>
          </p:cNvSpPr>
          <p:nvPr/>
        </p:nvSpPr>
        <p:spPr bwMode="auto">
          <a:xfrm>
            <a:off x="923925" y="5229200"/>
            <a:ext cx="8420100" cy="12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Cambria" pitchFamily="18" charset="0"/>
              </a:defRPr>
            </a:lvl1pPr>
            <a:lvl2pPr marL="742950" indent="-2857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Cambria" pitchFamily="18" charset="0"/>
              </a:defRPr>
            </a:lvl2pPr>
            <a:lvl3pPr marL="11430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Cambria" pitchFamily="18" charset="0"/>
              </a:defRPr>
            </a:lvl3pPr>
            <a:lvl4pPr marL="16002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Cambria" pitchFamily="18" charset="0"/>
              </a:defRPr>
            </a:lvl4pPr>
            <a:lvl5pPr marL="2057400" indent="-22860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Cambria" pitchFamily="18" charset="0"/>
              </a:defRPr>
            </a:lvl5pPr>
            <a:lvl6pPr marL="2514600" indent="-228600" defTabSz="955675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Cambria" pitchFamily="18" charset="0"/>
              </a:defRPr>
            </a:lvl6pPr>
            <a:lvl7pPr marL="2971800" indent="-228600" defTabSz="955675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Cambria" pitchFamily="18" charset="0"/>
              </a:defRPr>
            </a:lvl7pPr>
            <a:lvl8pPr marL="3429000" indent="-228600" defTabSz="955675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Cambria" pitchFamily="18" charset="0"/>
              </a:defRPr>
            </a:lvl8pPr>
            <a:lvl9pPr marL="3886200" indent="-228600" defTabSz="955675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Cambria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Начальник отдела анализа и планирования 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налоговых проверок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Е.П. </a:t>
            </a:r>
            <a:r>
              <a:rPr lang="ru-RU" alt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Зорникова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endParaRPr lang="ru-RU" altLang="ru-RU" sz="16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r>
              <a:rPr lang="ru-RU" alt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altLang="ru-RU" sz="16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Номер слайда 3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0E38089-10FC-4D7C-8298-B2A136EEF2BC}" type="slidenum">
              <a:rPr lang="ru-RU" altLang="ru-RU"/>
              <a:pPr/>
              <a:t>10</a:t>
            </a:fld>
            <a:endParaRPr lang="ru-RU" alt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640632" y="188640"/>
            <a:ext cx="7054850" cy="86409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defTabSz="914400">
              <a:buFont typeface="Georgia" pitchFamily="18" charset="0"/>
              <a:buNone/>
            </a:pPr>
            <a:r>
              <a:rPr lang="ru-RU" sz="2400" dirty="0" err="1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Спарк</a:t>
            </a:r>
            <a:r>
              <a:rPr lang="ru-RU" sz="24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«Система профессионального анализа рынков и компаний»</a:t>
            </a:r>
            <a:endParaRPr lang="ru-RU" sz="24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2800-00-575\Desktop\спар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872" y="1062382"/>
            <a:ext cx="2463155" cy="69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28841" y="1700808"/>
            <a:ext cx="2664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возможности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 descr="C:\Users\2800-00-575\Desktop\арбитражные дел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477" y="2359150"/>
            <a:ext cx="1352003" cy="1141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2800-00-575\Desktop\умный поис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6" y="2356098"/>
            <a:ext cx="1255161" cy="114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2800-00-575\Desktop\экспресс оценк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728" y="2352476"/>
            <a:ext cx="1270231" cy="1148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2800-00-575\Desktop\сравнение компаний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024" y="2356098"/>
            <a:ext cx="1152525" cy="114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2800-00-575\Desktop\регламентные проверки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52" y="3645025"/>
            <a:ext cx="1656184" cy="93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2800-00-575\Desktop\финансовый анализ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888" y="2356098"/>
            <a:ext cx="1104163" cy="114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2800-00-575\Desktop\судебная практика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3645026"/>
            <a:ext cx="1363472" cy="93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C:\Users\2800-00-575\Desktop\банкротство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176" y="2356099"/>
            <a:ext cx="1204342" cy="114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2800-00-575\Desktop\структура  комп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025" y="4753329"/>
            <a:ext cx="967663" cy="134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:\Users\2800-00-575\Desktop\участие в ендерах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920" y="3645026"/>
            <a:ext cx="1104102" cy="93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C:\Users\2800-00-575\Desktop\фссп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024" y="4753329"/>
            <a:ext cx="1088453" cy="134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C:\Users\2800-00-575\Desktop\афилир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216" y="3645026"/>
            <a:ext cx="1283727" cy="93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7" name="Picture 15" descr="C:\Users\2800-00-575\Desktop\монит изм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864" y="4753330"/>
            <a:ext cx="1256901" cy="134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C:\Users\2800-00-575\Desktop\недвиж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094" y="3645025"/>
            <a:ext cx="1208410" cy="93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9" name="Picture 17" descr="C:\Users\2800-00-575\Desktop\фин отчетн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712" y="4753328"/>
            <a:ext cx="1088924" cy="134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C:\Users\2800-00-575\Desktop\карта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046" y="4753328"/>
            <a:ext cx="1246410" cy="134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C:\Users\2800-00-575\Desktop\егрюл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064" y="3645026"/>
            <a:ext cx="1183677" cy="93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3" name="Picture 21" descr="C:\Users\2800-00-575\Desktop\кредитн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168" y="4753329"/>
            <a:ext cx="1080120" cy="134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9093460" y="61653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776536" y="188640"/>
            <a:ext cx="8928992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defTabSz="914400">
              <a:buFont typeface="Georgia" pitchFamily="18" charset="0"/>
              <a:buNone/>
            </a:pPr>
            <a:r>
              <a:rPr lang="ru-RU" sz="28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управления рисками ФНС России</a:t>
            </a:r>
            <a:endParaRPr lang="ru-RU" sz="28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2767" y1="17003" x2="63401" y2="84438"/>
                        <a14:foregroundMark x1="70893" y1="24784" x2="22767" y2="74352"/>
                        <a14:foregroundMark x1="22190" y1="32565" x2="71470" y2="32565"/>
                        <a14:foregroundMark x1="32565" y1="20749" x2="19020" y2="71758"/>
                        <a14:foregroundMark x1="66571" y1="24496" x2="63977" y2="82997"/>
                        <a14:foregroundMark x1="75793" y1="50720" x2="12392" y2="53890"/>
                        <a14:foregroundMark x1="34006" y1="25072" x2="44957" y2="78674"/>
                        <a14:foregroundMark x1="52450" y1="30259" x2="59654" y2="68588"/>
                        <a14:foregroundMark x1="71182" y1="6916" x2="87896" y2="21326"/>
                        <a14:foregroundMark x1="89049" y1="22767" x2="96542" y2="40346"/>
                        <a14:foregroundMark x1="97695" y1="43804" x2="95965" y2="61095"/>
                        <a14:foregroundMark x1="95389" y1="64841" x2="85879" y2="82133"/>
                        <a14:foregroundMark x1="85879" y1="82133" x2="68300" y2="93372"/>
                        <a14:foregroundMark x1="68012" y1="93372" x2="48991" y2="96830"/>
                        <a14:foregroundMark x1="48991" y1="96830" x2="29683" y2="92507"/>
                        <a14:foregroundMark x1="29683" y1="92507" x2="14697" y2="81268"/>
                        <a14:foregroundMark x1="14697" y1="81268" x2="5476" y2="67723"/>
                        <a14:foregroundMark x1="5476" y1="67147" x2="3170" y2="46110"/>
                        <a14:foregroundMark x1="4035" y1="42651" x2="8646" y2="27378"/>
                        <a14:foregroundMark x1="10086" y1="25360" x2="21037" y2="12392"/>
                        <a14:foregroundMark x1="23055" y1="11239" x2="40058" y2="2305"/>
                        <a14:foregroundMark x1="42075" y1="2017" x2="63977" y2="4035"/>
                        <a14:foregroundMark x1="48991" y1="16138" x2="76945" y2="443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632" y="927351"/>
            <a:ext cx="611984" cy="611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6888" y1="23919" x2="61671" y2="81556"/>
                        <a14:foregroundMark x1="79251" y1="45533" x2="15850" y2="67435"/>
                        <a14:foregroundMark x1="14986" y1="41787" x2="87032" y2="67435"/>
                        <a14:foregroundMark x1="81268" y1="51009" x2="30259" y2="71470"/>
                        <a14:foregroundMark x1="27378" y1="68588" x2="76657" y2="69741"/>
                        <a14:foregroundMark x1="76657" y1="69741" x2="36599" y2="74063"/>
                        <a14:foregroundMark x1="32853" y1="25360" x2="20173" y2="65130"/>
                        <a14:foregroundMark x1="19020" y1="30548" x2="74352" y2="58790"/>
                        <a14:foregroundMark x1="68300" y1="29971" x2="14986" y2="33718"/>
                        <a14:foregroundMark x1="31700" y1="23055" x2="71758" y2="37176"/>
                        <a14:foregroundMark x1="65418" y1="22478" x2="1441" y2="50144"/>
                        <a14:foregroundMark x1="24207" y1="34870" x2="41210" y2="75216"/>
                        <a14:foregroundMark x1="53026" y1="53314" x2="28818" y2="72334"/>
                        <a14:foregroundMark x1="63401" y1="40634" x2="76369" y2="61095"/>
                        <a14:foregroundMark x1="74928" y1="29395" x2="73487" y2="63689"/>
                        <a14:foregroundMark x1="71182" y1="29395" x2="83285" y2="63401"/>
                        <a14:foregroundMark x1="85879" y1="46110" x2="54179" y2="74352"/>
                        <a14:foregroundMark x1="63689" y1="48991" x2="31124" y2="58213"/>
                        <a14:foregroundMark x1="32277" y1="5476" x2="9510" y2="22190"/>
                        <a14:foregroundMark x1="10663" y1="22767" x2="2305" y2="44380"/>
                        <a14:foregroundMark x1="2305" y1="43228" x2="4323" y2="64553"/>
                        <a14:foregroundMark x1="4899" y1="65130" x2="12680" y2="79539"/>
                        <a14:foregroundMark x1="12680" y1="79539" x2="20461" y2="88184"/>
                        <a14:foregroundMark x1="21614" y1="88761" x2="40634" y2="97695"/>
                        <a14:foregroundMark x1="41787" y1="97695" x2="64265" y2="96254"/>
                        <a14:foregroundMark x1="64265" y1="96254" x2="82997" y2="85303"/>
                        <a14:foregroundMark x1="83285" y1="83862" x2="95677" y2="64553"/>
                        <a14:foregroundMark x1="95677" y1="64553" x2="97118" y2="38905"/>
                        <a14:foregroundMark x1="97118" y1="38905" x2="87608" y2="19597"/>
                        <a14:foregroundMark x1="87608" y1="19597" x2="68300" y2="5476"/>
                        <a14:foregroundMark x1="68300" y1="5476" x2="45821" y2="2305"/>
                        <a14:foregroundMark x1="45533" y1="2305" x2="24496" y2="8934"/>
                        <a14:foregroundMark x1="15562" y1="25072" x2="8357" y2="49568"/>
                        <a14:foregroundMark x1="7493" y1="34294" x2="47550" y2="62248"/>
                        <a14:foregroundMark x1="76369" y1="55620" x2="90490" y2="64265"/>
                        <a14:foregroundMark x1="84150" y1="41499" x2="39481" y2="82709"/>
                        <a14:foregroundMark x1="39481" y1="82709" x2="36311" y2="87320"/>
                        <a14:foregroundMark x1="29395" y1="82997" x2="21614" y2="76369"/>
                        <a14:foregroundMark x1="21326" y1="76081" x2="55908" y2="44669"/>
                        <a14:foregroundMark x1="49280" y1="14697" x2="39769" y2="14697"/>
                        <a14:foregroundMark x1="51585" y1="15850" x2="86455" y2="30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64" y="4328516"/>
            <a:ext cx="612652" cy="612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568624" y="1052736"/>
            <a:ext cx="4456112" cy="482453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defTabSz="9144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Общий анализ информации</a:t>
            </a:r>
          </a:p>
          <a:p>
            <a:pPr algn="l" defTabSz="9144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defTabSz="9144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АСК – НДС 2</a:t>
            </a:r>
          </a:p>
          <a:p>
            <a:pPr algn="l" defTabSz="9144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defTabSz="9144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АСК ККТ</a:t>
            </a:r>
          </a:p>
          <a:p>
            <a:pPr algn="l" defTabSz="9144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defTabSz="9144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регистрационных данных</a:t>
            </a:r>
          </a:p>
          <a:p>
            <a:pPr algn="l" defTabSz="9144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defTabSz="9144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sz="20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банковских выписок</a:t>
            </a:r>
            <a:endParaRPr lang="ru-RU" sz="2000" dirty="0" smtClean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defTabSz="9144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defTabSz="9144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20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общедоступных критериев самостоятельной оценки рисков для налогоплательщиков</a:t>
            </a:r>
          </a:p>
          <a:p>
            <a:pPr algn="l" defTabSz="9144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2240284"/>
            <a:ext cx="612652" cy="612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64" y="1592212"/>
            <a:ext cx="612652" cy="612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Скругленный прямоугольник 36"/>
          <p:cNvSpPr/>
          <p:nvPr/>
        </p:nvSpPr>
        <p:spPr>
          <a:xfrm>
            <a:off x="632520" y="5445224"/>
            <a:ext cx="3456384" cy="3600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32520" y="5805264"/>
            <a:ext cx="5112568" cy="3600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2519" y="6165304"/>
            <a:ext cx="2257349" cy="3600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632520" y="5420543"/>
            <a:ext cx="1997663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РИСК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2520" y="5806628"/>
            <a:ext cx="2159566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РИСК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2520" y="6165304"/>
            <a:ext cx="225734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РИСК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авая фигурная скобка 42"/>
          <p:cNvSpPr/>
          <p:nvPr/>
        </p:nvSpPr>
        <p:spPr>
          <a:xfrm>
            <a:off x="5817096" y="927351"/>
            <a:ext cx="368424" cy="4373857"/>
          </a:xfrm>
          <a:prstGeom prst="rightBrace">
            <a:avLst>
              <a:gd name="adj1" fmla="val 104852"/>
              <a:gd name="adj2" fmla="val 50290"/>
            </a:avLst>
          </a:prstGeom>
          <a:ln w="571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Заголовок 1"/>
          <p:cNvSpPr txBox="1">
            <a:spLocks/>
          </p:cNvSpPr>
          <p:nvPr/>
        </p:nvSpPr>
        <p:spPr>
          <a:xfrm>
            <a:off x="6110064" y="1601777"/>
            <a:ext cx="3379440" cy="362742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defTabSz="914400">
              <a:buFont typeface="Georgia" pitchFamily="18" charset="0"/>
              <a:buNone/>
            </a:pPr>
            <a:r>
              <a:rPr lang="ru-RU" sz="24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68 критериев риска оценки каждого налогоплательщика</a:t>
            </a:r>
          </a:p>
          <a:p>
            <a:pPr marL="0" indent="0" algn="ctr" defTabSz="914400">
              <a:buNone/>
            </a:pPr>
            <a:r>
              <a:rPr lang="ru-RU" sz="24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«</a:t>
            </a:r>
            <a:r>
              <a:rPr lang="ru-RU" sz="2400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Предпроверочный</a:t>
            </a:r>
            <a:r>
              <a:rPr lang="ru-RU" sz="24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анализ» - «ППА-Отбор</a:t>
            </a:r>
            <a:r>
              <a:rPr lang="ru-RU" sz="24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093460" y="61653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21902" y1="23631" x2="59942" y2="77810"/>
                        <a14:foregroundMark x1="77522" y1="30259" x2="36311" y2="78098"/>
                        <a14:foregroundMark x1="48127" y1="2017" x2="50432" y2="97406"/>
                        <a14:foregroundMark x1="68012" y1="32277" x2="32853" y2="41499"/>
                        <a14:foregroundMark x1="33141" y1="32565" x2="75216" y2="51297"/>
                        <a14:foregroundMark x1="77810" y1="44669" x2="27666" y2="50432"/>
                        <a14:foregroundMark x1="36888" y1="28818" x2="79539" y2="40346"/>
                        <a14:foregroundMark x1="73199" y1="30259" x2="19308" y2="46974"/>
                        <a14:foregroundMark x1="17291" y1="42363" x2="77522" y2="55908"/>
                        <a14:foregroundMark x1="67723" y1="23631" x2="2305" y2="47550"/>
                        <a14:foregroundMark x1="18732" y1="27378" x2="13545" y2="67723"/>
                        <a14:foregroundMark x1="14121" y1="40346" x2="17579" y2="74928"/>
                        <a14:foregroundMark x1="25937" y1="45821" x2="34294" y2="76945"/>
                        <a14:foregroundMark x1="81844" y1="43804" x2="87320" y2="70605"/>
                        <a14:foregroundMark x1="84150" y1="31412" x2="73775" y2="75793"/>
                        <a14:foregroundMark x1="78098" y1="67435" x2="40346" y2="82709"/>
                        <a14:foregroundMark x1="42939" y1="84150" x2="65130" y2="88473"/>
                        <a14:foregroundMark x1="65418" y1="86744" x2="23631" y2="79539"/>
                        <a14:foregroundMark x1="19020" y1="71182" x2="15274" y2="59942"/>
                        <a14:foregroundMark x1="12968" y1="49568" x2="28242" y2="87032"/>
                        <a14:foregroundMark x1="24496" y1="62248" x2="26225" y2="41210"/>
                        <a14:foregroundMark x1="24784" y1="43516" x2="19020" y2="68300"/>
                        <a14:foregroundMark x1="16715" y1="27378" x2="71182" y2="6628"/>
                        <a14:foregroundMark x1="30836" y1="8069" x2="82133" y2="25360"/>
                        <a14:foregroundMark x1="72911" y1="14121" x2="90202" y2="51009"/>
                        <a14:foregroundMark x1="90778" y1="44957" x2="85879" y2="76945"/>
                        <a14:foregroundMark x1="84726" y1="80403" x2="70605" y2="93372"/>
                        <a14:foregroundMark x1="69741" y1="94236" x2="27378" y2="88184"/>
                        <a14:foregroundMark x1="8069" y1="51009" x2="19597" y2="87896"/>
                        <a14:foregroundMark x1="14121" y1="68300" x2="9510" y2="30259"/>
                        <a14:foregroundMark x1="15850" y1="21326" x2="27378" y2="10375"/>
                        <a14:foregroundMark x1="67147" y1="11816" x2="94813" y2="37752"/>
                        <a14:foregroundMark x1="91643" y1="33429" x2="71758" y2="87608"/>
                        <a14:foregroundMark x1="78674" y1="70029" x2="48127" y2="53314"/>
                        <a14:foregroundMark x1="14615" y1="16923" x2="6154" y2="32692"/>
                        <a14:foregroundMark x1="5000" y1="34231" x2="3846" y2="66154"/>
                        <a14:foregroundMark x1="25000" y1="91538" x2="38462" y2="96154"/>
                        <a14:foregroundMark x1="89231" y1="78462" x2="96923" y2="61154"/>
                        <a14:foregroundMark x1="96923" y1="58462" x2="95385" y2="35000"/>
                        <a14:foregroundMark x1="94615" y1="33077" x2="84231" y2="15000"/>
                        <a14:foregroundMark x1="36923" y1="4615" x2="60769" y2="4231"/>
                        <a14:foregroundMark x1="33462" y1="5000" x2="13846" y2="18462"/>
                        <a14:foregroundMark x1="62692" y1="3846" x2="80385" y2="115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03" y="3523967"/>
            <a:ext cx="625113" cy="62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9683" y1="19020" x2="65418" y2="84150"/>
                        <a14:foregroundMark x1="80692" y1="19308" x2="19308" y2="77810"/>
                        <a14:foregroundMark x1="12680" y1="45533" x2="46398" y2="90778"/>
                        <a14:foregroundMark x1="46110" y1="90778" x2="89049" y2="59654"/>
                        <a14:foregroundMark x1="86744" y1="47550" x2="50720" y2="12104"/>
                        <a14:foregroundMark x1="43804" y1="12104" x2="6052" y2="40922"/>
                        <a14:foregroundMark x1="14121" y1="25648" x2="11816" y2="71182"/>
                        <a14:foregroundMark x1="8934" y1="66571" x2="42651" y2="92219"/>
                        <a14:foregroundMark x1="45245" y1="92795" x2="74352" y2="86167"/>
                        <a14:foregroundMark x1="76369" y1="80115" x2="88761" y2="53314"/>
                        <a14:foregroundMark x1="87896" y1="43804" x2="79251" y2="21037"/>
                        <a14:foregroundMark x1="67147" y1="16427" x2="37752" y2="17579"/>
                        <a14:foregroundMark x1="25648" y1="15274" x2="78674" y2="12968"/>
                        <a14:foregroundMark x1="49280" y1="9222" x2="62248" y2="7205"/>
                        <a14:foregroundMark x1="52161" y1="7781" x2="31988" y2="12104"/>
                        <a14:foregroundMark x1="66282" y1="18444" x2="92795" y2="47550"/>
                        <a14:foregroundMark x1="87608" y1="41210" x2="76369" y2="63977"/>
                        <a14:foregroundMark x1="76369" y1="60231" x2="54755" y2="57061"/>
                        <a14:foregroundMark x1="59366" y1="49856" x2="85014" y2="51585"/>
                        <a14:foregroundMark x1="81268" y1="42075" x2="50144" y2="67723"/>
                        <a14:foregroundMark x1="25072" y1="36023" x2="35159" y2="66571"/>
                        <a14:foregroundMark x1="38905" y1="31700" x2="30548" y2="60807"/>
                        <a14:foregroundMark x1="47550" y1="19308" x2="53026" y2="54755"/>
                        <a14:foregroundMark x1="44669" y1="64841" x2="44669" y2="46398"/>
                        <a14:foregroundMark x1="51585" y1="35447" x2="71758" y2="56772"/>
                        <a14:foregroundMark x1="70605" y1="34870" x2="41210" y2="46686"/>
                        <a14:foregroundMark x1="39769" y1="64553" x2="51873" y2="89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24" y="2852936"/>
            <a:ext cx="623172" cy="623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6624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трелка вниз 28"/>
          <p:cNvSpPr/>
          <p:nvPr/>
        </p:nvSpPr>
        <p:spPr>
          <a:xfrm>
            <a:off x="7113241" y="4509120"/>
            <a:ext cx="576064" cy="122413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8942594">
            <a:off x="5154531" y="3185787"/>
            <a:ext cx="576064" cy="122413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 rot="2715192">
            <a:off x="4058677" y="3189595"/>
            <a:ext cx="576064" cy="122413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4736976" y="1844824"/>
            <a:ext cx="576064" cy="122413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18942594">
            <a:off x="2468724" y="737515"/>
            <a:ext cx="576064" cy="122413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715192">
            <a:off x="6886616" y="741323"/>
            <a:ext cx="576064" cy="122413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76536" y="188640"/>
            <a:ext cx="8928992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defTabSz="914400">
              <a:buNone/>
            </a:pPr>
            <a:r>
              <a:rPr lang="ru-RU" sz="28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Схема отработки установленных  рисков</a:t>
            </a:r>
          </a:p>
          <a:p>
            <a:pPr marL="0" indent="0" algn="ctr" defTabSz="914400">
              <a:buFont typeface="Georgia" pitchFamily="18" charset="0"/>
              <a:buNone/>
            </a:pPr>
            <a:r>
              <a:rPr lang="ru-RU" sz="28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40532" y="776027"/>
            <a:ext cx="3960440" cy="5040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25008" y="5805264"/>
            <a:ext cx="3888432" cy="65345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57057" y="4293096"/>
            <a:ext cx="3888432" cy="104164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76536" y="4293096"/>
            <a:ext cx="3888432" cy="136815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76536" y="3085728"/>
            <a:ext cx="8558504" cy="63130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76536" y="1844824"/>
            <a:ext cx="8568952" cy="6051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86984" y="812031"/>
            <a:ext cx="394999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Камеральная налоговая проверка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395157" y="776026"/>
            <a:ext cx="3960440" cy="5040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889103" y="835694"/>
            <a:ext cx="3055003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Предпроверочный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1121" y="1772816"/>
            <a:ext cx="8684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 факт совершения налогового правонарушения, собрана доказательственная база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6984" y="3039924"/>
            <a:ext cx="86843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орган проводит работу по побуждению налогоплательщика к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добровольному уточнению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своих налоговых обязательств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6536" y="4293096"/>
            <a:ext cx="38779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 представил уточненную декларацию с увеличенными налоговыми обязательствами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86493" y="4259704"/>
            <a:ext cx="387798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 отказался представить уточненную налоговую декларацию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25008" y="5776228"/>
            <a:ext cx="38331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выездной налоговой проверки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93460" y="61653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695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42950" y="2801938"/>
            <a:ext cx="8420100" cy="1470025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182563" indent="0" algn="ctr" eaLnBrk="1" hangingPunct="1">
              <a:buFont typeface="Georgia" pitchFamily="18" charset="0"/>
              <a:buNone/>
            </a:pPr>
            <a:r>
              <a:rPr lang="ru-RU" altLang="ru-RU" sz="4400" smtClean="0">
                <a:solidFill>
                  <a:srgbClr val="FFFFFF"/>
                </a:solidFill>
                <a:effectLst/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73125" y="115888"/>
            <a:ext cx="8420100" cy="14700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640080" indent="-45720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54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 eaLnBrk="1" hangingPunct="1">
              <a:buFont typeface="Georgia" pitchFamily="18" charset="0"/>
              <a:buNone/>
              <a:defRPr/>
            </a:pPr>
            <a:endParaRPr lang="ru-RU" sz="18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 вниз 14"/>
          <p:cNvSpPr/>
          <p:nvPr/>
        </p:nvSpPr>
        <p:spPr>
          <a:xfrm rot="19645922">
            <a:off x="2756756" y="2603263"/>
            <a:ext cx="936104" cy="2716672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 rot="2389632">
            <a:off x="5040800" y="2193719"/>
            <a:ext cx="936104" cy="3300823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88504" y="5173161"/>
            <a:ext cx="8496944" cy="135218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Users\2800-00-575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5251293"/>
            <a:ext cx="936104" cy="120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560512" y="1196753"/>
            <a:ext cx="3456384" cy="198750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40632" y="188640"/>
            <a:ext cx="7128792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ресурсы ФНС</a:t>
            </a:r>
            <a:endParaRPr lang="ru-RU" sz="28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2792760" y="914404"/>
            <a:ext cx="288032" cy="28234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185248" y="908720"/>
            <a:ext cx="254246" cy="288032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32520" y="1772816"/>
            <a:ext cx="259228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ЕГРЮЛ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ЕГРИП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ЕГРН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собственность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084306" y="1178818"/>
            <a:ext cx="3456384" cy="383435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177136" y="2096556"/>
            <a:ext cx="3429936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АСК НДС 2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АСК ККТ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банковских документов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истребование документов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ППА – Отбор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декларации и расчеты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онтрольная работа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асчеты с бюджетом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18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8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2520" y="1167716"/>
            <a:ext cx="33843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Содержащие регистрационные сведения</a:t>
            </a:r>
            <a:endParaRPr lang="ru-RU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05129" y="1163360"/>
            <a:ext cx="345638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Содержащие данные о </a:t>
            </a:r>
          </a:p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фактической деятельности налогоплательщиков</a:t>
            </a:r>
            <a:endParaRPr lang="ru-RU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093460" y="61653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2680" y="5355213"/>
            <a:ext cx="66629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Автоматизированная информационная система «Налог – 3»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668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графика\зорникова слайд\карта россии copy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27" y="658285"/>
            <a:ext cx="8972154" cy="606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8" name="Прямая со стрелкой 107"/>
          <p:cNvCxnSpPr>
            <a:stCxn id="10" idx="6"/>
          </p:cNvCxnSpPr>
          <p:nvPr/>
        </p:nvCxnSpPr>
        <p:spPr>
          <a:xfrm>
            <a:off x="1948525" y="4868333"/>
            <a:ext cx="1711192" cy="1629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388" name="Заголовок 2"/>
          <p:cNvSpPr>
            <a:spLocks noGrp="1"/>
          </p:cNvSpPr>
          <p:nvPr>
            <p:ph type="title"/>
          </p:nvPr>
        </p:nvSpPr>
        <p:spPr>
          <a:xfrm>
            <a:off x="658680" y="188640"/>
            <a:ext cx="8772657" cy="768349"/>
          </a:xfrm>
        </p:spPr>
        <p:txBody>
          <a:bodyPr/>
          <a:lstStyle/>
          <a:p>
            <a:pPr marL="0" indent="0" algn="ctr" defTabSz="815975" fontAlgn="base"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база данных по операциям,  облагаемым НДС с 2015 года</a:t>
            </a:r>
          </a:p>
        </p:txBody>
      </p:sp>
      <p:pic>
        <p:nvPicPr>
          <p:cNvPr id="16390" name="Picture 3" descr="D:\графика\зорникова слайд\еврофура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145" y="4639735"/>
            <a:ext cx="785944" cy="662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975123" y="1123951"/>
            <a:ext cx="7861167" cy="172931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16392" name="Группа 5"/>
          <p:cNvGrpSpPr>
            <a:grpSpLocks/>
          </p:cNvGrpSpPr>
          <p:nvPr/>
        </p:nvGrpSpPr>
        <p:grpSpPr bwMode="auto">
          <a:xfrm>
            <a:off x="975124" y="1989667"/>
            <a:ext cx="7837090" cy="886884"/>
            <a:chOff x="899592" y="1275606"/>
            <a:chExt cx="7234798" cy="88244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899592" y="1275606"/>
              <a:ext cx="1800365" cy="863487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4514609" y="1284030"/>
              <a:ext cx="1800365" cy="863487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6334025" y="1294561"/>
              <a:ext cx="1800365" cy="863487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2699957" y="1277713"/>
              <a:ext cx="1800365" cy="865592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011238" y="2023534"/>
            <a:ext cx="937287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Покупка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48524" y="2023534"/>
            <a:ext cx="935567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Продажа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63203" y="2023534"/>
            <a:ext cx="937286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Покупка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00487" y="2023534"/>
            <a:ext cx="935567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Продажа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930643" y="2023534"/>
            <a:ext cx="935567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Покупка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866212" y="2023534"/>
            <a:ext cx="937286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Продажа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12959" y="2565401"/>
            <a:ext cx="937286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…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50244" y="2565401"/>
            <a:ext cx="935567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18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019954" y="2548468"/>
            <a:ext cx="935567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…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55521" y="2548468"/>
            <a:ext cx="935567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18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978799" y="2544234"/>
            <a:ext cx="937286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…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916083" y="2544234"/>
            <a:ext cx="935567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18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913562" y="2525185"/>
            <a:ext cx="935567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…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7849129" y="2525185"/>
            <a:ext cx="937287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18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901524" y="2032001"/>
            <a:ext cx="935567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Покупка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837093" y="2032001"/>
            <a:ext cx="937286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Продажа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2612364" y="2328334"/>
            <a:ext cx="624284" cy="759884"/>
          </a:xfrm>
          <a:prstGeom prst="rect">
            <a:avLst/>
          </a:prstGeom>
        </p:spPr>
        <p:txBody>
          <a:bodyPr lIns="104306" tIns="52153" rIns="104306" bIns="52153" anchor="ctr">
            <a:normAutofit lnSpcReduction="1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400" b="1" dirty="0">
                <a:latin typeface="+mj-lt"/>
                <a:ea typeface="+mj-ea"/>
                <a:cs typeface="+mj-cs"/>
              </a:rPr>
              <a:t>=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4579806" y="2328334"/>
            <a:ext cx="624284" cy="759884"/>
          </a:xfrm>
          <a:prstGeom prst="rect">
            <a:avLst/>
          </a:prstGeom>
        </p:spPr>
        <p:txBody>
          <a:bodyPr lIns="104306" tIns="52153" rIns="104306" bIns="52153" anchor="ctr">
            <a:normAutofit lnSpcReduction="1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400" b="1" dirty="0">
                <a:latin typeface="+mj-lt"/>
                <a:ea typeface="+mj-ea"/>
                <a:cs typeface="+mj-cs"/>
              </a:rPr>
              <a:t>=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6548968" y="2321985"/>
            <a:ext cx="624285" cy="759883"/>
          </a:xfrm>
          <a:prstGeom prst="rect">
            <a:avLst/>
          </a:prstGeom>
        </p:spPr>
        <p:txBody>
          <a:bodyPr lIns="104306" tIns="52153" rIns="104306" bIns="52153" anchor="ctr">
            <a:normAutofit lnSpcReduction="1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400" b="1" dirty="0">
                <a:latin typeface="+mj-lt"/>
                <a:ea typeface="+mj-ea"/>
                <a:cs typeface="+mj-cs"/>
              </a:rPr>
              <a:t>≠</a:t>
            </a:r>
          </a:p>
        </p:txBody>
      </p:sp>
      <p:sp>
        <p:nvSpPr>
          <p:cNvPr id="10" name="Овал 9"/>
          <p:cNvSpPr/>
          <p:nvPr/>
        </p:nvSpPr>
        <p:spPr>
          <a:xfrm>
            <a:off x="1714633" y="4724401"/>
            <a:ext cx="233892" cy="2878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3" name="Овал 102"/>
          <p:cNvSpPr/>
          <p:nvPr/>
        </p:nvSpPr>
        <p:spPr>
          <a:xfrm>
            <a:off x="3659717" y="4870452"/>
            <a:ext cx="233892" cy="2878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4" name="Овал 103"/>
          <p:cNvSpPr/>
          <p:nvPr/>
        </p:nvSpPr>
        <p:spPr>
          <a:xfrm>
            <a:off x="5916083" y="5158318"/>
            <a:ext cx="233892" cy="2878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5" name="Овал 104"/>
          <p:cNvSpPr/>
          <p:nvPr/>
        </p:nvSpPr>
        <p:spPr>
          <a:xfrm>
            <a:off x="7603199" y="5158318"/>
            <a:ext cx="233892" cy="2878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1831579" y="2876552"/>
            <a:ext cx="0" cy="18774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 стрелкой 110"/>
          <p:cNvCxnSpPr>
            <a:stCxn id="103" idx="0"/>
          </p:cNvCxnSpPr>
          <p:nvPr/>
        </p:nvCxnSpPr>
        <p:spPr>
          <a:xfrm flipV="1">
            <a:off x="3776663" y="2876551"/>
            <a:ext cx="0" cy="1993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 стрелкой 113"/>
          <p:cNvCxnSpPr>
            <a:endCxn id="104" idx="2"/>
          </p:cNvCxnSpPr>
          <p:nvPr/>
        </p:nvCxnSpPr>
        <p:spPr>
          <a:xfrm>
            <a:off x="3900487" y="5037667"/>
            <a:ext cx="2015596" cy="2645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>
            <a:off x="6143096" y="5302251"/>
            <a:ext cx="146010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6420" name="Picture 3" descr="D:\графика\зорникова слайд\еврофура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811" y="4754033"/>
            <a:ext cx="78594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21" name="Picture 3" descr="D:\графика\зорникова слайд\еврофура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856" y="4900084"/>
            <a:ext cx="78594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0" name="Прямая со стрелкой 119"/>
          <p:cNvCxnSpPr/>
          <p:nvPr/>
        </p:nvCxnSpPr>
        <p:spPr>
          <a:xfrm flipV="1">
            <a:off x="6033029" y="2876552"/>
            <a:ext cx="0" cy="22817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/>
          <p:nvPr/>
        </p:nvCxnSpPr>
        <p:spPr>
          <a:xfrm flipV="1">
            <a:off x="7720145" y="2876552"/>
            <a:ext cx="0" cy="22944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 стрелкой 124"/>
          <p:cNvCxnSpPr/>
          <p:nvPr/>
        </p:nvCxnSpPr>
        <p:spPr>
          <a:xfrm flipV="1">
            <a:off x="7843972" y="3621618"/>
            <a:ext cx="1166019" cy="16086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 стрелкой 127"/>
          <p:cNvCxnSpPr>
            <a:stCxn id="105" idx="5"/>
          </p:cNvCxnSpPr>
          <p:nvPr/>
        </p:nvCxnSpPr>
        <p:spPr>
          <a:xfrm>
            <a:off x="7802697" y="5403851"/>
            <a:ext cx="484981" cy="7133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>
            <a:endCxn id="10" idx="2"/>
          </p:cNvCxnSpPr>
          <p:nvPr/>
        </p:nvCxnSpPr>
        <p:spPr>
          <a:xfrm flipV="1">
            <a:off x="975124" y="4868335"/>
            <a:ext cx="739510" cy="535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 стрелкой 136"/>
          <p:cNvCxnSpPr>
            <a:endCxn id="10" idx="1"/>
          </p:cNvCxnSpPr>
          <p:nvPr/>
        </p:nvCxnSpPr>
        <p:spPr>
          <a:xfrm>
            <a:off x="1140224" y="3812118"/>
            <a:ext cx="608806" cy="9525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1207294" y="3236385"/>
            <a:ext cx="1405070" cy="768349"/>
          </a:xfrm>
          <a:prstGeom prst="rect">
            <a:avLst/>
          </a:prstGeom>
        </p:spPr>
        <p:txBody>
          <a:bodyPr lIns="104306" tIns="52153" rIns="104306" bIns="52153" anchor="ctr">
            <a:normAutofit fontScale="325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Декларация по НДС</a:t>
            </a:r>
          </a:p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в эл. форме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3155818" y="3266019"/>
            <a:ext cx="1380993" cy="768349"/>
          </a:xfrm>
          <a:prstGeom prst="rect">
            <a:avLst/>
          </a:prstGeom>
        </p:spPr>
        <p:txBody>
          <a:bodyPr lIns="104306" tIns="52153" rIns="104306" bIns="52153" anchor="ctr">
            <a:normAutofit fontScale="325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Декларация по НДС</a:t>
            </a:r>
          </a:p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в эл. форме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5405306" y="3282953"/>
            <a:ext cx="1398192" cy="766233"/>
          </a:xfrm>
          <a:prstGeom prst="rect">
            <a:avLst/>
          </a:prstGeom>
        </p:spPr>
        <p:txBody>
          <a:bodyPr lIns="104306" tIns="52153" rIns="104306" bIns="52153" anchor="ctr">
            <a:normAutofit fontScale="325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Декларация по НДС</a:t>
            </a:r>
          </a:p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в эл. форме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7092421" y="3249085"/>
            <a:ext cx="1334560" cy="768349"/>
          </a:xfrm>
          <a:prstGeom prst="rect">
            <a:avLst/>
          </a:prstGeom>
        </p:spPr>
        <p:txBody>
          <a:bodyPr lIns="104306" tIns="52153" rIns="104306" bIns="52153" anchor="ctr">
            <a:normAutofit fontScale="325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Декларация по НДС</a:t>
            </a:r>
          </a:p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в эл. форме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1346599" y="5054601"/>
            <a:ext cx="1081748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Поставщик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2342358" y="4351868"/>
            <a:ext cx="1083469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Сырье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3088746" y="5192185"/>
            <a:ext cx="1472142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Производитель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4423304" y="4438652"/>
            <a:ext cx="1081750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Продукция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5296958" y="5446185"/>
            <a:ext cx="1472142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Продавец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6769100" y="5590118"/>
            <a:ext cx="1472142" cy="287867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latin typeface="+mj-lt"/>
                <a:ea typeface="+mj-ea"/>
                <a:cs typeface="+mj-cs"/>
              </a:rPr>
              <a:t>Покупатель</a:t>
            </a:r>
          </a:p>
        </p:txBody>
      </p:sp>
      <p:sp>
        <p:nvSpPr>
          <p:cNvPr id="134" name="Прямоугольник 133"/>
          <p:cNvSpPr/>
          <p:nvPr/>
        </p:nvSpPr>
        <p:spPr>
          <a:xfrm>
            <a:off x="2115345" y="1297518"/>
            <a:ext cx="1489341" cy="6731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совпадают</a:t>
            </a:r>
          </a:p>
        </p:txBody>
      </p:sp>
      <p:sp>
        <p:nvSpPr>
          <p:cNvPr id="158" name="Прямоугольник 157"/>
          <p:cNvSpPr/>
          <p:nvPr/>
        </p:nvSpPr>
        <p:spPr>
          <a:xfrm>
            <a:off x="4218651" y="1297518"/>
            <a:ext cx="1379273" cy="6731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совпадают</a:t>
            </a:r>
          </a:p>
        </p:txBody>
      </p:sp>
      <p:sp>
        <p:nvSpPr>
          <p:cNvPr id="159" name="Прямоугольник 158"/>
          <p:cNvSpPr/>
          <p:nvPr/>
        </p:nvSpPr>
        <p:spPr>
          <a:xfrm>
            <a:off x="6172332" y="1316567"/>
            <a:ext cx="1872855" cy="6709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расхождение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9093460" y="61653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18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32920" y="188640"/>
            <a:ext cx="18835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АСК ККТ </a:t>
            </a:r>
            <a:endParaRPr lang="ru-RU" sz="2800" dirty="0">
              <a:solidFill>
                <a:srgbClr val="000099"/>
              </a:solidFill>
            </a:endParaRPr>
          </a:p>
        </p:txBody>
      </p:sp>
      <p:pic>
        <p:nvPicPr>
          <p:cNvPr id="103427" name="Picture 3" descr="C:\Users\2800-00-575\Desktop\аск кк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648361"/>
            <a:ext cx="8928992" cy="515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93460" y="61653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12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C32500-7309-4B2E-8FFD-8C8F8445F3AC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40632" y="260648"/>
            <a:ext cx="7054850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наиболее характерных нарушениях законодательства о налогах и сборах</a:t>
            </a:r>
            <a:endParaRPr lang="ru-RU" sz="24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2800-00-575\Desktop\контрольная рабо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1117181"/>
            <a:ext cx="8611890" cy="497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093460" y="61653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35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6"/>
          </p:nvPr>
        </p:nvSpPr>
        <p:spPr>
          <a:xfrm>
            <a:off x="4142420" y="6165304"/>
            <a:ext cx="1981200" cy="365125"/>
          </a:xfrm>
        </p:spPr>
        <p:txBody>
          <a:bodyPr/>
          <a:lstStyle/>
          <a:p>
            <a:fld id="{83C32500-7309-4B2E-8FFD-8C8F8445F3AC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40632" y="188640"/>
            <a:ext cx="7054850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defTabSz="914400">
              <a:buFont typeface="Georgia" pitchFamily="18" charset="0"/>
              <a:buNone/>
            </a:pPr>
            <a:r>
              <a:rPr lang="ru-RU" sz="24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Сервис «Решения по жалобам»</a:t>
            </a:r>
            <a:endParaRPr lang="ru-RU" sz="24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2800-00-575\Desktop\решения по жалоба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692696"/>
            <a:ext cx="9001000" cy="514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093460" y="61653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188329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640632" y="188640"/>
            <a:ext cx="7054850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defTabSz="914400">
              <a:buFont typeface="Georgia" pitchFamily="18" charset="0"/>
              <a:buNone/>
            </a:pPr>
            <a:r>
              <a:rPr lang="ru-RU" sz="24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Сервис «Риски бизнеса: проверь себя и контрагента»</a:t>
            </a:r>
            <a:endParaRPr lang="ru-RU" sz="24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2800-00-575\Desktop\прозрачный бизне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44" y="1165920"/>
            <a:ext cx="8824167" cy="504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093460" y="61653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135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Номер слайда 3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8E39CD2-1DD8-4DEB-9FDE-8A2B35342B6D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640632" y="188640"/>
            <a:ext cx="7054850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Calibri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defTabSz="914400">
              <a:buFont typeface="Georgia" pitchFamily="18" charset="0"/>
              <a:buNone/>
            </a:pPr>
            <a:r>
              <a:rPr lang="ru-RU" sz="2400" dirty="0" smtClean="0"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Сервис «Письма ФНС России, направленные в адрес территориальных налоговых органов»</a:t>
            </a:r>
            <a:endParaRPr lang="ru-RU" sz="2400" dirty="0">
              <a:solidFill>
                <a:srgbClr val="0000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2800-00-575\Desktop\письм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995983"/>
            <a:ext cx="8928992" cy="5148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093460" y="61653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9014" y="2205039"/>
            <a:ext cx="7723584" cy="5032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1.Нужно просто ввести свой регион, отрасль и год</a:t>
            </a:r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971" y="2846389"/>
            <a:ext cx="5596202" cy="281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09014" y="1125538"/>
            <a:ext cx="7721865" cy="863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Доступен каждому на портале ФНС России по адресу:</a:t>
            </a:r>
          </a:p>
          <a:p>
            <a:pPr algn="ctr" defTabSz="1043056" fontAlgn="auto"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www.pb.nalog.ru/calculator.html</a:t>
            </a:r>
            <a:endParaRPr lang="ru-RU" sz="3600" b="1" dirty="0">
              <a:solidFill>
                <a:srgbClr val="005AA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09014" y="5732464"/>
            <a:ext cx="7721865" cy="5048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/>
            </a:solidFill>
          </a:ln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Тут же можно посмотреть обучающий ролик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5473" y="98629"/>
            <a:ext cx="87100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калькулятор по расчету </a:t>
            </a:r>
          </a:p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нагрузки</a:t>
            </a:r>
            <a:endParaRPr lang="ru-RU" sz="28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93460" y="61653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70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Воздушный 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здушный 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11858</TotalTime>
  <Words>357</Words>
  <Application>Microsoft Office PowerPoint</Application>
  <PresentationFormat>Лист A4 (210x297 мм)</PresentationFormat>
  <Paragraphs>120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Воздушный поток</vt:lpstr>
      <vt:lpstr>2_Воздушный поток</vt:lpstr>
      <vt:lpstr>1_Воздушный поток</vt:lpstr>
      <vt:lpstr>Современные аналитические инструменты в контрольной деятельности налоговых органов. Риск-ориентированный подход в налоговом администрировании.  </vt:lpstr>
      <vt:lpstr>Презентация PowerPoint</vt:lpstr>
      <vt:lpstr>Единая база данных по операциям,  облагаемым НДС с 2015 года</vt:lpstr>
      <vt:lpstr>Презентация PowerPoint</vt:lpstr>
      <vt:lpstr>Информация о наиболее характерных нарушениях законодательства о налогах и сборах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УФНС РФ (6700)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Практика привлечения к административной ответственности за нарушения валютного законодательства в Смоленской области</dc:title>
  <dc:creator>6700-00-322</dc:creator>
  <cp:lastModifiedBy>Шапорова Екатерина Юрьевна</cp:lastModifiedBy>
  <cp:revision>762</cp:revision>
  <cp:lastPrinted>2021-02-05T00:54:36Z</cp:lastPrinted>
  <dcterms:created xsi:type="dcterms:W3CDTF">2013-03-13T12:00:18Z</dcterms:created>
  <dcterms:modified xsi:type="dcterms:W3CDTF">2021-02-05T01:08:40Z</dcterms:modified>
</cp:coreProperties>
</file>