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</p:sldMasterIdLst>
  <p:notesMasterIdLst>
    <p:notesMasterId r:id="rId11"/>
  </p:notesMasterIdLst>
  <p:sldIdLst>
    <p:sldId id="256" r:id="rId3"/>
    <p:sldId id="290" r:id="rId4"/>
    <p:sldId id="284" r:id="rId5"/>
    <p:sldId id="292" r:id="rId6"/>
    <p:sldId id="288" r:id="rId7"/>
    <p:sldId id="291" r:id="rId8"/>
    <p:sldId id="293" r:id="rId9"/>
    <p:sldId id="269" r:id="rId10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596FF55-39B4-4522-85AF-95FC172D4D60}">
          <p14:sldIdLst>
            <p14:sldId id="256"/>
            <p14:sldId id="290"/>
            <p14:sldId id="284"/>
            <p14:sldId id="292"/>
            <p14:sldId id="288"/>
            <p14:sldId id="291"/>
            <p14:sldId id="293"/>
            <p14:sldId id="26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2FF"/>
    <a:srgbClr val="D9ECFF"/>
    <a:srgbClr val="99CCFF"/>
    <a:srgbClr val="66CCFF"/>
    <a:srgbClr val="66FFFF"/>
    <a:srgbClr val="FF66CC"/>
    <a:srgbClr val="FF6699"/>
    <a:srgbClr val="FF66FF"/>
    <a:srgbClr val="CC00CC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04" autoAdjust="0"/>
  </p:normalViewPr>
  <p:slideViewPr>
    <p:cSldViewPr showGuides="1">
      <p:cViewPr>
        <p:scale>
          <a:sx n="107" d="100"/>
          <a:sy n="107" d="100"/>
        </p:scale>
        <p:origin x="-1650" y="-31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51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14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843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5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2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5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3844397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077" tIns="35538" rIns="71077" bIns="35538"/>
          <a:lstStyle>
            <a:lvl1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701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273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845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417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0129" indent="2485">
              <a:defRPr>
                <a:latin typeface="+mj-lt"/>
              </a:defRPr>
            </a:lvl2pPr>
            <a:lvl3pPr marL="488662" indent="-202376">
              <a:tabLst/>
              <a:defRPr>
                <a:latin typeface="+mj-lt"/>
              </a:defRPr>
            </a:lvl3pPr>
            <a:lvl4pPr marL="0" indent="280129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EC06F3-0A21-484D-A028-1F5819003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8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2577" indent="0">
              <a:defRPr>
                <a:latin typeface="+mj-lt"/>
              </a:defRPr>
            </a:lvl2pPr>
            <a:lvl3pPr marL="488662" indent="-202376">
              <a:defRPr>
                <a:latin typeface="+mj-lt"/>
              </a:defRPr>
            </a:lvl3pPr>
            <a:lvl4pPr marL="0" indent="280129">
              <a:defRPr>
                <a:latin typeface="+mj-lt"/>
              </a:defRPr>
            </a:lvl4pPr>
            <a:lvl5pPr marL="11155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375802"/>
            <a:ext cx="7337901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D36B17-3D30-410B-B3F7-D55DA69613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3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9" y="759381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2572295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6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1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269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2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377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3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6BEAA97-9B0C-4AD5-AB1A-5666DB36BF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99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0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4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006" y="1205154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AFE3A9-0766-47DF-A5C9-E1B7C6669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70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9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9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33C4F7D-3303-4C32-8507-4297C5AD72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1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51BB3-667E-4A59-897C-0A3A92A5B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8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3779"/>
            <a:ext cx="567428" cy="490268"/>
          </a:xfrm>
        </p:spPr>
        <p:txBody>
          <a:bodyPr rtlCol="0"/>
          <a:lstStyle>
            <a:lvl1pPr algn="ctr" defTabSz="905111" eaLnBrk="0" hangingPunct="0">
              <a:lnSpc>
                <a:spcPts val="1877"/>
              </a:lnSpc>
              <a:defRPr sz="21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A03F9221-430E-4A1D-BD19-D078A92EB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9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0485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3935DB-30DB-4FB8-AAED-0A6814E4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2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5411" indent="0">
              <a:buNone/>
              <a:defRPr sz="2500"/>
            </a:lvl2pPr>
            <a:lvl3pPr marL="810796" indent="0">
              <a:buNone/>
              <a:defRPr sz="2100"/>
            </a:lvl3pPr>
            <a:lvl4pPr marL="1216183" indent="0">
              <a:buNone/>
              <a:defRPr sz="1800"/>
            </a:lvl4pPr>
            <a:lvl5pPr marL="1621583" indent="0">
              <a:buNone/>
              <a:defRPr sz="1800"/>
            </a:lvl5pPr>
            <a:lvl6pPr marL="2026990" indent="0">
              <a:buNone/>
              <a:defRPr sz="1800"/>
            </a:lvl6pPr>
            <a:lvl7pPr marL="2432386" indent="0">
              <a:buNone/>
              <a:defRPr sz="1800"/>
            </a:lvl7pPr>
            <a:lvl8pPr marL="2837786" indent="0">
              <a:buNone/>
              <a:defRPr sz="1800"/>
            </a:lvl8pPr>
            <a:lvl9pPr marL="3243183" indent="0">
              <a:buNone/>
              <a:defRPr sz="18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7D6CC6-9A65-468B-9D20-456E0FB94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6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307672-D35C-4EE2-BC56-F5A71EAE3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3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3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66CCFA2-5FBF-4CA2-9D88-2C898E94E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5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06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3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1" y="368243"/>
            <a:ext cx="7343979" cy="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1" y="1199756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1" y="4767702"/>
            <a:ext cx="2896867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algn="ctr"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4531206"/>
            <a:ext cx="619012" cy="47407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  <a:normAutofit/>
          </a:bodyPr>
          <a:lstStyle>
            <a:lvl1pPr algn="ctr" defTabSz="904739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728DC-14C3-4DE2-9444-FC9C5F2E2185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3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13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26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394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525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020" indent="-282020" algn="l" defTabSz="808788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020" indent="7578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2858" indent="-20126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4024" algn="just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3170" indent="318049" algn="l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29696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509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04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58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411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79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5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99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23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77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3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>
                <a:latin typeface="Times New Roman" pitchFamily="18" charset="0"/>
              </a:rPr>
              <a:t>Доклад </a:t>
            </a:r>
            <a:r>
              <a:rPr lang="ru-RU" sz="1800" i="1" dirty="0" smtClean="0">
                <a:latin typeface="Times New Roman" pitchFamily="18" charset="0"/>
              </a:rPr>
              <a:t>начальника отдела</a:t>
            </a:r>
            <a:r>
              <a:rPr lang="ru-RU" sz="1800" i="1" dirty="0">
                <a:latin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>
                <a:latin typeface="Times New Roman" pitchFamily="18" charset="0"/>
              </a:rPr>
              <a:t>УФНС России по Амурской области </a:t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</a:rPr>
              <a:t>Середенко Елены Геннадьевны</a:t>
            </a:r>
            <a:r>
              <a:rPr lang="ru-RU" sz="1800" i="1" dirty="0">
                <a:latin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«Регистрация бизнеса за три дня: быстро и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удобно. Недостоверность сведений в ЕГРЮЛ, </a:t>
            </a:r>
            <a:r>
              <a:rPr lang="ru-RU" sz="18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последствия»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14433" y="4513808"/>
            <a:ext cx="306039" cy="313033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5329" y="123478"/>
            <a:ext cx="8640960" cy="892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6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Пакет документов, необходимый для регистрации организации (не более 3-х рабочих дней):</a:t>
            </a:r>
            <a:endParaRPr lang="ru-RU" sz="26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265329" y="1059582"/>
            <a:ext cx="8640960" cy="1872208"/>
          </a:xfrm>
          <a:prstGeom prst="flowChartAlternateProcess">
            <a:avLst/>
          </a:prstGeom>
          <a:gradFill>
            <a:gsLst>
              <a:gs pos="0">
                <a:schemeClr val="accent1">
                  <a:tint val="50000"/>
                  <a:satMod val="300000"/>
                </a:schemeClr>
              </a:gs>
              <a:gs pos="12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FontTx/>
              <a:buChar char="-"/>
            </a:pPr>
            <a:endParaRPr lang="ru-RU" sz="2400" b="1" i="1" dirty="0" smtClean="0"/>
          </a:p>
          <a:p>
            <a:pPr marL="355600" indent="-3556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государственной регистрации по форме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Р11001</a:t>
            </a:r>
          </a:p>
          <a:p>
            <a:pPr marL="355600" indent="-3556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создании юридического лица </a:t>
            </a:r>
          </a:p>
          <a:p>
            <a:pPr marL="355600" indent="-3556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b="1" dirty="0"/>
          </a:p>
          <a:p>
            <a:endParaRPr lang="ru-RU" b="1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3003798"/>
            <a:ext cx="7123850" cy="1944216"/>
          </a:xfrm>
          <a:prstGeom prst="roundRect">
            <a:avLst/>
          </a:prstGeom>
          <a:gradFill>
            <a:gsLst>
              <a:gs pos="6000">
                <a:schemeClr val="accent2">
                  <a:lumMod val="20000"/>
                  <a:lumOff val="80000"/>
                </a:schemeClr>
              </a:gs>
              <a:gs pos="0">
                <a:srgbClr val="F33D19"/>
              </a:gs>
              <a:gs pos="100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043056">
              <a:spcBef>
                <a:spcPct val="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использование обществами с ограниченной ответственностью и акционерными обществами печатей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требуется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241">
            <a:off x="76401" y="3047668"/>
            <a:ext cx="1468635" cy="17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10" y="123478"/>
            <a:ext cx="818352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29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711" y="277537"/>
            <a:ext cx="1340519" cy="167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80277" y="277536"/>
            <a:ext cx="8568952" cy="5755089"/>
            <a:chOff x="280277" y="277536"/>
            <a:chExt cx="8568952" cy="575508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80277" y="277536"/>
              <a:ext cx="8568952" cy="5755089"/>
            </a:xfrm>
            <a:prstGeom prst="rect">
              <a:avLst/>
            </a:prstGeom>
            <a:ln>
              <a:noFill/>
            </a:ln>
          </p:spPr>
        </p:sp>
        <p:sp>
          <p:nvSpPr>
            <p:cNvPr id="5" name="Стрелка углом вверх 4"/>
            <p:cNvSpPr/>
            <p:nvPr/>
          </p:nvSpPr>
          <p:spPr>
            <a:xfrm rot="10800000">
              <a:off x="2970993" y="740483"/>
              <a:ext cx="477408" cy="543512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олилиния 6"/>
            <p:cNvSpPr/>
            <p:nvPr/>
          </p:nvSpPr>
          <p:spPr>
            <a:xfrm>
              <a:off x="3449269" y="290116"/>
              <a:ext cx="2451745" cy="754835"/>
            </a:xfrm>
            <a:custGeom>
              <a:avLst/>
              <a:gdLst>
                <a:gd name="connsiteX0" fmla="*/ 0 w 2451745"/>
                <a:gd name="connsiteY0" fmla="*/ 125831 h 754835"/>
                <a:gd name="connsiteX1" fmla="*/ 125831 w 2451745"/>
                <a:gd name="connsiteY1" fmla="*/ 0 h 754835"/>
                <a:gd name="connsiteX2" fmla="*/ 2325914 w 2451745"/>
                <a:gd name="connsiteY2" fmla="*/ 0 h 754835"/>
                <a:gd name="connsiteX3" fmla="*/ 2451745 w 2451745"/>
                <a:gd name="connsiteY3" fmla="*/ 125831 h 754835"/>
                <a:gd name="connsiteX4" fmla="*/ 2451745 w 2451745"/>
                <a:gd name="connsiteY4" fmla="*/ 629004 h 754835"/>
                <a:gd name="connsiteX5" fmla="*/ 2325914 w 2451745"/>
                <a:gd name="connsiteY5" fmla="*/ 754835 h 754835"/>
                <a:gd name="connsiteX6" fmla="*/ 125831 w 2451745"/>
                <a:gd name="connsiteY6" fmla="*/ 754835 h 754835"/>
                <a:gd name="connsiteX7" fmla="*/ 0 w 2451745"/>
                <a:gd name="connsiteY7" fmla="*/ 629004 h 754835"/>
                <a:gd name="connsiteX8" fmla="*/ 0 w 2451745"/>
                <a:gd name="connsiteY8" fmla="*/ 125831 h 75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1745" h="754835">
                  <a:moveTo>
                    <a:pt x="0" y="125831"/>
                  </a:moveTo>
                  <a:cubicBezTo>
                    <a:pt x="0" y="56336"/>
                    <a:pt x="56336" y="0"/>
                    <a:pt x="125831" y="0"/>
                  </a:cubicBezTo>
                  <a:lnTo>
                    <a:pt x="2325914" y="0"/>
                  </a:lnTo>
                  <a:cubicBezTo>
                    <a:pt x="2395409" y="0"/>
                    <a:pt x="2451745" y="56336"/>
                    <a:pt x="2451745" y="125831"/>
                  </a:cubicBezTo>
                  <a:lnTo>
                    <a:pt x="2451745" y="629004"/>
                  </a:lnTo>
                  <a:cubicBezTo>
                    <a:pt x="2451745" y="698499"/>
                    <a:pt x="2395409" y="754835"/>
                    <a:pt x="2325914" y="754835"/>
                  </a:cubicBezTo>
                  <a:lnTo>
                    <a:pt x="125831" y="754835"/>
                  </a:lnTo>
                  <a:cubicBezTo>
                    <a:pt x="56336" y="754835"/>
                    <a:pt x="0" y="698499"/>
                    <a:pt x="0" y="629004"/>
                  </a:cubicBezTo>
                  <a:lnTo>
                    <a:pt x="0" y="12583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3535" tIns="143535" rIns="143535" bIns="143535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rgbClr val="002060"/>
                  </a:solidFill>
                </a:rPr>
                <a:t>ЗА 3 ДНЯ</a:t>
              </a:r>
              <a:endParaRPr lang="ru-RU" sz="2800" b="1" kern="1200" dirty="0">
                <a:solidFill>
                  <a:srgbClr val="00206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909851" y="1029416"/>
              <a:ext cx="584516" cy="45467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трелка углом вверх 10"/>
            <p:cNvSpPr/>
            <p:nvPr/>
          </p:nvSpPr>
          <p:spPr>
            <a:xfrm rot="5400000">
              <a:off x="5884419" y="773195"/>
              <a:ext cx="477408" cy="543512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  <a:scene3d>
              <a:camera prst="orthographicFront">
                <a:rot lat="0" lon="11099999" rev="1620000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-2693711"/>
                <a:satOff val="11594"/>
                <a:lumOff val="3134"/>
                <a:alphaOff val="0"/>
              </a:schemeClr>
            </a:fillRef>
            <a:effectRef idx="3">
              <a:schemeClr val="accent5">
                <a:tint val="50000"/>
                <a:hueOff val="-2693711"/>
                <a:satOff val="11594"/>
                <a:lumOff val="3134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1962843" y="1316566"/>
              <a:ext cx="2304456" cy="697579"/>
            </a:xfrm>
            <a:custGeom>
              <a:avLst/>
              <a:gdLst>
                <a:gd name="connsiteX0" fmla="*/ 0 w 2304456"/>
                <a:gd name="connsiteY0" fmla="*/ 116286 h 697579"/>
                <a:gd name="connsiteX1" fmla="*/ 116286 w 2304456"/>
                <a:gd name="connsiteY1" fmla="*/ 0 h 697579"/>
                <a:gd name="connsiteX2" fmla="*/ 2188170 w 2304456"/>
                <a:gd name="connsiteY2" fmla="*/ 0 h 697579"/>
                <a:gd name="connsiteX3" fmla="*/ 2304456 w 2304456"/>
                <a:gd name="connsiteY3" fmla="*/ 116286 h 697579"/>
                <a:gd name="connsiteX4" fmla="*/ 2304456 w 2304456"/>
                <a:gd name="connsiteY4" fmla="*/ 581293 h 697579"/>
                <a:gd name="connsiteX5" fmla="*/ 2188170 w 2304456"/>
                <a:gd name="connsiteY5" fmla="*/ 697579 h 697579"/>
                <a:gd name="connsiteX6" fmla="*/ 116286 w 2304456"/>
                <a:gd name="connsiteY6" fmla="*/ 697579 h 697579"/>
                <a:gd name="connsiteX7" fmla="*/ 0 w 2304456"/>
                <a:gd name="connsiteY7" fmla="*/ 581293 h 697579"/>
                <a:gd name="connsiteX8" fmla="*/ 0 w 2304456"/>
                <a:gd name="connsiteY8" fmla="*/ 116286 h 69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4456" h="697579">
                  <a:moveTo>
                    <a:pt x="0" y="116286"/>
                  </a:moveTo>
                  <a:cubicBezTo>
                    <a:pt x="0" y="52063"/>
                    <a:pt x="52063" y="0"/>
                    <a:pt x="116286" y="0"/>
                  </a:cubicBezTo>
                  <a:lnTo>
                    <a:pt x="2188170" y="0"/>
                  </a:lnTo>
                  <a:cubicBezTo>
                    <a:pt x="2252393" y="0"/>
                    <a:pt x="2304456" y="52063"/>
                    <a:pt x="2304456" y="116286"/>
                  </a:cubicBezTo>
                  <a:lnTo>
                    <a:pt x="2304456" y="581293"/>
                  </a:lnTo>
                  <a:cubicBezTo>
                    <a:pt x="2304456" y="645516"/>
                    <a:pt x="2252393" y="697579"/>
                    <a:pt x="2188170" y="697579"/>
                  </a:cubicBezTo>
                  <a:lnTo>
                    <a:pt x="116286" y="697579"/>
                  </a:lnTo>
                  <a:cubicBezTo>
                    <a:pt x="52063" y="697579"/>
                    <a:pt x="0" y="645516"/>
                    <a:pt x="0" y="581293"/>
                  </a:cubicBezTo>
                  <a:lnTo>
                    <a:pt x="0" y="116286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1986775"/>
                <a:satOff val="7962"/>
                <a:lumOff val="1726"/>
                <a:alphaOff val="0"/>
              </a:schemeClr>
            </a:fillRef>
            <a:effectRef idx="3">
              <a:schemeClr val="accent5">
                <a:hueOff val="-1986775"/>
                <a:satOff val="7962"/>
                <a:lumOff val="172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259" tIns="110259" rIns="110259" bIns="110259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rgbClr val="002060"/>
                  </a:solidFill>
                </a:rPr>
                <a:t>Регистрация в налоговом органе</a:t>
              </a:r>
              <a:endParaRPr lang="ru-RU" sz="2000" kern="1200" dirty="0">
                <a:solidFill>
                  <a:srgbClr val="002060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013044" y="1728857"/>
              <a:ext cx="584516" cy="45467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5131306" y="1316566"/>
              <a:ext cx="2246599" cy="731253"/>
            </a:xfrm>
            <a:custGeom>
              <a:avLst/>
              <a:gdLst>
                <a:gd name="connsiteX0" fmla="*/ 0 w 2246599"/>
                <a:gd name="connsiteY0" fmla="*/ 121900 h 731253"/>
                <a:gd name="connsiteX1" fmla="*/ 121900 w 2246599"/>
                <a:gd name="connsiteY1" fmla="*/ 0 h 731253"/>
                <a:gd name="connsiteX2" fmla="*/ 2124699 w 2246599"/>
                <a:gd name="connsiteY2" fmla="*/ 0 h 731253"/>
                <a:gd name="connsiteX3" fmla="*/ 2246599 w 2246599"/>
                <a:gd name="connsiteY3" fmla="*/ 121900 h 731253"/>
                <a:gd name="connsiteX4" fmla="*/ 2246599 w 2246599"/>
                <a:gd name="connsiteY4" fmla="*/ 609353 h 731253"/>
                <a:gd name="connsiteX5" fmla="*/ 2124699 w 2246599"/>
                <a:gd name="connsiteY5" fmla="*/ 731253 h 731253"/>
                <a:gd name="connsiteX6" fmla="*/ 121900 w 2246599"/>
                <a:gd name="connsiteY6" fmla="*/ 731253 h 731253"/>
                <a:gd name="connsiteX7" fmla="*/ 0 w 2246599"/>
                <a:gd name="connsiteY7" fmla="*/ 609353 h 731253"/>
                <a:gd name="connsiteX8" fmla="*/ 0 w 2246599"/>
                <a:gd name="connsiteY8" fmla="*/ 121900 h 73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6599" h="731253">
                  <a:moveTo>
                    <a:pt x="0" y="121900"/>
                  </a:moveTo>
                  <a:cubicBezTo>
                    <a:pt x="0" y="54576"/>
                    <a:pt x="54576" y="0"/>
                    <a:pt x="121900" y="0"/>
                  </a:cubicBezTo>
                  <a:lnTo>
                    <a:pt x="2124699" y="0"/>
                  </a:lnTo>
                  <a:cubicBezTo>
                    <a:pt x="2192023" y="0"/>
                    <a:pt x="2246599" y="54576"/>
                    <a:pt x="2246599" y="121900"/>
                  </a:cubicBezTo>
                  <a:lnTo>
                    <a:pt x="2246599" y="609353"/>
                  </a:lnTo>
                  <a:cubicBezTo>
                    <a:pt x="2246599" y="676677"/>
                    <a:pt x="2192023" y="731253"/>
                    <a:pt x="2124699" y="731253"/>
                  </a:cubicBezTo>
                  <a:lnTo>
                    <a:pt x="121900" y="731253"/>
                  </a:lnTo>
                  <a:cubicBezTo>
                    <a:pt x="54576" y="731253"/>
                    <a:pt x="0" y="676677"/>
                    <a:pt x="0" y="609353"/>
                  </a:cubicBezTo>
                  <a:lnTo>
                    <a:pt x="0" y="12190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973551"/>
                <a:satOff val="15924"/>
                <a:lumOff val="3451"/>
                <a:alphaOff val="0"/>
              </a:schemeClr>
            </a:fillRef>
            <a:effectRef idx="3">
              <a:schemeClr val="accent5">
                <a:hueOff val="-3973551"/>
                <a:satOff val="15924"/>
                <a:lumOff val="345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1903" tIns="111903" rIns="111903" bIns="11190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rgbClr val="002060"/>
                  </a:solidFill>
                </a:rPr>
                <a:t>открытие счета в банке</a:t>
              </a:r>
              <a:endParaRPr lang="ru-RU" sz="2000" kern="1200" dirty="0">
                <a:solidFill>
                  <a:srgbClr val="002060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160954" y="2445136"/>
              <a:ext cx="584516" cy="45467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олилиния 17"/>
            <p:cNvSpPr/>
            <p:nvPr/>
          </p:nvSpPr>
          <p:spPr>
            <a:xfrm>
              <a:off x="280277" y="2679595"/>
              <a:ext cx="3042976" cy="830857"/>
            </a:xfrm>
            <a:custGeom>
              <a:avLst/>
              <a:gdLst>
                <a:gd name="connsiteX0" fmla="*/ 0 w 3042976"/>
                <a:gd name="connsiteY0" fmla="*/ 138504 h 830857"/>
                <a:gd name="connsiteX1" fmla="*/ 138504 w 3042976"/>
                <a:gd name="connsiteY1" fmla="*/ 0 h 830857"/>
                <a:gd name="connsiteX2" fmla="*/ 2904472 w 3042976"/>
                <a:gd name="connsiteY2" fmla="*/ 0 h 830857"/>
                <a:gd name="connsiteX3" fmla="*/ 3042976 w 3042976"/>
                <a:gd name="connsiteY3" fmla="*/ 138504 h 830857"/>
                <a:gd name="connsiteX4" fmla="*/ 3042976 w 3042976"/>
                <a:gd name="connsiteY4" fmla="*/ 692353 h 830857"/>
                <a:gd name="connsiteX5" fmla="*/ 2904472 w 3042976"/>
                <a:gd name="connsiteY5" fmla="*/ 830857 h 830857"/>
                <a:gd name="connsiteX6" fmla="*/ 138504 w 3042976"/>
                <a:gd name="connsiteY6" fmla="*/ 830857 h 830857"/>
                <a:gd name="connsiteX7" fmla="*/ 0 w 3042976"/>
                <a:gd name="connsiteY7" fmla="*/ 692353 h 830857"/>
                <a:gd name="connsiteX8" fmla="*/ 0 w 3042976"/>
                <a:gd name="connsiteY8" fmla="*/ 138504 h 83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2976" h="830857">
                  <a:moveTo>
                    <a:pt x="0" y="138504"/>
                  </a:moveTo>
                  <a:cubicBezTo>
                    <a:pt x="0" y="62010"/>
                    <a:pt x="62010" y="0"/>
                    <a:pt x="138504" y="0"/>
                  </a:cubicBezTo>
                  <a:lnTo>
                    <a:pt x="2904472" y="0"/>
                  </a:lnTo>
                  <a:cubicBezTo>
                    <a:pt x="2980966" y="0"/>
                    <a:pt x="3042976" y="62010"/>
                    <a:pt x="3042976" y="138504"/>
                  </a:cubicBezTo>
                  <a:lnTo>
                    <a:pt x="3042976" y="692353"/>
                  </a:lnTo>
                  <a:cubicBezTo>
                    <a:pt x="3042976" y="768847"/>
                    <a:pt x="2980966" y="830857"/>
                    <a:pt x="2904472" y="830857"/>
                  </a:cubicBezTo>
                  <a:lnTo>
                    <a:pt x="138504" y="830857"/>
                  </a:lnTo>
                  <a:cubicBezTo>
                    <a:pt x="62010" y="830857"/>
                    <a:pt x="0" y="768847"/>
                    <a:pt x="0" y="692353"/>
                  </a:cubicBezTo>
                  <a:lnTo>
                    <a:pt x="0" y="138504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5960326"/>
                <a:satOff val="23887"/>
                <a:lumOff val="5177"/>
                <a:alphaOff val="0"/>
              </a:schemeClr>
            </a:fillRef>
            <a:effectRef idx="3">
              <a:schemeClr val="accent5">
                <a:hueOff val="-5960326"/>
                <a:satOff val="23887"/>
                <a:lumOff val="517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766" tIns="116766" rIns="116766" bIns="116766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rgbClr val="002060"/>
                  </a:solidFill>
                </a:rPr>
                <a:t>Центром «Мой Бизнес»</a:t>
              </a:r>
              <a:endParaRPr lang="ru-RU" sz="2000" kern="1200" dirty="0">
                <a:solidFill>
                  <a:srgbClr val="00206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735980" y="3211217"/>
              <a:ext cx="584516" cy="45467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олилиния 20"/>
            <p:cNvSpPr/>
            <p:nvPr/>
          </p:nvSpPr>
          <p:spPr>
            <a:xfrm>
              <a:off x="3115018" y="2684768"/>
              <a:ext cx="3120257" cy="820512"/>
            </a:xfrm>
            <a:custGeom>
              <a:avLst/>
              <a:gdLst>
                <a:gd name="connsiteX0" fmla="*/ 0 w 3120257"/>
                <a:gd name="connsiteY0" fmla="*/ 136779 h 820512"/>
                <a:gd name="connsiteX1" fmla="*/ 136779 w 3120257"/>
                <a:gd name="connsiteY1" fmla="*/ 0 h 820512"/>
                <a:gd name="connsiteX2" fmla="*/ 2983478 w 3120257"/>
                <a:gd name="connsiteY2" fmla="*/ 0 h 820512"/>
                <a:gd name="connsiteX3" fmla="*/ 3120257 w 3120257"/>
                <a:gd name="connsiteY3" fmla="*/ 136779 h 820512"/>
                <a:gd name="connsiteX4" fmla="*/ 3120257 w 3120257"/>
                <a:gd name="connsiteY4" fmla="*/ 683733 h 820512"/>
                <a:gd name="connsiteX5" fmla="*/ 2983478 w 3120257"/>
                <a:gd name="connsiteY5" fmla="*/ 820512 h 820512"/>
                <a:gd name="connsiteX6" fmla="*/ 136779 w 3120257"/>
                <a:gd name="connsiteY6" fmla="*/ 820512 h 820512"/>
                <a:gd name="connsiteX7" fmla="*/ 0 w 3120257"/>
                <a:gd name="connsiteY7" fmla="*/ 683733 h 820512"/>
                <a:gd name="connsiteX8" fmla="*/ 0 w 3120257"/>
                <a:gd name="connsiteY8" fmla="*/ 136779 h 82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0257" h="820512">
                  <a:moveTo>
                    <a:pt x="0" y="136779"/>
                  </a:moveTo>
                  <a:cubicBezTo>
                    <a:pt x="0" y="61238"/>
                    <a:pt x="61238" y="0"/>
                    <a:pt x="136779" y="0"/>
                  </a:cubicBezTo>
                  <a:lnTo>
                    <a:pt x="2983478" y="0"/>
                  </a:lnTo>
                  <a:cubicBezTo>
                    <a:pt x="3059019" y="0"/>
                    <a:pt x="3120257" y="61238"/>
                    <a:pt x="3120257" y="136779"/>
                  </a:cubicBezTo>
                  <a:lnTo>
                    <a:pt x="3120257" y="683733"/>
                  </a:lnTo>
                  <a:cubicBezTo>
                    <a:pt x="3120257" y="759274"/>
                    <a:pt x="3059019" y="820512"/>
                    <a:pt x="2983478" y="820512"/>
                  </a:cubicBezTo>
                  <a:lnTo>
                    <a:pt x="136779" y="820512"/>
                  </a:lnTo>
                  <a:cubicBezTo>
                    <a:pt x="61238" y="820512"/>
                    <a:pt x="0" y="759274"/>
                    <a:pt x="0" y="683733"/>
                  </a:cubicBezTo>
                  <a:lnTo>
                    <a:pt x="0" y="136779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947101"/>
                <a:satOff val="31849"/>
                <a:lumOff val="6902"/>
                <a:alphaOff val="0"/>
              </a:schemeClr>
            </a:fillRef>
            <a:effectRef idx="3">
              <a:schemeClr val="accent5">
                <a:hueOff val="-7947101"/>
                <a:satOff val="31849"/>
                <a:lumOff val="690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261" tIns="116261" rIns="116261" bIns="11626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rgbClr val="002060"/>
                  </a:solidFill>
                </a:rPr>
                <a:t>Союзом «</a:t>
              </a:r>
              <a:r>
                <a:rPr lang="ru-RU" sz="2000" kern="1200" dirty="0" err="1" smtClean="0">
                  <a:solidFill>
                    <a:srgbClr val="002060"/>
                  </a:solidFill>
                </a:rPr>
                <a:t>Торгово</a:t>
              </a:r>
              <a:r>
                <a:rPr lang="ru-RU" sz="2000" kern="1200" dirty="0" smtClean="0">
                  <a:solidFill>
                    <a:srgbClr val="002060"/>
                  </a:solidFill>
                </a:rPr>
                <a:t> – промышленная палата Амурской области»</a:t>
              </a:r>
              <a:endParaRPr lang="ru-RU" sz="2000" kern="1200" dirty="0">
                <a:solidFill>
                  <a:srgbClr val="00206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951459" y="3972125"/>
              <a:ext cx="584516" cy="45467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олилиния 22"/>
            <p:cNvSpPr/>
            <p:nvPr/>
          </p:nvSpPr>
          <p:spPr>
            <a:xfrm>
              <a:off x="6168195" y="2654953"/>
              <a:ext cx="2681033" cy="880142"/>
            </a:xfrm>
            <a:custGeom>
              <a:avLst/>
              <a:gdLst>
                <a:gd name="connsiteX0" fmla="*/ 0 w 2681033"/>
                <a:gd name="connsiteY0" fmla="*/ 146720 h 880142"/>
                <a:gd name="connsiteX1" fmla="*/ 146720 w 2681033"/>
                <a:gd name="connsiteY1" fmla="*/ 0 h 880142"/>
                <a:gd name="connsiteX2" fmla="*/ 2534313 w 2681033"/>
                <a:gd name="connsiteY2" fmla="*/ 0 h 880142"/>
                <a:gd name="connsiteX3" fmla="*/ 2681033 w 2681033"/>
                <a:gd name="connsiteY3" fmla="*/ 146720 h 880142"/>
                <a:gd name="connsiteX4" fmla="*/ 2681033 w 2681033"/>
                <a:gd name="connsiteY4" fmla="*/ 733422 h 880142"/>
                <a:gd name="connsiteX5" fmla="*/ 2534313 w 2681033"/>
                <a:gd name="connsiteY5" fmla="*/ 880142 h 880142"/>
                <a:gd name="connsiteX6" fmla="*/ 146720 w 2681033"/>
                <a:gd name="connsiteY6" fmla="*/ 880142 h 880142"/>
                <a:gd name="connsiteX7" fmla="*/ 0 w 2681033"/>
                <a:gd name="connsiteY7" fmla="*/ 733422 h 880142"/>
                <a:gd name="connsiteX8" fmla="*/ 0 w 2681033"/>
                <a:gd name="connsiteY8" fmla="*/ 146720 h 88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1033" h="880142">
                  <a:moveTo>
                    <a:pt x="0" y="146720"/>
                  </a:moveTo>
                  <a:cubicBezTo>
                    <a:pt x="0" y="65689"/>
                    <a:pt x="65689" y="0"/>
                    <a:pt x="146720" y="0"/>
                  </a:cubicBezTo>
                  <a:lnTo>
                    <a:pt x="2534313" y="0"/>
                  </a:lnTo>
                  <a:cubicBezTo>
                    <a:pt x="2615344" y="0"/>
                    <a:pt x="2681033" y="65689"/>
                    <a:pt x="2681033" y="146720"/>
                  </a:cubicBezTo>
                  <a:lnTo>
                    <a:pt x="2681033" y="733422"/>
                  </a:lnTo>
                  <a:cubicBezTo>
                    <a:pt x="2681033" y="814453"/>
                    <a:pt x="2615344" y="880142"/>
                    <a:pt x="2534313" y="880142"/>
                  </a:cubicBezTo>
                  <a:lnTo>
                    <a:pt x="146720" y="880142"/>
                  </a:lnTo>
                  <a:cubicBezTo>
                    <a:pt x="65689" y="880142"/>
                    <a:pt x="0" y="814453"/>
                    <a:pt x="0" y="733422"/>
                  </a:cubicBezTo>
                  <a:lnTo>
                    <a:pt x="0" y="14672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  <a:bevelB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3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173" tIns="119173" rIns="119173" bIns="11917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rgbClr val="002060"/>
                  </a:solidFill>
                </a:rPr>
                <a:t>кредитными учреждениями</a:t>
              </a:r>
              <a:endParaRPr lang="ru-RU" sz="2000" kern="1200" dirty="0">
                <a:solidFill>
                  <a:srgbClr val="002060"/>
                </a:solidFill>
              </a:endParaRPr>
            </a:p>
          </p:txBody>
        </p:sp>
      </p:grpSp>
      <p:sp>
        <p:nvSpPr>
          <p:cNvPr id="9" name="Нашивка 8"/>
          <p:cNvSpPr/>
          <p:nvPr/>
        </p:nvSpPr>
        <p:spPr>
          <a:xfrm>
            <a:off x="4438836" y="987574"/>
            <a:ext cx="523915" cy="2808312"/>
          </a:xfrm>
          <a:prstGeom prst="chevron">
            <a:avLst/>
          </a:prstGeom>
          <a:effectLst>
            <a:outerShdw blurRad="152400" dist="317500" dir="5400000" sx="90000" sy="-19000" rotWithShape="0">
              <a:prstClr val="black">
                <a:alpha val="0"/>
              </a:prstClr>
            </a:outerShdw>
          </a:effectLst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908104" tIns="217171" rIns="405384" bIns="217171" numCol="1" spcCol="1270" rtlCol="0" anchor="ctr" anchorCtr="0">
            <a:noAutofit/>
          </a:bodyPr>
          <a:lstStyle/>
          <a:p>
            <a:pPr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5700" kern="1200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51520" y="3799994"/>
            <a:ext cx="2016224" cy="1065770"/>
          </a:xfrm>
          <a:custGeom>
            <a:avLst/>
            <a:gdLst>
              <a:gd name="connsiteX0" fmla="*/ 0 w 3042976"/>
              <a:gd name="connsiteY0" fmla="*/ 138504 h 830857"/>
              <a:gd name="connsiteX1" fmla="*/ 138504 w 3042976"/>
              <a:gd name="connsiteY1" fmla="*/ 0 h 830857"/>
              <a:gd name="connsiteX2" fmla="*/ 2904472 w 3042976"/>
              <a:gd name="connsiteY2" fmla="*/ 0 h 830857"/>
              <a:gd name="connsiteX3" fmla="*/ 3042976 w 3042976"/>
              <a:gd name="connsiteY3" fmla="*/ 138504 h 830857"/>
              <a:gd name="connsiteX4" fmla="*/ 3042976 w 3042976"/>
              <a:gd name="connsiteY4" fmla="*/ 692353 h 830857"/>
              <a:gd name="connsiteX5" fmla="*/ 2904472 w 3042976"/>
              <a:gd name="connsiteY5" fmla="*/ 830857 h 830857"/>
              <a:gd name="connsiteX6" fmla="*/ 138504 w 3042976"/>
              <a:gd name="connsiteY6" fmla="*/ 830857 h 830857"/>
              <a:gd name="connsiteX7" fmla="*/ 0 w 3042976"/>
              <a:gd name="connsiteY7" fmla="*/ 692353 h 830857"/>
              <a:gd name="connsiteX8" fmla="*/ 0 w 3042976"/>
              <a:gd name="connsiteY8" fmla="*/ 138504 h 8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976" h="830857">
                <a:moveTo>
                  <a:pt x="0" y="138504"/>
                </a:moveTo>
                <a:cubicBezTo>
                  <a:pt x="0" y="62010"/>
                  <a:pt x="62010" y="0"/>
                  <a:pt x="138504" y="0"/>
                </a:cubicBezTo>
                <a:lnTo>
                  <a:pt x="2904472" y="0"/>
                </a:lnTo>
                <a:cubicBezTo>
                  <a:pt x="2980966" y="0"/>
                  <a:pt x="3042976" y="62010"/>
                  <a:pt x="3042976" y="138504"/>
                </a:cubicBezTo>
                <a:lnTo>
                  <a:pt x="3042976" y="692353"/>
                </a:lnTo>
                <a:cubicBezTo>
                  <a:pt x="3042976" y="768847"/>
                  <a:pt x="2980966" y="830857"/>
                  <a:pt x="2904472" y="830857"/>
                </a:cubicBezTo>
                <a:lnTo>
                  <a:pt x="138504" y="830857"/>
                </a:lnTo>
                <a:cubicBezTo>
                  <a:pt x="62010" y="830857"/>
                  <a:pt x="0" y="768847"/>
                  <a:pt x="0" y="692353"/>
                </a:cubicBezTo>
                <a:lnTo>
                  <a:pt x="0" y="138504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  <a:bevelB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960326"/>
              <a:satOff val="23887"/>
              <a:lumOff val="5177"/>
              <a:alphaOff val="0"/>
            </a:schemeClr>
          </a:fillRef>
          <a:effectRef idx="3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766" tIns="116766" rIns="116766" bIns="11676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2060"/>
                </a:solidFill>
              </a:rPr>
              <a:t>не нужно посещать нотариуса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2288060" y="3805115"/>
            <a:ext cx="2070386" cy="1060649"/>
          </a:xfrm>
          <a:custGeom>
            <a:avLst/>
            <a:gdLst>
              <a:gd name="connsiteX0" fmla="*/ 0 w 3042976"/>
              <a:gd name="connsiteY0" fmla="*/ 138504 h 830857"/>
              <a:gd name="connsiteX1" fmla="*/ 138504 w 3042976"/>
              <a:gd name="connsiteY1" fmla="*/ 0 h 830857"/>
              <a:gd name="connsiteX2" fmla="*/ 2904472 w 3042976"/>
              <a:gd name="connsiteY2" fmla="*/ 0 h 830857"/>
              <a:gd name="connsiteX3" fmla="*/ 3042976 w 3042976"/>
              <a:gd name="connsiteY3" fmla="*/ 138504 h 830857"/>
              <a:gd name="connsiteX4" fmla="*/ 3042976 w 3042976"/>
              <a:gd name="connsiteY4" fmla="*/ 692353 h 830857"/>
              <a:gd name="connsiteX5" fmla="*/ 2904472 w 3042976"/>
              <a:gd name="connsiteY5" fmla="*/ 830857 h 830857"/>
              <a:gd name="connsiteX6" fmla="*/ 138504 w 3042976"/>
              <a:gd name="connsiteY6" fmla="*/ 830857 h 830857"/>
              <a:gd name="connsiteX7" fmla="*/ 0 w 3042976"/>
              <a:gd name="connsiteY7" fmla="*/ 692353 h 830857"/>
              <a:gd name="connsiteX8" fmla="*/ 0 w 3042976"/>
              <a:gd name="connsiteY8" fmla="*/ 138504 h 8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976" h="830857">
                <a:moveTo>
                  <a:pt x="0" y="138504"/>
                </a:moveTo>
                <a:cubicBezTo>
                  <a:pt x="0" y="62010"/>
                  <a:pt x="62010" y="0"/>
                  <a:pt x="138504" y="0"/>
                </a:cubicBezTo>
                <a:lnTo>
                  <a:pt x="2904472" y="0"/>
                </a:lnTo>
                <a:cubicBezTo>
                  <a:pt x="2980966" y="0"/>
                  <a:pt x="3042976" y="62010"/>
                  <a:pt x="3042976" y="138504"/>
                </a:cubicBezTo>
                <a:lnTo>
                  <a:pt x="3042976" y="692353"/>
                </a:lnTo>
                <a:cubicBezTo>
                  <a:pt x="3042976" y="768847"/>
                  <a:pt x="2980966" y="830857"/>
                  <a:pt x="2904472" y="830857"/>
                </a:cubicBezTo>
                <a:lnTo>
                  <a:pt x="138504" y="830857"/>
                </a:lnTo>
                <a:cubicBezTo>
                  <a:pt x="62010" y="830857"/>
                  <a:pt x="0" y="768847"/>
                  <a:pt x="0" y="692353"/>
                </a:cubicBezTo>
                <a:lnTo>
                  <a:pt x="0" y="138504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  <a:bevelB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960326"/>
              <a:satOff val="23887"/>
              <a:lumOff val="5177"/>
              <a:alphaOff val="0"/>
            </a:schemeClr>
          </a:fillRef>
          <a:effectRef idx="3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766" tIns="116766" rIns="116766" bIns="11676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2060"/>
                </a:solidFill>
              </a:rPr>
              <a:t>без уплаты госпошлины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4358446" y="3795886"/>
            <a:ext cx="2520962" cy="1065770"/>
          </a:xfrm>
          <a:custGeom>
            <a:avLst/>
            <a:gdLst>
              <a:gd name="connsiteX0" fmla="*/ 0 w 3042976"/>
              <a:gd name="connsiteY0" fmla="*/ 138504 h 830857"/>
              <a:gd name="connsiteX1" fmla="*/ 138504 w 3042976"/>
              <a:gd name="connsiteY1" fmla="*/ 0 h 830857"/>
              <a:gd name="connsiteX2" fmla="*/ 2904472 w 3042976"/>
              <a:gd name="connsiteY2" fmla="*/ 0 h 830857"/>
              <a:gd name="connsiteX3" fmla="*/ 3042976 w 3042976"/>
              <a:gd name="connsiteY3" fmla="*/ 138504 h 830857"/>
              <a:gd name="connsiteX4" fmla="*/ 3042976 w 3042976"/>
              <a:gd name="connsiteY4" fmla="*/ 692353 h 830857"/>
              <a:gd name="connsiteX5" fmla="*/ 2904472 w 3042976"/>
              <a:gd name="connsiteY5" fmla="*/ 830857 h 830857"/>
              <a:gd name="connsiteX6" fmla="*/ 138504 w 3042976"/>
              <a:gd name="connsiteY6" fmla="*/ 830857 h 830857"/>
              <a:gd name="connsiteX7" fmla="*/ 0 w 3042976"/>
              <a:gd name="connsiteY7" fmla="*/ 692353 h 830857"/>
              <a:gd name="connsiteX8" fmla="*/ 0 w 3042976"/>
              <a:gd name="connsiteY8" fmla="*/ 138504 h 8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976" h="830857">
                <a:moveTo>
                  <a:pt x="0" y="138504"/>
                </a:moveTo>
                <a:cubicBezTo>
                  <a:pt x="0" y="62010"/>
                  <a:pt x="62010" y="0"/>
                  <a:pt x="138504" y="0"/>
                </a:cubicBezTo>
                <a:lnTo>
                  <a:pt x="2904472" y="0"/>
                </a:lnTo>
                <a:cubicBezTo>
                  <a:pt x="2980966" y="0"/>
                  <a:pt x="3042976" y="62010"/>
                  <a:pt x="3042976" y="138504"/>
                </a:cubicBezTo>
                <a:lnTo>
                  <a:pt x="3042976" y="692353"/>
                </a:lnTo>
                <a:cubicBezTo>
                  <a:pt x="3042976" y="768847"/>
                  <a:pt x="2980966" y="830857"/>
                  <a:pt x="2904472" y="830857"/>
                </a:cubicBezTo>
                <a:lnTo>
                  <a:pt x="138504" y="830857"/>
                </a:lnTo>
                <a:cubicBezTo>
                  <a:pt x="62010" y="830857"/>
                  <a:pt x="0" y="768847"/>
                  <a:pt x="0" y="692353"/>
                </a:cubicBezTo>
                <a:lnTo>
                  <a:pt x="0" y="138504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  <a:bevelB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960326"/>
              <a:satOff val="23887"/>
              <a:lumOff val="5177"/>
              <a:alphaOff val="0"/>
            </a:schemeClr>
          </a:fillRef>
          <a:effectRef idx="3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766" tIns="116766" rIns="116766" bIns="11676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dirty="0" smtClean="0">
                <a:solidFill>
                  <a:srgbClr val="002060"/>
                </a:solidFill>
              </a:rPr>
              <a:t>не нужно отдельно подавать документы на открытие счета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6879408" y="3795886"/>
            <a:ext cx="2070386" cy="1060649"/>
          </a:xfrm>
          <a:custGeom>
            <a:avLst/>
            <a:gdLst>
              <a:gd name="connsiteX0" fmla="*/ 0 w 3042976"/>
              <a:gd name="connsiteY0" fmla="*/ 138504 h 830857"/>
              <a:gd name="connsiteX1" fmla="*/ 138504 w 3042976"/>
              <a:gd name="connsiteY1" fmla="*/ 0 h 830857"/>
              <a:gd name="connsiteX2" fmla="*/ 2904472 w 3042976"/>
              <a:gd name="connsiteY2" fmla="*/ 0 h 830857"/>
              <a:gd name="connsiteX3" fmla="*/ 3042976 w 3042976"/>
              <a:gd name="connsiteY3" fmla="*/ 138504 h 830857"/>
              <a:gd name="connsiteX4" fmla="*/ 3042976 w 3042976"/>
              <a:gd name="connsiteY4" fmla="*/ 692353 h 830857"/>
              <a:gd name="connsiteX5" fmla="*/ 2904472 w 3042976"/>
              <a:gd name="connsiteY5" fmla="*/ 830857 h 830857"/>
              <a:gd name="connsiteX6" fmla="*/ 138504 w 3042976"/>
              <a:gd name="connsiteY6" fmla="*/ 830857 h 830857"/>
              <a:gd name="connsiteX7" fmla="*/ 0 w 3042976"/>
              <a:gd name="connsiteY7" fmla="*/ 692353 h 830857"/>
              <a:gd name="connsiteX8" fmla="*/ 0 w 3042976"/>
              <a:gd name="connsiteY8" fmla="*/ 138504 h 83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42976" h="830857">
                <a:moveTo>
                  <a:pt x="0" y="138504"/>
                </a:moveTo>
                <a:cubicBezTo>
                  <a:pt x="0" y="62010"/>
                  <a:pt x="62010" y="0"/>
                  <a:pt x="138504" y="0"/>
                </a:cubicBezTo>
                <a:lnTo>
                  <a:pt x="2904472" y="0"/>
                </a:lnTo>
                <a:cubicBezTo>
                  <a:pt x="2980966" y="0"/>
                  <a:pt x="3042976" y="62010"/>
                  <a:pt x="3042976" y="138504"/>
                </a:cubicBezTo>
                <a:lnTo>
                  <a:pt x="3042976" y="692353"/>
                </a:lnTo>
                <a:cubicBezTo>
                  <a:pt x="3042976" y="768847"/>
                  <a:pt x="2980966" y="830857"/>
                  <a:pt x="2904472" y="830857"/>
                </a:cubicBezTo>
                <a:lnTo>
                  <a:pt x="138504" y="830857"/>
                </a:lnTo>
                <a:cubicBezTo>
                  <a:pt x="62010" y="830857"/>
                  <a:pt x="0" y="768847"/>
                  <a:pt x="0" y="692353"/>
                </a:cubicBezTo>
                <a:lnTo>
                  <a:pt x="0" y="138504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  <a:bevelB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5960326"/>
              <a:satOff val="23887"/>
              <a:lumOff val="5177"/>
              <a:alphaOff val="0"/>
            </a:schemeClr>
          </a:fillRef>
          <a:effectRef idx="3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766" tIns="116766" rIns="116766" bIns="11676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rgbClr val="002060"/>
                </a:solidFill>
              </a:rPr>
              <a:t>одновременное изготовление электронной подписи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396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/>
              <a:t>5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6898" y="267494"/>
            <a:ext cx="85135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Упрощение процедуры регистрации бизнеса:</a:t>
            </a:r>
            <a:endParaRPr lang="ru-RU" sz="24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7593" y="843558"/>
            <a:ext cx="8208912" cy="403244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FontTx/>
              <a:buChar char="-"/>
            </a:pPr>
            <a:r>
              <a:rPr lang="ru-RU" sz="2400" b="1" i="1" dirty="0" smtClean="0"/>
              <a:t>в </a:t>
            </a:r>
            <a:r>
              <a:rPr lang="ru-RU" sz="2400" b="1" i="1" dirty="0"/>
              <a:t>декабре </a:t>
            </a:r>
            <a:r>
              <a:rPr lang="ru-RU" sz="2400" b="1" i="1" dirty="0" smtClean="0"/>
              <a:t>2020 реализована </a:t>
            </a:r>
            <a:r>
              <a:rPr lang="ru-RU" sz="2400" b="1" i="1" dirty="0"/>
              <a:t>возможность в новых формах </a:t>
            </a:r>
            <a:r>
              <a:rPr lang="ru-RU" sz="2400" b="1" i="1" dirty="0" smtClean="0"/>
              <a:t>заявлений (утверждены </a:t>
            </a:r>
            <a:r>
              <a:rPr lang="ru-RU" sz="2400" b="1" i="1" dirty="0"/>
              <a:t>приказом ФНС России от 31 августа 2020 года № ЕД-7-14/617@ и вступили в действие с </a:t>
            </a:r>
            <a:r>
              <a:rPr lang="ru-RU" sz="2400" b="1" i="1" dirty="0" smtClean="0"/>
              <a:t>25.11.2020) ООО применять </a:t>
            </a:r>
            <a:r>
              <a:rPr lang="ru-RU" sz="2400" b="1" i="1" dirty="0"/>
              <a:t>типовой </a:t>
            </a:r>
            <a:r>
              <a:rPr lang="ru-RU" sz="2400" b="1" i="1" dirty="0" smtClean="0"/>
              <a:t>устав</a:t>
            </a:r>
          </a:p>
          <a:p>
            <a:pPr marL="355600" indent="-355600">
              <a:buFontTx/>
              <a:buChar char="-"/>
            </a:pPr>
            <a:endParaRPr lang="ru-RU" sz="2400" b="1" i="1" dirty="0"/>
          </a:p>
          <a:p>
            <a:pPr marL="355600" indent="-355600">
              <a:buFontTx/>
              <a:buChar char="-"/>
            </a:pPr>
            <a:r>
              <a:rPr lang="ru-RU" sz="2400" b="1" i="1" dirty="0" smtClean="0"/>
              <a:t>на </a:t>
            </a:r>
            <a:r>
              <a:rPr lang="ru-RU" sz="2400" b="1" i="1" dirty="0"/>
              <a:t>сайте ФНС России реализован сервис «Выбор типового устава</a:t>
            </a:r>
            <a:r>
              <a:rPr lang="ru-RU" sz="2400" b="1" i="1" dirty="0" smtClean="0"/>
              <a:t>»</a:t>
            </a:r>
            <a:endParaRPr lang="ru-RU" sz="2400" b="1" i="1" dirty="0"/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2512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EA62703-8161-4322-B207-00172EBD25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74A53EB-D102-4811-B565-898D3548A8A0}"/>
              </a:ext>
            </a:extLst>
          </p:cNvPr>
          <p:cNvSpPr/>
          <p:nvPr/>
        </p:nvSpPr>
        <p:spPr>
          <a:xfrm>
            <a:off x="289145" y="90958"/>
            <a:ext cx="86397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Регистрация ИП с помощью мобильного приложения</a:t>
            </a:r>
          </a:p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«Личный кабинет индивидуального предпринимателя»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D5B6749-8655-44BD-85E6-1AD15C13E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45" y="982552"/>
            <a:ext cx="2304256" cy="3672408"/>
          </a:xfrm>
          <a:prstGeom prst="rect">
            <a:avLst/>
          </a:prstGeom>
        </p:spPr>
      </p:pic>
      <p:pic>
        <p:nvPicPr>
          <p:cNvPr id="9" name="Рисунок 8" descr="Стрелка: изгиб против часовой стрелки">
            <a:extLst>
              <a:ext uri="{FF2B5EF4-FFF2-40B4-BE49-F238E27FC236}">
                <a16:creationId xmlns:a16="http://schemas.microsoft.com/office/drawing/2014/main" xmlns="" id="{B1C6EE96-CFA5-46F5-97C1-121C8F8F7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35696" y="4123459"/>
            <a:ext cx="914400" cy="914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E74AEF6-52B2-4B8A-BC49-A201B5BF0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908" y="1131590"/>
            <a:ext cx="1953493" cy="31683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2D44434-37AA-4909-86DB-5D1A75EEF1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4143" y="955107"/>
            <a:ext cx="1884717" cy="31683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766F02D-8495-4A82-8648-69BC2089E6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3137" y="1563638"/>
            <a:ext cx="1826990" cy="330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7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300975" y="195486"/>
            <a:ext cx="8614057" cy="69553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100" dirty="0"/>
              <a:t>Внесение в ЕГРЮЛ записи о недостоверности сведений  о юридическом лице, последствия ее внесения 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с двумя вырезанными противолежащими углами 54"/>
          <p:cNvSpPr/>
          <p:nvPr/>
        </p:nvSpPr>
        <p:spPr>
          <a:xfrm>
            <a:off x="395536" y="2355726"/>
            <a:ext cx="3744417" cy="432048"/>
          </a:xfrm>
          <a:prstGeom prst="snip2DiagRect">
            <a:avLst>
              <a:gd name="adj1" fmla="val 0"/>
              <a:gd name="adj2" fmla="val 19845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Установление факта недостоверности сведений</a:t>
            </a:r>
            <a:endParaRPr lang="ru-RU" sz="1200" dirty="0">
              <a:solidFill>
                <a:srgbClr val="0066FF"/>
              </a:solidFill>
            </a:endParaRPr>
          </a:p>
        </p:txBody>
      </p:sp>
      <p:sp>
        <p:nvSpPr>
          <p:cNvPr id="56" name="Прямоугольник с двумя вырезанными противолежащими углами 55"/>
          <p:cNvSpPr/>
          <p:nvPr/>
        </p:nvSpPr>
        <p:spPr>
          <a:xfrm>
            <a:off x="4855299" y="2357368"/>
            <a:ext cx="3533128" cy="1152127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Руководитель и учредитель организации с недостоверными сведениями в течение 3-х лет не сможет зарегистрировать на себя новую организацию либо стать руководителем или учредителем уже зарегистрированной организации</a:t>
            </a:r>
            <a:endParaRPr lang="ru-RU" sz="12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с двумя вырезанными противолежащими углами 65"/>
          <p:cNvSpPr/>
          <p:nvPr/>
        </p:nvSpPr>
        <p:spPr>
          <a:xfrm>
            <a:off x="4852333" y="3771704"/>
            <a:ext cx="3528392" cy="1104302"/>
          </a:xfrm>
          <a:prstGeom prst="snip2DiagRect">
            <a:avLst>
              <a:gd name="adj1" fmla="val 0"/>
              <a:gd name="adj2" fmla="val 21661"/>
            </a:avLst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По истечении 6 месяцев с даты внесения в ЕГРЮЛ записи о недостоверности (если организация не внесет в реестр достоверные сведения) налоговым органом инициируется процедура исключения организации из ЕГРЮЛ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5537" y="915566"/>
            <a:ext cx="3704656" cy="828092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Процедура внесения записи о недостоверности сведений (п.6 ст. 11 Федерального закона от 08.08.2001 № 129-ФЗ)</a:t>
            </a:r>
          </a:p>
        </p:txBody>
      </p:sp>
      <p:sp>
        <p:nvSpPr>
          <p:cNvPr id="26" name="Прямоугольник с двумя вырезанными противолежащими углами 25"/>
          <p:cNvSpPr/>
          <p:nvPr/>
        </p:nvSpPr>
        <p:spPr>
          <a:xfrm>
            <a:off x="375657" y="2933432"/>
            <a:ext cx="3744416" cy="716795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Направление в адрес организации, ее руководителя, учредителя уведомления об установленном факте и необходимости внесения в ЕГРЮЛ достоверных сведений</a:t>
            </a:r>
            <a:endParaRPr lang="ru-RU" sz="1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588224" y="1773508"/>
            <a:ext cx="7997" cy="5822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227985" y="1743658"/>
            <a:ext cx="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4860032" y="934551"/>
            <a:ext cx="3608099" cy="828092"/>
          </a:xfrm>
          <a:prstGeom prst="roundRect">
            <a:avLst/>
          </a:prstGeom>
          <a:solidFill>
            <a:srgbClr val="FFFF00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Последствия внесения в ЕГРЮЛ записи о недостоверности сведений (</a:t>
            </a:r>
            <a:r>
              <a:rPr lang="ru-RU" sz="1400" dirty="0" err="1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. «ф» п. 1 ст. 23, п. 5 ст. 21.1 Федерального закона от 08.08.2001 № 129-ФЗ)  </a:t>
            </a:r>
            <a:endParaRPr lang="ru-RU" sz="1400" b="1" u="sng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31"/>
          <p:cNvSpPr>
            <a:spLocks noGrp="1"/>
          </p:cNvSpPr>
          <p:nvPr>
            <p:ph type="sldNum" sz="quarter" idx="11"/>
          </p:nvPr>
        </p:nvSpPr>
        <p:spPr>
          <a:xfrm>
            <a:off x="8403433" y="4398169"/>
            <a:ext cx="503585" cy="51358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211960" y="1851670"/>
            <a:ext cx="936104" cy="50405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6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83968" y="1995686"/>
            <a:ext cx="648072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11960" y="2427734"/>
            <a:ext cx="792088" cy="2160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39952" y="3003798"/>
            <a:ext cx="792088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39952" y="3507855"/>
            <a:ext cx="792088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11911"/>
            <a:ext cx="648072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375657" y="3761266"/>
            <a:ext cx="3744416" cy="1114740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Внесение в ЕГРЮЛ записи о недостоверности сведений по истечении 30 дней с момента направления уведомления в случае отсутствия от организации достоверных сведений либо доказательств, опровергающих недостоверность сведений </a:t>
            </a:r>
            <a:endParaRPr lang="ru-RU" sz="1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9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4" y="2283720"/>
            <a:ext cx="7632699" cy="576064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3837</TotalTime>
  <Words>348</Words>
  <Application>Microsoft Office PowerPoint</Application>
  <PresentationFormat>Экран (16:9)</PresentationFormat>
  <Paragraphs>46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Present_FNS2012_16-9</vt:lpstr>
      <vt:lpstr>9_Present_FNS2012_A4</vt:lpstr>
      <vt:lpstr>Доклад начальника отдела УФНС России по Амурской области  Середенко Елены Геннадьевны «Регистрация бизнеса за три дня: быстро и удобно. Недостоверность сведений в ЕГРЮЛ, ее последствия»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Внесение в ЕГРЮЛ записи о недостоверности сведений  о юридическом лице, последствия ее внесения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Середенко Елена Геннадьевна</cp:lastModifiedBy>
  <cp:revision>311</cp:revision>
  <cp:lastPrinted>2021-02-03T04:09:08Z</cp:lastPrinted>
  <dcterms:created xsi:type="dcterms:W3CDTF">2016-04-01T10:55:54Z</dcterms:created>
  <dcterms:modified xsi:type="dcterms:W3CDTF">2021-02-03T04:09:12Z</dcterms:modified>
</cp:coreProperties>
</file>