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97" r:id="rId2"/>
    <p:sldId id="296" r:id="rId3"/>
    <p:sldId id="299" r:id="rId4"/>
    <p:sldId id="300" r:id="rId5"/>
    <p:sldId id="301" r:id="rId6"/>
    <p:sldId id="302" r:id="rId7"/>
    <p:sldId id="303" r:id="rId8"/>
    <p:sldId id="298" r:id="rId9"/>
  </p:sldIdLst>
  <p:sldSz cx="9144000" cy="5143500" type="screen16x9"/>
  <p:notesSz cx="6788150" cy="9923463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2D3B"/>
    <a:srgbClr val="005AA9"/>
    <a:srgbClr val="00A84C"/>
    <a:srgbClr val="8CF9FC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 varScale="1">
        <p:scale>
          <a:sx n="111" d="100"/>
          <a:sy n="111" d="100"/>
        </p:scale>
        <p:origin x="-774" y="-78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5047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250" fontAlgn="base">
              <a:spcBef>
                <a:spcPct val="0"/>
              </a:spcBef>
              <a:spcAft>
                <a:spcPct val="0"/>
              </a:spcAft>
              <a:defRPr/>
            </a:pPr>
            <a:fld id="{D064DFCC-B205-4627-9E71-2249C5B88AAB}" type="slidenum">
              <a:rPr lang="ru-RU" smtClean="0">
                <a:solidFill>
                  <a:srgbClr val="000000"/>
                </a:solidFill>
              </a:rPr>
              <a:pPr defTabSz="102525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7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3" y="411510"/>
            <a:ext cx="1428759" cy="136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4"/>
          <p:cNvSpPr txBox="1">
            <a:spLocks noChangeArrowheads="1"/>
          </p:cNvSpPr>
          <p:nvPr/>
        </p:nvSpPr>
        <p:spPr bwMode="auto">
          <a:xfrm>
            <a:off x="1975941" y="1923678"/>
            <a:ext cx="4819650" cy="33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043056" eaLnBrk="1" hangingPunct="1">
              <a:spcBef>
                <a:spcPct val="0"/>
              </a:spcBef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83" name="TextBox 42"/>
          <p:cNvSpPr txBox="1">
            <a:spLocks noChangeArrowheads="1"/>
          </p:cNvSpPr>
          <p:nvPr/>
        </p:nvSpPr>
        <p:spPr bwMode="auto">
          <a:xfrm>
            <a:off x="426382" y="3136063"/>
            <a:ext cx="8032750" cy="1194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400" b="1" dirty="0">
                <a:solidFill>
                  <a:srgbClr val="005AA9"/>
                </a:solidFill>
              </a:rPr>
              <a:t>О результатах работы, проводимой налоговыми органами, в части легализации заработной </a:t>
            </a:r>
            <a:r>
              <a:rPr lang="ru-RU" sz="2400" b="1" dirty="0" smtClean="0">
                <a:solidFill>
                  <a:srgbClr val="005AA9"/>
                </a:solidFill>
              </a:rPr>
              <a:t>платы.</a:t>
            </a:r>
            <a:r>
              <a:rPr lang="ru-RU" sz="2400" b="1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 b="1" dirty="0">
              <a:solidFill>
                <a:srgbClr val="005AA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953937"/>
            <a:ext cx="42914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начальник отдела налогообложения доходов физических лиц и администрирования страховых взносов</a:t>
            </a:r>
          </a:p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О.А. Пинчук</a:t>
            </a:r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65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1929" y="336469"/>
            <a:ext cx="8052694" cy="579097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/>
            <a:r>
              <a:rPr lang="ru-RU" sz="2000" dirty="0"/>
              <a:t>Выплату «серой» заработной платы условно можно </a:t>
            </a:r>
            <a:r>
              <a:rPr lang="ru-RU" sz="2000" dirty="0" smtClean="0"/>
              <a:t>разделить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на две группы: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1665776"/>
            <a:ext cx="1152128" cy="70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17" name="Объект 16"/>
          <p:cNvSpPr>
            <a:spLocks noGrp="1"/>
          </p:cNvSpPr>
          <p:nvPr>
            <p:ph idx="1"/>
          </p:nvPr>
        </p:nvSpPr>
        <p:spPr>
          <a:xfrm>
            <a:off x="6588224" y="3291830"/>
            <a:ext cx="1655664" cy="14198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7544" y="1142128"/>
            <a:ext cx="8136904" cy="144016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1. Работодатели </a:t>
            </a:r>
            <a:r>
              <a:rPr lang="ru-RU" sz="1800" dirty="0"/>
              <a:t>декларируют только минимальную часть зарплаты, с которой производят удержание НДФЛ и исчисление страховых взносов, а часть заработной платы выплачивают  «в конверте»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812731"/>
            <a:ext cx="8136904" cy="144016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2. Работодатели </a:t>
            </a:r>
            <a:r>
              <a:rPr lang="ru-RU" sz="1800" dirty="0"/>
              <a:t>не заключают трудовые договоры с работниками, не оформляют работников </a:t>
            </a:r>
            <a:r>
              <a:rPr lang="ru-RU" sz="1800" dirty="0" smtClean="0"/>
              <a:t>официально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66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91630"/>
            <a:ext cx="8064896" cy="1800200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</a:rPr>
              <a:t>Побуждение </a:t>
            </a:r>
            <a:r>
              <a:rPr lang="ru-RU" sz="2000" dirty="0">
                <a:solidFill>
                  <a:srgbClr val="FF0000"/>
                </a:solidFill>
              </a:rPr>
              <a:t>налогоплательщиков, налоговых агентов, в отношении которых установлены факты </a:t>
            </a:r>
            <a:r>
              <a:rPr lang="ru-RU" sz="2000" dirty="0" smtClean="0">
                <a:solidFill>
                  <a:srgbClr val="FF0000"/>
                </a:solidFill>
              </a:rPr>
              <a:t>не </a:t>
            </a:r>
            <a:r>
              <a:rPr lang="ru-RU" sz="2000" dirty="0">
                <a:solidFill>
                  <a:srgbClr val="FF0000"/>
                </a:solidFill>
              </a:rPr>
              <a:t>полного отражения в учете  хозяйственных операций, неполного перечисления  НДФЛ и страховых взносов к самостоятельному </a:t>
            </a:r>
            <a:r>
              <a:rPr lang="ru-RU" sz="2000" dirty="0" smtClean="0">
                <a:solidFill>
                  <a:srgbClr val="FF0000"/>
                </a:solidFill>
              </a:rPr>
              <a:t> уточнению </a:t>
            </a:r>
            <a:r>
              <a:rPr lang="ru-RU" sz="2000" dirty="0">
                <a:solidFill>
                  <a:srgbClr val="FF0000"/>
                </a:solidFill>
              </a:rPr>
              <a:t>налоговых обязательств. </a:t>
            </a:r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849243" cy="504055"/>
          </a:xfrm>
        </p:spPr>
        <p:txBody>
          <a:bodyPr/>
          <a:lstStyle/>
          <a:p>
            <a:pPr algn="ctr"/>
            <a:r>
              <a:rPr lang="ru-RU" sz="3200" dirty="0" smtClean="0"/>
              <a:t>Комиссии по легализации налоговой базы 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827584" y="987574"/>
            <a:ext cx="7632848" cy="504056"/>
          </a:xfrm>
          <a:prstGeom prst="downArrow">
            <a:avLst>
              <a:gd name="adj1" fmla="val 100000"/>
              <a:gd name="adj2" fmla="val 50000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Цель создания комиссий 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539552" y="3219822"/>
            <a:ext cx="3384376" cy="1296144"/>
          </a:xfrm>
          <a:prstGeom prst="homePlate">
            <a:avLst>
              <a:gd name="adj" fmla="val 25605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В Амурской области </a:t>
            </a:r>
            <a:r>
              <a:rPr lang="ru-RU" sz="1800" dirty="0" smtClean="0"/>
              <a:t>создано</a:t>
            </a:r>
          </a:p>
          <a:p>
            <a:pPr algn="ctr"/>
            <a:r>
              <a:rPr lang="ru-RU" sz="1800" dirty="0" smtClean="0"/>
              <a:t> </a:t>
            </a:r>
            <a:r>
              <a:rPr lang="ru-RU" sz="1800" dirty="0"/>
              <a:t>26 межведомственных комиссий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67944" y="2895786"/>
            <a:ext cx="4248472" cy="19442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sz="1500" dirty="0" smtClean="0"/>
          </a:p>
          <a:p>
            <a:pPr algn="ctr"/>
            <a:r>
              <a:rPr lang="ru-RU" b="1" dirty="0" smtClean="0"/>
              <a:t>Состав комиссий:</a:t>
            </a:r>
          </a:p>
          <a:p>
            <a:pPr algn="ctr"/>
            <a:r>
              <a:rPr lang="ru-RU" sz="1500" dirty="0"/>
              <a:t>а</a:t>
            </a:r>
            <a:r>
              <a:rPr lang="ru-RU" sz="1500" dirty="0" smtClean="0"/>
              <a:t>дминистрация муниципального образования</a:t>
            </a:r>
          </a:p>
          <a:p>
            <a:pPr algn="ctr"/>
            <a:r>
              <a:rPr lang="ru-RU" sz="1500" dirty="0"/>
              <a:t>налоговые органы, </a:t>
            </a:r>
            <a:endParaRPr lang="ru-RU" sz="1500" dirty="0" smtClean="0"/>
          </a:p>
          <a:p>
            <a:pPr algn="ctr"/>
            <a:r>
              <a:rPr lang="ru-RU" sz="1500" dirty="0" smtClean="0"/>
              <a:t>правоохранительные органы, </a:t>
            </a:r>
          </a:p>
          <a:p>
            <a:pPr algn="ctr"/>
            <a:r>
              <a:rPr lang="ru-RU" sz="1500" dirty="0" smtClean="0"/>
              <a:t>внебюджетные фонды, </a:t>
            </a:r>
          </a:p>
          <a:p>
            <a:pPr algn="ctr"/>
            <a:r>
              <a:rPr lang="ru-RU" sz="1500" dirty="0" smtClean="0"/>
              <a:t>инспекция </a:t>
            </a:r>
            <a:r>
              <a:rPr lang="ru-RU" sz="1500" dirty="0"/>
              <a:t>по труду </a:t>
            </a:r>
            <a:endParaRPr lang="ru-RU" sz="1500" dirty="0" smtClean="0"/>
          </a:p>
          <a:p>
            <a:pPr algn="ctr"/>
            <a:r>
              <a:rPr lang="ru-RU" sz="1500" dirty="0" smtClean="0"/>
              <a:t> прокуратура.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765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9502"/>
            <a:ext cx="8208912" cy="504056"/>
          </a:xfrm>
        </p:spPr>
        <p:txBody>
          <a:bodyPr/>
          <a:lstStyle/>
          <a:p>
            <a:r>
              <a:rPr lang="ru-RU" sz="2400" dirty="0" smtClean="0"/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заседаниях комиссий заслушиваются плательщики: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699542"/>
            <a:ext cx="763284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 которых на основании выписки банка установлены факты списания денежных средств для выплаты заработной платы, при этом перечисление НДФЛ не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производилось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1188" y="1923678"/>
            <a:ext cx="763270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перечисляющие страховые взносы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НДФЛ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0827" y="2499742"/>
            <a:ext cx="763284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допустившие снижение сумм выплат и сумм исчисленных страховых взносов и НДФЛ  при постоянной численности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9285" y="3579862"/>
            <a:ext cx="7632848" cy="996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 которых размер средней заработной платы ниже среднеотраслевого показателя или минимального размера оплаты труда (МРОТ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55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1929" y="336468"/>
            <a:ext cx="8052694" cy="576064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/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000" dirty="0">
                <a:solidFill>
                  <a:srgbClr val="0070C0"/>
                </a:solidFill>
              </a:rPr>
              <a:t>работы </a:t>
            </a:r>
            <a:r>
              <a:rPr lang="ru-RU" sz="2000" dirty="0" smtClean="0">
                <a:solidFill>
                  <a:srgbClr val="0070C0"/>
                </a:solidFill>
              </a:rPr>
              <a:t>межведомственных </a:t>
            </a:r>
            <a:r>
              <a:rPr lang="ru-RU" sz="2000" dirty="0">
                <a:solidFill>
                  <a:srgbClr val="0070C0"/>
                </a:solidFill>
              </a:rPr>
              <a:t>комиссий по легализации налоговой базы по «зарплатным налогам»</a:t>
            </a:r>
            <a:endParaRPr lang="ru-RU" sz="19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1665776"/>
            <a:ext cx="1152128" cy="70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683568" y="1665776"/>
            <a:ext cx="2088232" cy="570768"/>
          </a:xfrm>
          <a:prstGeom prst="straightConnector1">
            <a:avLst/>
          </a:prstGeom>
          <a:ln w="22225">
            <a:solidFill>
              <a:srgbClr val="005AA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939706" y="1131590"/>
            <a:ext cx="1469791" cy="6729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107 %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534902" y="2427734"/>
            <a:ext cx="1302624" cy="1975022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195736" y="1930333"/>
            <a:ext cx="1440160" cy="2472423"/>
          </a:xfrm>
          <a:prstGeom prst="flowChartProcess">
            <a:avLst/>
          </a:prstGeom>
          <a:solidFill>
            <a:srgbClr val="8CF9F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640200" y="3878235"/>
            <a:ext cx="1092028" cy="4320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месяцев 2018 г.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бъект 16"/>
          <p:cNvSpPr>
            <a:spLocks noGrp="1"/>
          </p:cNvSpPr>
          <p:nvPr>
            <p:ph idx="1"/>
          </p:nvPr>
        </p:nvSpPr>
        <p:spPr>
          <a:xfrm>
            <a:off x="6588224" y="3291830"/>
            <a:ext cx="1655664" cy="14198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2297933" y="3928586"/>
            <a:ext cx="1235765" cy="39604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месяцев 2019 г.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640200" y="2852438"/>
            <a:ext cx="1092028" cy="6091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2369802" y="2643758"/>
            <a:ext cx="1163896" cy="6978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</a:t>
            </a:r>
            <a:r>
              <a:rPr lang="ru-RU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3819156" y="999273"/>
            <a:ext cx="4680520" cy="502699"/>
          </a:xfrm>
          <a:prstGeom prst="downArrow">
            <a:avLst>
              <a:gd name="adj1" fmla="val 100000"/>
              <a:gd name="adj2" fmla="val 49118"/>
            </a:avLst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деятельностью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323212" y="3609901"/>
            <a:ext cx="3672408" cy="328736"/>
          </a:xfrm>
          <a:prstGeom prst="roundRect">
            <a:avLst>
              <a:gd name="adj" fmla="val 50000"/>
            </a:avLst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Оформлено 227 человек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806026" y="4327300"/>
            <a:ext cx="2664296" cy="518455"/>
          </a:xfrm>
          <a:prstGeom prst="roundRect">
            <a:avLst>
              <a:gd name="adj" fmla="val 50000"/>
            </a:avLst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+ 4,3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5904148" y="3951384"/>
            <a:ext cx="432048" cy="358899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4187293" y="1549940"/>
            <a:ext cx="3923004" cy="317476"/>
          </a:xfrm>
          <a:prstGeom prst="leftArrow">
            <a:avLst>
              <a:gd name="adj1" fmla="val 100000"/>
              <a:gd name="adj2" fmla="val 1304"/>
            </a:avLst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Охранных организаций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трелка влево 29"/>
          <p:cNvSpPr/>
          <p:nvPr/>
        </p:nvSpPr>
        <p:spPr>
          <a:xfrm>
            <a:off x="4187293" y="1930333"/>
            <a:ext cx="3942862" cy="306211"/>
          </a:xfrm>
          <a:prstGeom prst="leftArrow">
            <a:avLst>
              <a:gd name="adj1" fmla="val 10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Клининговых компаний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трелка влево 30"/>
          <p:cNvSpPr/>
          <p:nvPr/>
        </p:nvSpPr>
        <p:spPr>
          <a:xfrm>
            <a:off x="4197914" y="2288198"/>
            <a:ext cx="3923004" cy="494903"/>
          </a:xfrm>
          <a:prstGeom prst="leftArrow">
            <a:avLst>
              <a:gd name="adj1" fmla="val 10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лательщиков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осуществляющих перевозки пассажиров</a:t>
            </a:r>
          </a:p>
        </p:txBody>
      </p:sp>
      <p:sp>
        <p:nvSpPr>
          <p:cNvPr id="32" name="Стрелка влево 31"/>
          <p:cNvSpPr/>
          <p:nvPr/>
        </p:nvSpPr>
        <p:spPr>
          <a:xfrm>
            <a:off x="4197914" y="2852438"/>
            <a:ext cx="3923004" cy="369145"/>
          </a:xfrm>
          <a:prstGeom prst="leftArrow">
            <a:avLst>
              <a:gd name="adj1" fmla="val 10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ИП, зарегистрировавших более 2-х ККТ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5904148" y="3245584"/>
            <a:ext cx="432048" cy="358899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62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9502"/>
            <a:ext cx="7848872" cy="432048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работодателей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1059582"/>
            <a:ext cx="756084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</a:t>
            </a:r>
            <a:r>
              <a:rPr lang="ru-RU" sz="17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1 ст. 5.27 КоАП РФ</a:t>
            </a:r>
          </a:p>
          <a:p>
            <a:pPr algn="ctr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траф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руководителю организации 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1 000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- 5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рублей, 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траф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организации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30 000 - 50 000 рублей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2220094"/>
            <a:ext cx="7560840" cy="1287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                                                         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145.1 УК РФ </a:t>
            </a:r>
            <a:endParaRPr lang="ru-RU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невыплаты зарплаты или ее выплаты в размере ниже МРОТ в течение более чем двух месяцев. Максимальная санкция статьи предполагает штраф в размере до 500 000 рублей и лишение свободы сроком до 5 лет.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0442" y="3723878"/>
            <a:ext cx="7561957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123 НК РФ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 НДФЛ) и 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122  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РФ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страховым взносам)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траф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размере 20 % от не перечисленных сумм</a:t>
            </a:r>
          </a:p>
        </p:txBody>
      </p:sp>
    </p:spTree>
    <p:extLst>
      <p:ext uri="{BB962C8B-B14F-4D97-AF65-F5344CB8AC3E}">
        <p14:creationId xmlns:p14="http://schemas.microsoft.com/office/powerpoint/2010/main" val="19662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7494"/>
            <a:ext cx="7548638" cy="360040"/>
          </a:xfrm>
        </p:spPr>
        <p:txBody>
          <a:bodyPr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оплаты труда работников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539552" y="771550"/>
            <a:ext cx="1944216" cy="432048"/>
          </a:xfrm>
          <a:prstGeom prst="downArrow">
            <a:avLst>
              <a:gd name="adj1" fmla="val 99732"/>
              <a:gd name="adj2" fmla="val 30715"/>
            </a:avLst>
          </a:prstGeom>
          <a:solidFill>
            <a:srgbClr val="C52D3B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МРОТ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7548" y="1635646"/>
            <a:ext cx="2016224" cy="93610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января 2019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11 280 </a:t>
            </a:r>
            <a:r>
              <a:rPr lang="ru-RU" sz="1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endParaRPr lang="ru-RU" sz="19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548" y="2859782"/>
            <a:ext cx="2016224" cy="108012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января 2020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12 130 </a:t>
            </a:r>
            <a:r>
              <a:rPr lang="ru-RU" sz="1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endParaRPr lang="ru-RU" sz="19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/>
          <a:srcRect l="8043" t="3954" r="34994" b="49309"/>
          <a:stretch/>
        </p:blipFill>
        <p:spPr bwMode="auto">
          <a:xfrm>
            <a:off x="3203848" y="976372"/>
            <a:ext cx="5112568" cy="18834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Стрелка вниз 5"/>
          <p:cNvSpPr/>
          <p:nvPr/>
        </p:nvSpPr>
        <p:spPr>
          <a:xfrm>
            <a:off x="3923928" y="771550"/>
            <a:ext cx="3888432" cy="432048"/>
          </a:xfrm>
          <a:prstGeom prst="downArrow">
            <a:avLst>
              <a:gd name="adj1" fmla="val 99732"/>
              <a:gd name="adj2" fmla="val 30715"/>
            </a:avLst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по ВЭД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3"/>
          <a:srcRect l="7371" t="25150" r="26765" b="21272"/>
          <a:stretch/>
        </p:blipFill>
        <p:spPr bwMode="auto">
          <a:xfrm>
            <a:off x="3203848" y="2652852"/>
            <a:ext cx="5112568" cy="19075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12887" t="48997" r="16051" b="35984"/>
          <a:stretch/>
        </p:blipFill>
        <p:spPr bwMode="auto">
          <a:xfrm>
            <a:off x="3203848" y="4155926"/>
            <a:ext cx="5112568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7567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189" y="1491630"/>
            <a:ext cx="7548638" cy="1800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30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1953</TotalTime>
  <Words>419</Words>
  <Application>Microsoft Office PowerPoint</Application>
  <PresentationFormat>Экран (16:9)</PresentationFormat>
  <Paragraphs>66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Present_FNS2012_16-9</vt:lpstr>
      <vt:lpstr>Презентация PowerPoint</vt:lpstr>
      <vt:lpstr>Выплату «серой» заработной платы условно можно разделить  на две группы:</vt:lpstr>
      <vt:lpstr>Комиссии по легализации налоговой базы </vt:lpstr>
      <vt:lpstr>    На заседаниях комиссий заслушиваются плательщики: </vt:lpstr>
      <vt:lpstr>Результаты работы межведомственных комиссий по легализации налоговой базы по «зарплатным налогам»</vt:lpstr>
      <vt:lpstr>Ответственность работодателей</vt:lpstr>
      <vt:lpstr>Размер оплаты труда работников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Пинчук Ольга Анатольевна</cp:lastModifiedBy>
  <cp:revision>263</cp:revision>
  <cp:lastPrinted>2019-02-11T06:39:45Z</cp:lastPrinted>
  <dcterms:created xsi:type="dcterms:W3CDTF">2016-04-01T10:55:54Z</dcterms:created>
  <dcterms:modified xsi:type="dcterms:W3CDTF">2019-11-26T00:55:27Z</dcterms:modified>
</cp:coreProperties>
</file>