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84" r:id="rId2"/>
    <p:sldId id="287" r:id="rId3"/>
    <p:sldId id="282" r:id="rId4"/>
    <p:sldId id="288" r:id="rId5"/>
  </p:sldIdLst>
  <p:sldSz cx="9144000" cy="5143500" type="screen16x9"/>
  <p:notesSz cx="6808788" cy="9940925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5AA9"/>
    <a:srgbClr val="8D8C90"/>
    <a:srgbClr val="504F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77" autoAdjust="0"/>
    <p:restoredTop sz="90360" autoAdjust="0"/>
  </p:normalViewPr>
  <p:slideViewPr>
    <p:cSldViewPr showGuides="1">
      <p:cViewPr>
        <p:scale>
          <a:sx n="124" d="100"/>
          <a:sy n="124" d="100"/>
        </p:scale>
        <p:origin x="-84" y="-6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1395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03.12.2019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9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6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2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3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8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3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7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0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6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03.12.2019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1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3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10217" t="16842" r="10991" b="9108"/>
          <a:stretch/>
        </p:blipFill>
        <p:spPr bwMode="auto">
          <a:xfrm>
            <a:off x="251520" y="267494"/>
            <a:ext cx="8136904" cy="4608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76056" y="490786"/>
            <a:ext cx="244827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www.nalog.ru</a:t>
            </a:r>
            <a:endParaRPr lang="ru-RU" sz="20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7945" y="2931790"/>
            <a:ext cx="115212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5255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339502"/>
            <a:ext cx="8136904" cy="4536504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Выбрать </a:t>
            </a:r>
            <a:r>
              <a:rPr lang="ru-RU" sz="2000" dirty="0">
                <a:solidFill>
                  <a:schemeClr val="tx1"/>
                </a:solidFill>
              </a:rPr>
              <a:t>приемлемую систему налогообложения и рассчитать сумму </a:t>
            </a:r>
            <a:r>
              <a:rPr lang="ru-RU" sz="2000" dirty="0" smtClean="0">
                <a:solidFill>
                  <a:schemeClr val="tx1"/>
                </a:solidFill>
              </a:rPr>
              <a:t>патента к уплате </a:t>
            </a:r>
            <a:r>
              <a:rPr lang="ru-RU" sz="2000" dirty="0">
                <a:solidFill>
                  <a:schemeClr val="tx1"/>
                </a:solidFill>
              </a:rPr>
              <a:t>можно на сайте ФНС России (nalog.ru) в </a:t>
            </a:r>
            <a:r>
              <a:rPr lang="ru-RU" sz="2000" dirty="0" smtClean="0">
                <a:solidFill>
                  <a:schemeClr val="tx1"/>
                </a:solidFill>
              </a:rPr>
              <a:t>сервисах:</a:t>
            </a:r>
          </a:p>
          <a:p>
            <a:pPr marL="0">
              <a:spcBef>
                <a:spcPts val="0"/>
              </a:spcBef>
              <a:defRPr/>
            </a:pPr>
            <a:endParaRPr lang="ru-RU" sz="1000" dirty="0" smtClean="0"/>
          </a:p>
          <a:p>
            <a:pPr marL="0">
              <a:spcBef>
                <a:spcPts val="0"/>
              </a:spcBef>
              <a:defRPr/>
            </a:pPr>
            <a:r>
              <a:rPr lang="ru-RU" sz="2300" dirty="0" smtClean="0">
                <a:solidFill>
                  <a:srgbClr val="0000FF"/>
                </a:solidFill>
              </a:rPr>
              <a:t>«Налоговый калькулятор –</a:t>
            </a:r>
          </a:p>
          <a:p>
            <a:pPr marL="0">
              <a:spcBef>
                <a:spcPts val="0"/>
              </a:spcBef>
              <a:defRPr/>
            </a:pPr>
            <a:r>
              <a:rPr lang="ru-RU" sz="2300" dirty="0" smtClean="0">
                <a:solidFill>
                  <a:srgbClr val="0000FF"/>
                </a:solidFill>
              </a:rPr>
              <a:t>Выбор режима</a:t>
            </a:r>
          </a:p>
          <a:p>
            <a:pPr marL="0">
              <a:spcBef>
                <a:spcPts val="0"/>
              </a:spcBef>
              <a:defRPr/>
            </a:pPr>
            <a:r>
              <a:rPr lang="ru-RU" sz="2300" dirty="0" smtClean="0">
                <a:solidFill>
                  <a:srgbClr val="0000FF"/>
                </a:solidFill>
              </a:rPr>
              <a:t>налогообложения»</a:t>
            </a:r>
          </a:p>
          <a:p>
            <a:pPr marL="3587750">
              <a:spcBef>
                <a:spcPts val="0"/>
              </a:spcBef>
              <a:defRPr/>
            </a:pPr>
            <a:endParaRPr lang="ru-RU" sz="2300" dirty="0">
              <a:solidFill>
                <a:srgbClr val="FF0000"/>
              </a:solidFill>
            </a:endParaRPr>
          </a:p>
          <a:p>
            <a:pPr marL="0">
              <a:spcBef>
                <a:spcPts val="0"/>
              </a:spcBef>
              <a:defRPr/>
            </a:pPr>
            <a:r>
              <a:rPr lang="ru-RU" sz="2300" dirty="0" smtClean="0">
                <a:solidFill>
                  <a:srgbClr val="0000FF"/>
                </a:solidFill>
              </a:rPr>
              <a:t>«</a:t>
            </a:r>
            <a:r>
              <a:rPr lang="ru-RU" sz="2300" dirty="0">
                <a:solidFill>
                  <a:srgbClr val="0000FF"/>
                </a:solidFill>
              </a:rPr>
              <a:t>Налоговый калькулятор </a:t>
            </a:r>
            <a:r>
              <a:rPr lang="ru-RU" sz="2300" dirty="0" smtClean="0">
                <a:solidFill>
                  <a:srgbClr val="0000FF"/>
                </a:solidFill>
              </a:rPr>
              <a:t>– </a:t>
            </a:r>
          </a:p>
          <a:p>
            <a:pPr marL="0">
              <a:spcBef>
                <a:spcPts val="0"/>
              </a:spcBef>
              <a:defRPr/>
            </a:pPr>
            <a:r>
              <a:rPr lang="ru-RU" sz="2300" dirty="0" smtClean="0">
                <a:solidFill>
                  <a:srgbClr val="0000FF"/>
                </a:solidFill>
              </a:rPr>
              <a:t>Расчет </a:t>
            </a:r>
            <a:r>
              <a:rPr lang="ru-RU" sz="2300" dirty="0">
                <a:solidFill>
                  <a:srgbClr val="0000FF"/>
                </a:solidFill>
              </a:rPr>
              <a:t>стоимости патента» </a:t>
            </a:r>
            <a:endParaRPr lang="ru-RU" sz="2300" dirty="0" smtClean="0">
              <a:solidFill>
                <a:srgbClr val="0000FF"/>
              </a:solidFill>
            </a:endParaRPr>
          </a:p>
          <a:p>
            <a:pPr marL="0">
              <a:spcBef>
                <a:spcPts val="0"/>
              </a:spcBef>
              <a:defRPr/>
            </a:pPr>
            <a:endParaRPr lang="ru-RU" dirty="0">
              <a:solidFill>
                <a:srgbClr val="FF0000"/>
              </a:solidFill>
            </a:endParaRPr>
          </a:p>
          <a:p>
            <a:pPr marL="0">
              <a:spcBef>
                <a:spcPts val="0"/>
              </a:spcBef>
              <a:defRPr/>
            </a:pPr>
            <a:r>
              <a:rPr lang="ru-RU" sz="1600" dirty="0">
                <a:solidFill>
                  <a:srgbClr val="FF0000"/>
                </a:solidFill>
              </a:rPr>
              <a:t>р</a:t>
            </a:r>
            <a:r>
              <a:rPr lang="ru-RU" sz="1600" dirty="0" smtClean="0">
                <a:solidFill>
                  <a:srgbClr val="FF0000"/>
                </a:solidFill>
              </a:rPr>
              <a:t>азмещены «Все сервисы»/ вкладка </a:t>
            </a:r>
          </a:p>
          <a:p>
            <a:pPr marL="0">
              <a:spcBef>
                <a:spcPts val="0"/>
              </a:spcBef>
              <a:defRPr/>
            </a:pPr>
            <a:r>
              <a:rPr lang="ru-RU" sz="1600" dirty="0" smtClean="0">
                <a:solidFill>
                  <a:srgbClr val="FF0000"/>
                </a:solidFill>
              </a:rPr>
              <a:t>«Налоговые калькуляторы»</a:t>
            </a:r>
          </a:p>
          <a:p>
            <a:pPr marL="627405" indent="-342900">
              <a:buFontTx/>
              <a:buChar char="-"/>
            </a:pPr>
            <a:endParaRPr lang="ru-RU" dirty="0" smtClean="0"/>
          </a:p>
          <a:p>
            <a:endParaRPr lang="ru-RU" sz="19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4048" y="2787774"/>
            <a:ext cx="1584176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11"/>
          <p:cNvPicPr/>
          <p:nvPr/>
        </p:nvPicPr>
        <p:blipFill rotWithShape="1">
          <a:blip r:embed="rId2" cstate="print"/>
          <a:srcRect l="5414" t="22245" r="66656" b="26377"/>
          <a:stretch/>
        </p:blipFill>
        <p:spPr bwMode="auto">
          <a:xfrm>
            <a:off x="4211960" y="1275606"/>
            <a:ext cx="4104456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891855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/>
          <p:nvPr/>
        </p:nvPicPr>
        <p:blipFill rotWithShape="1">
          <a:blip r:embed="rId2" cstate="print"/>
          <a:srcRect l="10417" t="11282" r="32207" b="9231"/>
          <a:stretch/>
        </p:blipFill>
        <p:spPr bwMode="auto">
          <a:xfrm>
            <a:off x="468311" y="1048692"/>
            <a:ext cx="7920037" cy="40433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195263"/>
            <a:ext cx="8115300" cy="432197"/>
          </a:xfrm>
        </p:spPr>
        <p:txBody>
          <a:bodyPr/>
          <a:lstStyle/>
          <a:p>
            <a:pPr algn="ctr"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Налоговый калькулятор- Расчет стоимости патента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4851" y="4531519"/>
            <a:ext cx="619125" cy="47386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dirty="0"/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8313" y="627460"/>
            <a:ext cx="8280400" cy="4321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lIns="104306" tIns="52153" rIns="104306" bIns="52153" anchor="ctr"/>
          <a:lstStyle/>
          <a:p>
            <a:pPr algn="just" defTabSz="1043056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5AA9"/>
                </a:solidFill>
                <a:ea typeface="+mj-ea"/>
                <a:cs typeface="+mj-cs"/>
              </a:rPr>
              <a:t> </a:t>
            </a:r>
            <a:r>
              <a:rPr lang="ru-RU" sz="1200" dirty="0"/>
              <a:t>Сервис предназначен для расчета суммы налога, подлежащего к уплате в бюджет, по одному из видов предпринимательской деятельности, в отношении которого применяется патентная система </a:t>
            </a:r>
            <a:r>
              <a:rPr lang="ru-RU" sz="1200" dirty="0" smtClean="0"/>
              <a:t>налогообложения.</a:t>
            </a:r>
            <a:endParaRPr lang="ru-RU" sz="1200" b="1" dirty="0">
              <a:solidFill>
                <a:srgbClr val="005AA9"/>
              </a:solidFill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1914702"/>
            <a:ext cx="1152128" cy="2205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0958" y="3507854"/>
            <a:ext cx="1212729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0958" y="2926345"/>
            <a:ext cx="157277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 rotWithShape="1">
          <a:blip r:embed="rId2" cstate="print"/>
          <a:srcRect t="14872" r="1115" b="5128"/>
          <a:stretch/>
        </p:blipFill>
        <p:spPr bwMode="auto">
          <a:xfrm>
            <a:off x="323528" y="627534"/>
            <a:ext cx="8136904" cy="41185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195263"/>
            <a:ext cx="8115300" cy="432197"/>
          </a:xfrm>
        </p:spPr>
        <p:txBody>
          <a:bodyPr/>
          <a:lstStyle/>
          <a:p>
            <a:pPr algn="ctr"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Налоговый калькулятор- Выбор режима налогообложения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4851" y="4531519"/>
            <a:ext cx="619125" cy="47386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959118" y="1059582"/>
            <a:ext cx="165618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79712" y="3075806"/>
            <a:ext cx="2736304" cy="15121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90773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1636</TotalTime>
  <Words>82</Words>
  <Application>Microsoft Office PowerPoint</Application>
  <PresentationFormat>Экран (16:9)</PresentationFormat>
  <Paragraphs>20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Present_FNS2012_16-9</vt:lpstr>
      <vt:lpstr>Слайд 1</vt:lpstr>
      <vt:lpstr>Слайд 2</vt:lpstr>
      <vt:lpstr> Налоговый калькулятор- Расчет стоимости патента  </vt:lpstr>
      <vt:lpstr> Налоговый калькулятор- Выбор режима налогообложения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2800-00-082</cp:lastModifiedBy>
  <cp:revision>132</cp:revision>
  <dcterms:created xsi:type="dcterms:W3CDTF">2016-04-01T10:55:54Z</dcterms:created>
  <dcterms:modified xsi:type="dcterms:W3CDTF">2019-12-03T04:57:25Z</dcterms:modified>
</cp:coreProperties>
</file>