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notesSlides/notesSlide7.xml" ContentType="application/vnd.openxmlformats-officedocument.presentationml.notesSlide+xml"/>
  <Override PartName="/ppt/charts/chart2.xml" ContentType="application/vnd.openxmlformats-officedocument.drawingml.chart+xml"/>
  <Override PartName="/ppt/notesSlides/notesSlide8.xml" ContentType="application/vnd.openxmlformats-officedocument.presentationml.notesSlide+xml"/>
  <Override PartName="/ppt/charts/chart3.xml" ContentType="application/vnd.openxmlformats-officedocument.drawingml.chart+xml"/>
  <Override PartName="/ppt/notesSlides/notesSlide9.xml" ContentType="application/vnd.openxmlformats-officedocument.presentationml.notesSlide+xml"/>
  <Override PartName="/ppt/charts/chart4.xml" ContentType="application/vnd.openxmlformats-officedocument.drawingml.chart+xml"/>
  <Override PartName="/ppt/notesSlides/notesSlide10.xml" ContentType="application/vnd.openxmlformats-officedocument.presentationml.notesSlide+xml"/>
  <Override PartName="/ppt/charts/chart5.xml" ContentType="application/vnd.openxmlformats-officedocument.drawingml.chart+xml"/>
  <Override PartName="/ppt/notesSlides/notesSlide11.xml" ContentType="application/vnd.openxmlformats-officedocument.presentationml.notesSlide+xml"/>
  <Override PartName="/ppt/charts/chart6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6" r:id="rId1"/>
  </p:sldMasterIdLst>
  <p:notesMasterIdLst>
    <p:notesMasterId r:id="rId14"/>
  </p:notesMasterIdLst>
  <p:sldIdLst>
    <p:sldId id="277" r:id="rId2"/>
    <p:sldId id="295" r:id="rId3"/>
    <p:sldId id="303" r:id="rId4"/>
    <p:sldId id="297" r:id="rId5"/>
    <p:sldId id="304" r:id="rId6"/>
    <p:sldId id="305" r:id="rId7"/>
    <p:sldId id="307" r:id="rId8"/>
    <p:sldId id="308" r:id="rId9"/>
    <p:sldId id="309" r:id="rId10"/>
    <p:sldId id="310" r:id="rId11"/>
    <p:sldId id="311" r:id="rId12"/>
    <p:sldId id="312" r:id="rId13"/>
  </p:sldIdLst>
  <p:sldSz cx="9144000" cy="6858000" type="screen4x3"/>
  <p:notesSz cx="6692900" cy="9867900"/>
  <p:defaultTextStyle>
    <a:defPPr>
      <a:defRPr lang="ru-RU"/>
    </a:defPPr>
    <a:lvl1pPr marL="0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19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39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358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477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596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716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835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954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76B2"/>
    <a:srgbClr val="6666FF"/>
    <a:srgbClr val="0066FF"/>
    <a:srgbClr val="0033CC"/>
    <a:srgbClr val="F4D6AA"/>
    <a:srgbClr val="9BE5FF"/>
    <a:srgbClr val="64EAFC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6076" autoAdjust="0"/>
  </p:normalViewPr>
  <p:slideViewPr>
    <p:cSldViewPr>
      <p:cViewPr varScale="1">
        <p:scale>
          <a:sx n="77" d="100"/>
          <a:sy n="77" d="100"/>
        </p:scale>
        <p:origin x="-102" y="-55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9.0995158244619317E-2"/>
          <c:y val="4.682441425028163E-2"/>
          <c:w val="0.72973162178928885"/>
          <c:h val="0.8253464566929136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Патентная система налогообложения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3.2672844492696216E-3"/>
                  <c:y val="-6.272957109026217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6336422246348108E-3"/>
                  <c:y val="1.254591421805244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"/>
                  <c:y val="-3.45012640996441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3069137797078485E-2"/>
                  <c:y val="1.88188713270786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1.3069137797078485E-2"/>
                  <c:y val="-3.136478554513107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1.1435495572443668E-2"/>
                  <c:y val="-3.76377426541573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1.1435495572443732E-2"/>
                  <c:y val="-6.272957109026218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1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Лист1!$A$2:$A$11</c:f>
              <c:numCache>
                <c:formatCode>General</c:formatCode>
                <c:ptCount val="10"/>
                <c:pt idx="0">
                  <c:v>10</c:v>
                </c:pt>
                <c:pt idx="1">
                  <c:v>20</c:v>
                </c:pt>
                <c:pt idx="2">
                  <c:v>30</c:v>
                </c:pt>
                <c:pt idx="3">
                  <c:v>40</c:v>
                </c:pt>
                <c:pt idx="4">
                  <c:v>50</c:v>
                </c:pt>
                <c:pt idx="5">
                  <c:v>100</c:v>
                </c:pt>
                <c:pt idx="6">
                  <c:v>150</c:v>
                </c:pt>
                <c:pt idx="7">
                  <c:v>200</c:v>
                </c:pt>
                <c:pt idx="8">
                  <c:v>300</c:v>
                </c:pt>
                <c:pt idx="9">
                  <c:v>350</c:v>
                </c:pt>
              </c:numCache>
            </c:numRef>
          </c:cat>
          <c:val>
            <c:numRef>
              <c:f>Лист1!$B$2:$B$11</c:f>
              <c:numCache>
                <c:formatCode>General</c:formatCode>
                <c:ptCount val="10"/>
                <c:pt idx="0" formatCode="0">
                  <c:v>28</c:v>
                </c:pt>
                <c:pt idx="1">
                  <c:v>53</c:v>
                </c:pt>
                <c:pt idx="2" formatCode="0">
                  <c:v>80</c:v>
                </c:pt>
                <c:pt idx="3" formatCode="0">
                  <c:v>107</c:v>
                </c:pt>
                <c:pt idx="4" formatCode="0">
                  <c:v>134</c:v>
                </c:pt>
                <c:pt idx="5" formatCode="0">
                  <c:v>267</c:v>
                </c:pt>
                <c:pt idx="6" formatCode="0">
                  <c:v>401</c:v>
                </c:pt>
                <c:pt idx="7" formatCode="0">
                  <c:v>535</c:v>
                </c:pt>
                <c:pt idx="8" formatCode="0">
                  <c:v>802</c:v>
                </c:pt>
                <c:pt idx="9" formatCode="0">
                  <c:v>936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ЕНВД с учетом уплаченных фиксированных платежей по СВ</c:v>
                </c:pt>
              </c:strCache>
            </c:strRef>
          </c:tx>
          <c:invertIfNegative val="0"/>
          <c:dLbls>
            <c:dLbl>
              <c:idx val="1"/>
              <c:layout>
                <c:manualLayout>
                  <c:x val="0"/>
                  <c:y val="-2.50918284361048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4.9009266739044322E-3"/>
                  <c:y val="-6.272957109026217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6336422246348108E-3"/>
                  <c:y val="-2.822830699061797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1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Лист1!$A$2:$A$11</c:f>
              <c:numCache>
                <c:formatCode>General</c:formatCode>
                <c:ptCount val="10"/>
                <c:pt idx="0">
                  <c:v>10</c:v>
                </c:pt>
                <c:pt idx="1">
                  <c:v>20</c:v>
                </c:pt>
                <c:pt idx="2">
                  <c:v>30</c:v>
                </c:pt>
                <c:pt idx="3">
                  <c:v>40</c:v>
                </c:pt>
                <c:pt idx="4">
                  <c:v>50</c:v>
                </c:pt>
                <c:pt idx="5">
                  <c:v>100</c:v>
                </c:pt>
                <c:pt idx="6">
                  <c:v>150</c:v>
                </c:pt>
                <c:pt idx="7">
                  <c:v>200</c:v>
                </c:pt>
                <c:pt idx="8">
                  <c:v>300</c:v>
                </c:pt>
                <c:pt idx="9">
                  <c:v>350</c:v>
                </c:pt>
              </c:numCache>
            </c:numRef>
          </c:cat>
          <c:val>
            <c:numRef>
              <c:f>Лист1!$C$2:$C$11</c:f>
              <c:numCache>
                <c:formatCode>0</c:formatCode>
                <c:ptCount val="10"/>
                <c:pt idx="0" formatCode="General">
                  <c:v>24</c:v>
                </c:pt>
                <c:pt idx="1">
                  <c:v>89</c:v>
                </c:pt>
                <c:pt idx="2">
                  <c:v>154</c:v>
                </c:pt>
                <c:pt idx="3">
                  <c:v>219</c:v>
                </c:pt>
                <c:pt idx="4">
                  <c:v>284</c:v>
                </c:pt>
                <c:pt idx="5">
                  <c:v>610</c:v>
                </c:pt>
                <c:pt idx="6">
                  <c:v>935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ЕНВД с учетом уплаченных СВ за работников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633642224634826E-3"/>
                  <c:y val="-5.64566139812359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9.8018533478088643E-3"/>
                  <c:y val="3.136478554513108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6336422246348108E-3"/>
                  <c:y val="-2.195534988159177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6.5345688985392414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8.1682111231741062E-3"/>
                  <c:y val="6.272957109026218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9.8018533478088643E-3"/>
                  <c:y val="3.136478554513108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9.8018533478088643E-3"/>
                  <c:y val="6.272957109026162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1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Лист1!$A$2:$A$11</c:f>
              <c:numCache>
                <c:formatCode>General</c:formatCode>
                <c:ptCount val="10"/>
                <c:pt idx="0">
                  <c:v>10</c:v>
                </c:pt>
                <c:pt idx="1">
                  <c:v>20</c:v>
                </c:pt>
                <c:pt idx="2">
                  <c:v>30</c:v>
                </c:pt>
                <c:pt idx="3">
                  <c:v>40</c:v>
                </c:pt>
                <c:pt idx="4">
                  <c:v>50</c:v>
                </c:pt>
                <c:pt idx="5">
                  <c:v>100</c:v>
                </c:pt>
                <c:pt idx="6">
                  <c:v>150</c:v>
                </c:pt>
                <c:pt idx="7">
                  <c:v>200</c:v>
                </c:pt>
                <c:pt idx="8">
                  <c:v>300</c:v>
                </c:pt>
                <c:pt idx="9">
                  <c:v>350</c:v>
                </c:pt>
              </c:numCache>
            </c:numRef>
          </c:cat>
          <c:val>
            <c:numRef>
              <c:f>Лист1!$D$2:$D$11</c:f>
              <c:numCache>
                <c:formatCode>0</c:formatCode>
                <c:ptCount val="10"/>
                <c:pt idx="0" formatCode="General">
                  <c:v>33</c:v>
                </c:pt>
                <c:pt idx="1">
                  <c:v>75</c:v>
                </c:pt>
                <c:pt idx="2">
                  <c:v>98</c:v>
                </c:pt>
                <c:pt idx="3">
                  <c:v>130</c:v>
                </c:pt>
                <c:pt idx="4">
                  <c:v>163</c:v>
                </c:pt>
                <c:pt idx="5">
                  <c:v>326</c:v>
                </c:pt>
                <c:pt idx="6">
                  <c:v>488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6153728"/>
        <c:axId val="26155264"/>
      </c:barChart>
      <c:catAx>
        <c:axId val="2615372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6155264"/>
        <c:crosses val="autoZero"/>
        <c:auto val="1"/>
        <c:lblAlgn val="ctr"/>
        <c:lblOffset val="100"/>
        <c:noMultiLvlLbl val="0"/>
      </c:catAx>
      <c:valAx>
        <c:axId val="26155264"/>
        <c:scaling>
          <c:orientation val="minMax"/>
        </c:scaling>
        <c:delete val="0"/>
        <c:axPos val="l"/>
        <c:majorGridlines/>
        <c:numFmt formatCode="0" sourceLinked="1"/>
        <c:majorTickMark val="out"/>
        <c:minorTickMark val="none"/>
        <c:tickLblPos val="nextTo"/>
        <c:crossAx val="2615372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1329334554491617"/>
          <c:y val="0.12007254897166728"/>
          <c:w val="0.17686441026802024"/>
          <c:h val="0.69069143700787494"/>
        </c:manualLayout>
      </c:layout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7.8781276484777368E-2"/>
          <c:y val="4.0162461372604707E-2"/>
          <c:w val="0.72973162178928885"/>
          <c:h val="0.8253464566929136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Патентная    система  налогообложения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4.9677293174261701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8.2795488623769523E-3"/>
                  <c:y val="1.30643920222855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8.2798096355694711E-3"/>
                  <c:y val="1.30643920222855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4.9677293174261701E-3"/>
                  <c:y val="1.63304900278569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6.6236390899015599E-3"/>
                  <c:y val="-6.532196011142797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8.2795488623769523E-3"/>
                  <c:y val="6.532196011142797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1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Лист1!$A$2:$A$14</c:f>
              <c:numCache>
                <c:formatCode>General</c:formatCode>
                <c:ptCount val="13"/>
                <c:pt idx="0">
                  <c:v>10</c:v>
                </c:pt>
                <c:pt idx="1">
                  <c:v>20</c:v>
                </c:pt>
                <c:pt idx="2">
                  <c:v>30</c:v>
                </c:pt>
                <c:pt idx="3">
                  <c:v>40</c:v>
                </c:pt>
                <c:pt idx="4">
                  <c:v>50</c:v>
                </c:pt>
                <c:pt idx="5">
                  <c:v>100</c:v>
                </c:pt>
                <c:pt idx="6">
                  <c:v>150</c:v>
                </c:pt>
                <c:pt idx="7">
                  <c:v>200</c:v>
                </c:pt>
                <c:pt idx="8">
                  <c:v>300</c:v>
                </c:pt>
                <c:pt idx="9">
                  <c:v>400</c:v>
                </c:pt>
                <c:pt idx="10">
                  <c:v>500</c:v>
                </c:pt>
                <c:pt idx="11">
                  <c:v>600</c:v>
                </c:pt>
              </c:numCache>
            </c:numRef>
          </c:cat>
          <c:val>
            <c:numRef>
              <c:f>Лист1!$B$2:$B$14</c:f>
              <c:numCache>
                <c:formatCode>0</c:formatCode>
                <c:ptCount val="13"/>
                <c:pt idx="0">
                  <c:v>10.7</c:v>
                </c:pt>
                <c:pt idx="1">
                  <c:v>22</c:v>
                </c:pt>
                <c:pt idx="2">
                  <c:v>34</c:v>
                </c:pt>
                <c:pt idx="3">
                  <c:v>45</c:v>
                </c:pt>
                <c:pt idx="4">
                  <c:v>56</c:v>
                </c:pt>
                <c:pt idx="5">
                  <c:v>112</c:v>
                </c:pt>
                <c:pt idx="6">
                  <c:v>168</c:v>
                </c:pt>
                <c:pt idx="7">
                  <c:v>224</c:v>
                </c:pt>
                <c:pt idx="8">
                  <c:v>335</c:v>
                </c:pt>
                <c:pt idx="9">
                  <c:v>447</c:v>
                </c:pt>
                <c:pt idx="10">
                  <c:v>559</c:v>
                </c:pt>
                <c:pt idx="11">
                  <c:v>671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ЕНВД с учетом уплаченных фиксированных платежей по СВ</c:v>
                </c:pt>
              </c:strCache>
            </c:strRef>
          </c:tx>
          <c:invertIfNegative val="0"/>
          <c:dLbls>
            <c:dLbl>
              <c:idx val="1"/>
              <c:layout>
                <c:manualLayout>
                  <c:x val="4.9677293174261701E-3"/>
                  <c:y val="-6.205586210585654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3.3118195449507791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1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Лист1!$A$2:$A$14</c:f>
              <c:numCache>
                <c:formatCode>General</c:formatCode>
                <c:ptCount val="13"/>
                <c:pt idx="0">
                  <c:v>10</c:v>
                </c:pt>
                <c:pt idx="1">
                  <c:v>20</c:v>
                </c:pt>
                <c:pt idx="2">
                  <c:v>30</c:v>
                </c:pt>
                <c:pt idx="3">
                  <c:v>40</c:v>
                </c:pt>
                <c:pt idx="4">
                  <c:v>50</c:v>
                </c:pt>
                <c:pt idx="5">
                  <c:v>100</c:v>
                </c:pt>
                <c:pt idx="6">
                  <c:v>150</c:v>
                </c:pt>
                <c:pt idx="7">
                  <c:v>200</c:v>
                </c:pt>
                <c:pt idx="8">
                  <c:v>300</c:v>
                </c:pt>
                <c:pt idx="9">
                  <c:v>400</c:v>
                </c:pt>
                <c:pt idx="10">
                  <c:v>500</c:v>
                </c:pt>
                <c:pt idx="11">
                  <c:v>600</c:v>
                </c:pt>
              </c:numCache>
            </c:numRef>
          </c:cat>
          <c:val>
            <c:numRef>
              <c:f>Лист1!$C$2:$C$14</c:f>
              <c:numCache>
                <c:formatCode>0</c:formatCode>
                <c:ptCount val="13"/>
                <c:pt idx="0" formatCode="General">
                  <c:v>0</c:v>
                </c:pt>
                <c:pt idx="1">
                  <c:v>31</c:v>
                </c:pt>
                <c:pt idx="2">
                  <c:v>67.400000000000006</c:v>
                </c:pt>
                <c:pt idx="3">
                  <c:v>103</c:v>
                </c:pt>
                <c:pt idx="4">
                  <c:v>140</c:v>
                </c:pt>
                <c:pt idx="5">
                  <c:v>321</c:v>
                </c:pt>
                <c:pt idx="6">
                  <c:v>501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ЕНВД с учетом уплаченных СВ за работников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4.9677293174261701E-3"/>
                  <c:y val="-1.30643920222855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3118195449507791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3.3118195449507791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4.9677293174261701E-3"/>
                  <c:y val="1.30643920222855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6.6236390899015599E-3"/>
                  <c:y val="9.798294016714195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4.9677293174261701E-3"/>
                  <c:y val="-2.61287840445711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1.159136840732773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delete val="1"/>
            </c:dLbl>
            <c:txPr>
              <a:bodyPr/>
              <a:lstStyle/>
              <a:p>
                <a:pPr>
                  <a:defRPr sz="11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Лист1!$A$2:$A$14</c:f>
              <c:numCache>
                <c:formatCode>General</c:formatCode>
                <c:ptCount val="13"/>
                <c:pt idx="0">
                  <c:v>10</c:v>
                </c:pt>
                <c:pt idx="1">
                  <c:v>20</c:v>
                </c:pt>
                <c:pt idx="2">
                  <c:v>30</c:v>
                </c:pt>
                <c:pt idx="3">
                  <c:v>40</c:v>
                </c:pt>
                <c:pt idx="4">
                  <c:v>50</c:v>
                </c:pt>
                <c:pt idx="5">
                  <c:v>100</c:v>
                </c:pt>
                <c:pt idx="6">
                  <c:v>150</c:v>
                </c:pt>
                <c:pt idx="7">
                  <c:v>200</c:v>
                </c:pt>
                <c:pt idx="8">
                  <c:v>300</c:v>
                </c:pt>
                <c:pt idx="9">
                  <c:v>400</c:v>
                </c:pt>
                <c:pt idx="10">
                  <c:v>500</c:v>
                </c:pt>
                <c:pt idx="11">
                  <c:v>600</c:v>
                </c:pt>
              </c:numCache>
            </c:numRef>
          </c:cat>
          <c:val>
            <c:numRef>
              <c:f>Лист1!$D$2:$D$14</c:f>
              <c:numCache>
                <c:formatCode>0</c:formatCode>
                <c:ptCount val="13"/>
                <c:pt idx="0">
                  <c:v>18</c:v>
                </c:pt>
                <c:pt idx="1">
                  <c:v>36</c:v>
                </c:pt>
                <c:pt idx="2">
                  <c:v>54</c:v>
                </c:pt>
                <c:pt idx="3">
                  <c:v>72</c:v>
                </c:pt>
                <c:pt idx="4">
                  <c:v>91</c:v>
                </c:pt>
                <c:pt idx="5">
                  <c:v>181</c:v>
                </c:pt>
                <c:pt idx="6">
                  <c:v>271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6439680"/>
        <c:axId val="26441216"/>
      </c:barChart>
      <c:catAx>
        <c:axId val="264396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6441216"/>
        <c:crosses val="autoZero"/>
        <c:auto val="1"/>
        <c:lblAlgn val="ctr"/>
        <c:lblOffset val="100"/>
        <c:noMultiLvlLbl val="0"/>
      </c:catAx>
      <c:valAx>
        <c:axId val="26441216"/>
        <c:scaling>
          <c:orientation val="minMax"/>
        </c:scaling>
        <c:delete val="0"/>
        <c:axPos val="l"/>
        <c:majorGridlines/>
        <c:numFmt formatCode="0" sourceLinked="1"/>
        <c:majorTickMark val="out"/>
        <c:minorTickMark val="none"/>
        <c:tickLblPos val="nextTo"/>
        <c:crossAx val="2643968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1329332560595691"/>
          <c:y val="9.1610705806350709E-2"/>
          <c:w val="0.1851440119955669"/>
          <c:h val="0.77561006595974935"/>
        </c:manualLayout>
      </c:layout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7.5359869989955017E-2"/>
          <c:y val="4.9960875984251973E-2"/>
          <c:w val="0.74280078311920184"/>
          <c:h val="0.8253464566929136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Патентная    система налогообложения</c:v>
                </c:pt>
              </c:strCache>
            </c:strRef>
          </c:tx>
          <c:invertIfNegative val="0"/>
          <c:dLbls>
            <c:dLbl>
              <c:idx val="2"/>
              <c:layout>
                <c:manualLayout>
                  <c:x val="-4.9009266739044322E-3"/>
                  <c:y val="-3.266098005571399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4.9009266739044322E-3"/>
                  <c:y val="-9.798294016714195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6.5345688985392414E-3"/>
                  <c:y val="-3.266098005571399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4.9009266739044322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6.5345688985392414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8.1682111231740455E-3"/>
                  <c:y val="-1.30643920222855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1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Лист1!$A$2:$A$11</c:f>
              <c:numCache>
                <c:formatCode>General</c:formatCode>
                <c:ptCount val="1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10</c:v>
                </c:pt>
                <c:pt idx="8">
                  <c:v>15</c:v>
                </c:pt>
                <c:pt idx="9">
                  <c:v>20</c:v>
                </c:pt>
              </c:numCache>
            </c:numRef>
          </c:cat>
          <c:val>
            <c:numRef>
              <c:f>Лист1!$B$2:$B$11</c:f>
              <c:numCache>
                <c:formatCode>0</c:formatCode>
                <c:ptCount val="10"/>
                <c:pt idx="0">
                  <c:v>7.6</c:v>
                </c:pt>
                <c:pt idx="1">
                  <c:v>16</c:v>
                </c:pt>
                <c:pt idx="2">
                  <c:v>24</c:v>
                </c:pt>
                <c:pt idx="3">
                  <c:v>32</c:v>
                </c:pt>
                <c:pt idx="4">
                  <c:v>40</c:v>
                </c:pt>
                <c:pt idx="5">
                  <c:v>48</c:v>
                </c:pt>
                <c:pt idx="6">
                  <c:v>56</c:v>
                </c:pt>
                <c:pt idx="7">
                  <c:v>80</c:v>
                </c:pt>
                <c:pt idx="8">
                  <c:v>119</c:v>
                </c:pt>
                <c:pt idx="9" formatCode="General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ЕНВД с учетом уплаченных фиксированных платежей по СВ</c:v>
                </c:pt>
              </c:strCache>
            </c:strRef>
          </c:tx>
          <c:invertIfNegative val="0"/>
          <c:dLbls>
            <c:dLbl>
              <c:idx val="2"/>
              <c:layout>
                <c:manualLayout>
                  <c:x val="-1.6336422246347811E-3"/>
                  <c:y val="-5.22575680891423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3.2672844492696216E-3"/>
                  <c:y val="-2.939488205014257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0"/>
                  <c:y val="6.532196011142797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1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Лист1!$A$2:$A$11</c:f>
              <c:numCache>
                <c:formatCode>General</c:formatCode>
                <c:ptCount val="1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10</c:v>
                </c:pt>
                <c:pt idx="8">
                  <c:v>15</c:v>
                </c:pt>
                <c:pt idx="9">
                  <c:v>20</c:v>
                </c:pt>
              </c:numCache>
            </c:numRef>
          </c:cat>
          <c:val>
            <c:numRef>
              <c:f>Лист1!$C$2:$C$11</c:f>
              <c:numCache>
                <c:formatCode>0</c:formatCode>
                <c:ptCount val="10"/>
                <c:pt idx="0" formatCode="General">
                  <c:v>0</c:v>
                </c:pt>
                <c:pt idx="1">
                  <c:v>22</c:v>
                </c:pt>
                <c:pt idx="2">
                  <c:v>33</c:v>
                </c:pt>
                <c:pt idx="3">
                  <c:v>44</c:v>
                </c:pt>
                <c:pt idx="4">
                  <c:v>54</c:v>
                </c:pt>
                <c:pt idx="5">
                  <c:v>65</c:v>
                </c:pt>
                <c:pt idx="6">
                  <c:v>76</c:v>
                </c:pt>
                <c:pt idx="7">
                  <c:v>109</c:v>
                </c:pt>
                <c:pt idx="8">
                  <c:v>163</c:v>
                </c:pt>
                <c:pt idx="9">
                  <c:v>217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ЕНВД с учетом уплаченных СВ за работников</c:v>
                </c:pt>
              </c:strCache>
            </c:strRef>
          </c:tx>
          <c:invertIfNegative val="0"/>
          <c:dLbls>
            <c:dLbl>
              <c:idx val="4"/>
              <c:layout>
                <c:manualLayout>
                  <c:x val="6.5345688985392414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8.1682111231740455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4.9009266739044322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8.1682111231740455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1.1435495572443668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6.5345688985392414E-3"/>
                  <c:y val="-3.266098005571399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1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Лист1!$A$2:$A$11</c:f>
              <c:numCache>
                <c:formatCode>General</c:formatCode>
                <c:ptCount val="1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10</c:v>
                </c:pt>
                <c:pt idx="8">
                  <c:v>15</c:v>
                </c:pt>
                <c:pt idx="9">
                  <c:v>20</c:v>
                </c:pt>
              </c:numCache>
            </c:numRef>
          </c:cat>
          <c:val>
            <c:numRef>
              <c:f>Лист1!$D$2:$D$11</c:f>
              <c:numCache>
                <c:formatCode>0</c:formatCode>
                <c:ptCount val="10"/>
                <c:pt idx="0">
                  <c:v>11</c:v>
                </c:pt>
                <c:pt idx="1">
                  <c:v>22</c:v>
                </c:pt>
                <c:pt idx="2">
                  <c:v>33</c:v>
                </c:pt>
                <c:pt idx="3">
                  <c:v>44</c:v>
                </c:pt>
                <c:pt idx="4">
                  <c:v>54</c:v>
                </c:pt>
                <c:pt idx="5">
                  <c:v>65</c:v>
                </c:pt>
                <c:pt idx="6">
                  <c:v>76</c:v>
                </c:pt>
                <c:pt idx="7">
                  <c:v>109</c:v>
                </c:pt>
                <c:pt idx="8">
                  <c:v>163</c:v>
                </c:pt>
                <c:pt idx="9">
                  <c:v>217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6512384"/>
        <c:axId val="26637056"/>
      </c:barChart>
      <c:catAx>
        <c:axId val="2651238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6637056"/>
        <c:crosses val="autoZero"/>
        <c:auto val="1"/>
        <c:lblAlgn val="ctr"/>
        <c:lblOffset val="100"/>
        <c:noMultiLvlLbl val="0"/>
      </c:catAx>
      <c:valAx>
        <c:axId val="26637056"/>
        <c:scaling>
          <c:orientation val="minMax"/>
        </c:scaling>
        <c:delete val="0"/>
        <c:axPos val="l"/>
        <c:majorGridlines/>
        <c:numFmt formatCode="0" sourceLinked="1"/>
        <c:majorTickMark val="out"/>
        <c:minorTickMark val="none"/>
        <c:tickLblPos val="nextTo"/>
        <c:crossAx val="2651238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1819427221882135"/>
          <c:y val="0.11120729383977911"/>
          <c:w val="0.1818057277811794"/>
          <c:h val="0.69069143700787483"/>
        </c:manualLayout>
      </c:layout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7.4454723670060868E-2"/>
          <c:y val="4.3428559378176065E-2"/>
          <c:w val="0.7411671408945667"/>
          <c:h val="0.8253464566929136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Патентная    система налогообложения</c:v>
                </c:pt>
              </c:strCache>
            </c:strRef>
          </c:tx>
          <c:invertIfNegative val="0"/>
          <c:dLbls>
            <c:dLbl>
              <c:idx val="2"/>
              <c:layout>
                <c:manualLayout>
                  <c:x val="1.6336422246348108E-3"/>
                  <c:y val="9.798294016714195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1.1435495572443668E-2"/>
                  <c:y val="9.798294016714195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1.1435495572443668E-2"/>
                  <c:y val="-3.266098005571339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1.1435495572443668E-2"/>
                  <c:y val="-3.266098005571339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1.1435495572443668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1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Лист1!$A$2:$A$11</c:f>
              <c:numCache>
                <c:formatCode>General</c:formatCode>
                <c:ptCount val="1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10</c:v>
                </c:pt>
                <c:pt idx="8">
                  <c:v>15</c:v>
                </c:pt>
                <c:pt idx="9">
                  <c:v>20</c:v>
                </c:pt>
              </c:numCache>
            </c:numRef>
          </c:cat>
          <c:val>
            <c:numRef>
              <c:f>Лист1!$B$2:$B$11</c:f>
              <c:numCache>
                <c:formatCode>0</c:formatCode>
                <c:ptCount val="10"/>
                <c:pt idx="0">
                  <c:v>19</c:v>
                </c:pt>
                <c:pt idx="1">
                  <c:v>38</c:v>
                </c:pt>
                <c:pt idx="2">
                  <c:v>57</c:v>
                </c:pt>
                <c:pt idx="3">
                  <c:v>76</c:v>
                </c:pt>
                <c:pt idx="4">
                  <c:v>95</c:v>
                </c:pt>
                <c:pt idx="5">
                  <c:v>115</c:v>
                </c:pt>
                <c:pt idx="6">
                  <c:v>134</c:v>
                </c:pt>
                <c:pt idx="7">
                  <c:v>191</c:v>
                </c:pt>
                <c:pt idx="8">
                  <c:v>286</c:v>
                </c:pt>
                <c:pt idx="9" formatCode="General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ЕНВД с учетом уплаченных фиксированных платежей по СВ</c:v>
                </c:pt>
              </c:strCache>
            </c:strRef>
          </c:tx>
          <c:invertIfNegative val="0"/>
          <c:dLbls>
            <c:dLbl>
              <c:idx val="2"/>
              <c:layout>
                <c:manualLayout>
                  <c:x val="-4.9009266739044027E-3"/>
                  <c:y val="-0.1012490381727133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3.2672844492696216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3.2672844492696216E-3"/>
                  <c:y val="3.266098005571399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8.1682111231740455E-3"/>
                  <c:y val="9.798294016714195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8.1682111231740455E-3"/>
                  <c:y val="9.798294016714195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0"/>
                  <c:y val="-5.2257568089142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0"/>
                  <c:y val="9.798294016714195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1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Лист1!$A$2:$A$11</c:f>
              <c:numCache>
                <c:formatCode>General</c:formatCode>
                <c:ptCount val="1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10</c:v>
                </c:pt>
                <c:pt idx="8">
                  <c:v>15</c:v>
                </c:pt>
                <c:pt idx="9">
                  <c:v>20</c:v>
                </c:pt>
              </c:numCache>
            </c:numRef>
          </c:cat>
          <c:val>
            <c:numRef>
              <c:f>Лист1!$C$2:$C$11</c:f>
              <c:numCache>
                <c:formatCode>0</c:formatCode>
                <c:ptCount val="10"/>
                <c:pt idx="0" formatCode="General">
                  <c:v>0</c:v>
                </c:pt>
                <c:pt idx="1">
                  <c:v>2</c:v>
                </c:pt>
                <c:pt idx="2">
                  <c:v>24</c:v>
                </c:pt>
                <c:pt idx="3">
                  <c:v>45</c:v>
                </c:pt>
                <c:pt idx="4">
                  <c:v>67</c:v>
                </c:pt>
                <c:pt idx="5">
                  <c:v>83</c:v>
                </c:pt>
                <c:pt idx="6">
                  <c:v>112</c:v>
                </c:pt>
                <c:pt idx="7">
                  <c:v>176</c:v>
                </c:pt>
                <c:pt idx="8">
                  <c:v>284</c:v>
                </c:pt>
                <c:pt idx="9">
                  <c:v>393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ЕНВД с учетом уплаченныхСВ за работников</c:v>
                </c:pt>
              </c:strCache>
            </c:strRef>
          </c:tx>
          <c:invertIfNegative val="0"/>
          <c:dLbls>
            <c:dLbl>
              <c:idx val="2"/>
              <c:layout>
                <c:manualLayout>
                  <c:x val="4.9009266739044322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4.9009266739044322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4.9009266739044322E-3"/>
                  <c:y val="3.266098005571399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4.9009266739044903E-3"/>
                  <c:y val="-9.798294016714195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4.9009266739044322E-3"/>
                  <c:y val="9.798294016714195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9.8018533478088643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9.8018533478088643E-3"/>
                  <c:y val="-3.266098005571399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9.8018533478088643E-3"/>
                  <c:y val="9.798294016714195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1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Лист1!$A$2:$A$11</c:f>
              <c:numCache>
                <c:formatCode>General</c:formatCode>
                <c:ptCount val="1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10</c:v>
                </c:pt>
                <c:pt idx="8">
                  <c:v>15</c:v>
                </c:pt>
                <c:pt idx="9">
                  <c:v>20</c:v>
                </c:pt>
              </c:numCache>
            </c:numRef>
          </c:cat>
          <c:val>
            <c:numRef>
              <c:f>Лист1!$D$2:$D$11</c:f>
              <c:numCache>
                <c:formatCode>0</c:formatCode>
                <c:ptCount val="10"/>
                <c:pt idx="0">
                  <c:v>11</c:v>
                </c:pt>
                <c:pt idx="1">
                  <c:v>22</c:v>
                </c:pt>
                <c:pt idx="2">
                  <c:v>33</c:v>
                </c:pt>
                <c:pt idx="3">
                  <c:v>43</c:v>
                </c:pt>
                <c:pt idx="4">
                  <c:v>54</c:v>
                </c:pt>
                <c:pt idx="5">
                  <c:v>62.1</c:v>
                </c:pt>
                <c:pt idx="6">
                  <c:v>76</c:v>
                </c:pt>
                <c:pt idx="7">
                  <c:v>109</c:v>
                </c:pt>
                <c:pt idx="8">
                  <c:v>163</c:v>
                </c:pt>
                <c:pt idx="9">
                  <c:v>217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6822912"/>
        <c:axId val="27176960"/>
      </c:barChart>
      <c:catAx>
        <c:axId val="2682291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7176960"/>
        <c:crosses val="autoZero"/>
        <c:auto val="1"/>
        <c:lblAlgn val="ctr"/>
        <c:lblOffset val="100"/>
        <c:noMultiLvlLbl val="0"/>
      </c:catAx>
      <c:valAx>
        <c:axId val="27176960"/>
        <c:scaling>
          <c:orientation val="minMax"/>
        </c:scaling>
        <c:delete val="0"/>
        <c:axPos val="l"/>
        <c:majorGridlines/>
        <c:numFmt formatCode="0" sourceLinked="1"/>
        <c:majorTickMark val="out"/>
        <c:minorTickMark val="none"/>
        <c:tickLblPos val="nextTo"/>
        <c:crossAx val="2682291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1492698776955097"/>
          <c:y val="0.13080388187320754"/>
          <c:w val="0.18507301223044903"/>
          <c:h val="0.69069143700787483"/>
        </c:manualLayout>
      </c:layout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9.8652193754482143E-2"/>
          <c:y val="5.3288628307546555E-2"/>
          <c:w val="0.72973162178928885"/>
          <c:h val="0.8253464566929136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Патентная    система налогообложения</c:v>
                </c:pt>
              </c:strCache>
            </c:strRef>
          </c:tx>
          <c:invertIfNegative val="0"/>
          <c:dLbls>
            <c:dLbl>
              <c:idx val="1"/>
              <c:layout>
                <c:manualLayout>
                  <c:x val="-8.2795488623769523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4.9677293174261398E-3"/>
                  <c:y val="3.327722496242557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4.9677293174261701E-3"/>
                  <c:y val="9.983167488727672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1.324727817980312E-2"/>
                  <c:y val="1.663861248121277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9.9354586348524045E-3"/>
                  <c:y val="3.327722496242557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4.9677293174261701E-3"/>
                  <c:y val="1.331088998497022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1.159136840732773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8.2795488623769523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1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Лист1!$A$2:$A$10</c:f>
              <c:numCache>
                <c:formatCode>General</c:formatCode>
                <c:ptCount val="9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10</c:v>
                </c:pt>
                <c:pt idx="8">
                  <c:v>15</c:v>
                </c:pt>
              </c:numCache>
            </c:numRef>
          </c:cat>
          <c:val>
            <c:numRef>
              <c:f>Лист1!$B$2:$B$10</c:f>
              <c:numCache>
                <c:formatCode>0</c:formatCode>
                <c:ptCount val="9"/>
                <c:pt idx="0" formatCode="General">
                  <c:v>15</c:v>
                </c:pt>
                <c:pt idx="1">
                  <c:v>18</c:v>
                </c:pt>
                <c:pt idx="2">
                  <c:v>22</c:v>
                </c:pt>
                <c:pt idx="3">
                  <c:v>26</c:v>
                </c:pt>
                <c:pt idx="4">
                  <c:v>30</c:v>
                </c:pt>
                <c:pt idx="5">
                  <c:v>33</c:v>
                </c:pt>
                <c:pt idx="6">
                  <c:v>37</c:v>
                </c:pt>
                <c:pt idx="7">
                  <c:v>48</c:v>
                </c:pt>
                <c:pt idx="8">
                  <c:v>67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ЕНВД с учетом уплаченных фиксированных платежей по СВ</c:v>
                </c:pt>
              </c:strCache>
            </c:strRef>
          </c:tx>
          <c:invertIfNegative val="0"/>
          <c:dLbls>
            <c:dLbl>
              <c:idx val="2"/>
              <c:layout>
                <c:manualLayout>
                  <c:x val="-4.9677293174262005E-3"/>
                  <c:y val="-2.66217799699404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1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Лист1!$A$2:$A$10</c:f>
              <c:numCache>
                <c:formatCode>General</c:formatCode>
                <c:ptCount val="9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10</c:v>
                </c:pt>
                <c:pt idx="8">
                  <c:v>15</c:v>
                </c:pt>
              </c:numCache>
            </c:numRef>
          </c:cat>
          <c:val>
            <c:numRef>
              <c:f>Лист1!$C$2:$C$10</c:f>
              <c:numCache>
                <c:formatCode>0</c:formatCode>
                <c:ptCount val="9"/>
                <c:pt idx="0" formatCode="General">
                  <c:v>0</c:v>
                </c:pt>
                <c:pt idx="1">
                  <c:v>27</c:v>
                </c:pt>
                <c:pt idx="2">
                  <c:v>41</c:v>
                </c:pt>
                <c:pt idx="3">
                  <c:v>54</c:v>
                </c:pt>
                <c:pt idx="4">
                  <c:v>68</c:v>
                </c:pt>
                <c:pt idx="5">
                  <c:v>78</c:v>
                </c:pt>
                <c:pt idx="6">
                  <c:v>95</c:v>
                </c:pt>
                <c:pt idx="7">
                  <c:v>136</c:v>
                </c:pt>
                <c:pt idx="8">
                  <c:v>204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ЕНВД с учетом уплаченных СВ за работников</c:v>
                </c:pt>
              </c:strCache>
            </c:strRef>
          </c:tx>
          <c:invertIfNegative val="0"/>
          <c:dLbls>
            <c:dLbl>
              <c:idx val="1"/>
              <c:layout>
                <c:manualLayout>
                  <c:x val="9.935458634852342E-3"/>
                  <c:y val="-1.996633497745534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3.3118195449507791E-3"/>
                  <c:y val="6.655444992485111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0"/>
                  <c:y val="3.327722496242557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3.3118195449507791E-3"/>
                  <c:y val="1.331088998497022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1.159136840732773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4.9677293174261701E-3"/>
                  <c:y val="-1.663861248121277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1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Лист1!$A$2:$A$10</c:f>
              <c:numCache>
                <c:formatCode>General</c:formatCode>
                <c:ptCount val="9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10</c:v>
                </c:pt>
                <c:pt idx="8">
                  <c:v>15</c:v>
                </c:pt>
              </c:numCache>
            </c:numRef>
          </c:cat>
          <c:val>
            <c:numRef>
              <c:f>Лист1!$D$2:$D$10</c:f>
              <c:numCache>
                <c:formatCode>0</c:formatCode>
                <c:ptCount val="9"/>
                <c:pt idx="0" formatCode="General">
                  <c:v>14</c:v>
                </c:pt>
                <c:pt idx="1">
                  <c:v>27</c:v>
                </c:pt>
                <c:pt idx="2">
                  <c:v>41</c:v>
                </c:pt>
                <c:pt idx="3">
                  <c:v>54</c:v>
                </c:pt>
                <c:pt idx="4">
                  <c:v>68</c:v>
                </c:pt>
                <c:pt idx="5">
                  <c:v>78</c:v>
                </c:pt>
                <c:pt idx="6">
                  <c:v>95</c:v>
                </c:pt>
                <c:pt idx="7">
                  <c:v>136</c:v>
                </c:pt>
                <c:pt idx="8">
                  <c:v>204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7626496"/>
        <c:axId val="67628032"/>
      </c:barChart>
      <c:catAx>
        <c:axId val="676264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67628032"/>
        <c:crosses val="autoZero"/>
        <c:auto val="1"/>
        <c:lblAlgn val="ctr"/>
        <c:lblOffset val="100"/>
        <c:noMultiLvlLbl val="0"/>
      </c:catAx>
      <c:valAx>
        <c:axId val="6762803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6762649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1991694373818369"/>
          <c:y val="0.11413453498186621"/>
          <c:w val="0.17842714648934097"/>
          <c:h val="0.82047256937859703"/>
        </c:manualLayout>
      </c:layout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7.4454466403568814E-2"/>
          <c:y val="5.3226853394890278E-2"/>
          <c:w val="0.72973162178928885"/>
          <c:h val="0.8253464566929136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Патентная система налогообложения</c:v>
                </c:pt>
              </c:strCache>
            </c:strRef>
          </c:tx>
          <c:invertIfNegative val="0"/>
          <c:dLbls>
            <c:dLbl>
              <c:idx val="4"/>
              <c:layout>
                <c:manualLayout>
                  <c:x val="-1.6336422246348108E-3"/>
                  <c:y val="1.30643920222855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0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6.5345688985392414E-3"/>
                  <c:y val="9.798294016714195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4.9009266739044322E-3"/>
                  <c:y val="-3.266098005571399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3.2672844492696216E-3"/>
                  <c:y val="-3.266098005571399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1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Лист1!$A$2:$A$10</c:f>
              <c:numCache>
                <c:formatCode>General</c:formatCode>
                <c:ptCount val="9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10</c:v>
                </c:pt>
                <c:pt idx="8">
                  <c:v>15</c:v>
                </c:pt>
              </c:numCache>
            </c:numRef>
          </c:cat>
          <c:val>
            <c:numRef>
              <c:f>Лист1!$B$2:$B$10</c:f>
              <c:numCache>
                <c:formatCode>0</c:formatCode>
                <c:ptCount val="9"/>
                <c:pt idx="0">
                  <c:v>152</c:v>
                </c:pt>
                <c:pt idx="1">
                  <c:v>162</c:v>
                </c:pt>
                <c:pt idx="2">
                  <c:v>172</c:v>
                </c:pt>
                <c:pt idx="3">
                  <c:v>181</c:v>
                </c:pt>
                <c:pt idx="4">
                  <c:v>191</c:v>
                </c:pt>
                <c:pt idx="5">
                  <c:v>201</c:v>
                </c:pt>
                <c:pt idx="6">
                  <c:v>210</c:v>
                </c:pt>
                <c:pt idx="7">
                  <c:v>239</c:v>
                </c:pt>
                <c:pt idx="8">
                  <c:v>287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ЕНВД с учетом уплаченных фиксированных платежей по СВ</c:v>
                </c:pt>
              </c:strCache>
            </c:strRef>
          </c:tx>
          <c:invertIfNegative val="0"/>
          <c:dLbls>
            <c:dLbl>
              <c:idx val="1"/>
              <c:layout>
                <c:manualLayout>
                  <c:x val="0"/>
                  <c:y val="-2.61287840445711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1.6336422246348101E-3"/>
                  <c:y val="-2.20461615376069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1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Лист1!$A$2:$A$10</c:f>
              <c:numCache>
                <c:formatCode>General</c:formatCode>
                <c:ptCount val="9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10</c:v>
                </c:pt>
                <c:pt idx="8">
                  <c:v>15</c:v>
                </c:pt>
              </c:numCache>
            </c:numRef>
          </c:cat>
          <c:val>
            <c:numRef>
              <c:f>Лист1!$C$2:$C$10</c:f>
              <c:numCache>
                <c:formatCode>0</c:formatCode>
                <c:ptCount val="9"/>
                <c:pt idx="0">
                  <c:v>3</c:v>
                </c:pt>
                <c:pt idx="1">
                  <c:v>44</c:v>
                </c:pt>
                <c:pt idx="2">
                  <c:v>65</c:v>
                </c:pt>
                <c:pt idx="3">
                  <c:v>87</c:v>
                </c:pt>
                <c:pt idx="4">
                  <c:v>109</c:v>
                </c:pt>
                <c:pt idx="5">
                  <c:v>124</c:v>
                </c:pt>
                <c:pt idx="6">
                  <c:v>152</c:v>
                </c:pt>
                <c:pt idx="7">
                  <c:v>217</c:v>
                </c:pt>
                <c:pt idx="8">
                  <c:v>326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ЕНВД с учетом уплаченных СВ за работников</c:v>
                </c:pt>
              </c:strCache>
            </c:strRef>
          </c:tx>
          <c:invertIfNegative val="0"/>
          <c:dLbls>
            <c:dLbl>
              <c:idx val="3"/>
              <c:layout>
                <c:manualLayout>
                  <c:x val="3.2672844492696216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1435495572443732E-2"/>
                  <c:y val="9.798294016714195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1.3069009163832452E-2"/>
                  <c:y val="3.266098005571399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6.5345688985392414E-3"/>
                  <c:y val="1.30643920222855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8.1682111231740455E-3"/>
                  <c:y val="3.266098005571339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1.1435495572443668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1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Лист1!$A$2:$A$10</c:f>
              <c:numCache>
                <c:formatCode>General</c:formatCode>
                <c:ptCount val="9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10</c:v>
                </c:pt>
                <c:pt idx="8">
                  <c:v>15</c:v>
                </c:pt>
              </c:numCache>
            </c:numRef>
          </c:cat>
          <c:val>
            <c:numRef>
              <c:f>Лист1!$D$2:$D$10</c:f>
              <c:numCache>
                <c:formatCode>0</c:formatCode>
                <c:ptCount val="9"/>
                <c:pt idx="0">
                  <c:v>22</c:v>
                </c:pt>
                <c:pt idx="1">
                  <c:v>44</c:v>
                </c:pt>
                <c:pt idx="2">
                  <c:v>65</c:v>
                </c:pt>
                <c:pt idx="3">
                  <c:v>87</c:v>
                </c:pt>
                <c:pt idx="4">
                  <c:v>109</c:v>
                </c:pt>
                <c:pt idx="5">
                  <c:v>124</c:v>
                </c:pt>
                <c:pt idx="6">
                  <c:v>152</c:v>
                </c:pt>
                <c:pt idx="7">
                  <c:v>217</c:v>
                </c:pt>
                <c:pt idx="8">
                  <c:v>326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4605440"/>
        <c:axId val="24606976"/>
      </c:barChart>
      <c:catAx>
        <c:axId val="246054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4606976"/>
        <c:crosses val="autoZero"/>
        <c:auto val="1"/>
        <c:lblAlgn val="ctr"/>
        <c:lblOffset val="100"/>
        <c:noMultiLvlLbl val="0"/>
      </c:catAx>
      <c:valAx>
        <c:axId val="24606976"/>
        <c:scaling>
          <c:orientation val="minMax"/>
          <c:max val="600"/>
        </c:scaling>
        <c:delete val="0"/>
        <c:axPos val="l"/>
        <c:majorGridlines/>
        <c:numFmt formatCode="0" sourceLinked="1"/>
        <c:majorTickMark val="out"/>
        <c:minorTickMark val="none"/>
        <c:tickLblPos val="nextTo"/>
        <c:crossAx val="2460544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0185784997247245"/>
          <c:y val="0.13080388187320754"/>
          <c:w val="0.17853844333190994"/>
          <c:h val="0.69069143700787483"/>
        </c:manualLayout>
      </c:layout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5779B6D-E1A6-4499-B330-651642F3D243}" type="doc">
      <dgm:prSet loTypeId="urn:microsoft.com/office/officeart/2008/layout/RadialCluster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B5A5C66-1E04-4B9C-A31E-6EA22EDE4C95}">
      <dgm:prSet phldrT="[Текст]" custT="1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ru-RU" sz="2200" dirty="0" smtClean="0"/>
            <a:t>Всего 1 418 налогоплательщиков</a:t>
          </a:r>
          <a:endParaRPr lang="ru-RU" sz="2200" dirty="0"/>
        </a:p>
      </dgm:t>
    </dgm:pt>
    <dgm:pt modelId="{861A0F93-64AD-4783-B54E-3F454A13F610}" type="parTrans" cxnId="{575B18D7-DB53-4F62-89A4-37AB3F5C8B0F}">
      <dgm:prSet/>
      <dgm:spPr/>
      <dgm:t>
        <a:bodyPr/>
        <a:lstStyle/>
        <a:p>
          <a:endParaRPr lang="ru-RU"/>
        </a:p>
      </dgm:t>
    </dgm:pt>
    <dgm:pt modelId="{8326133A-75CD-40BD-AB8A-7C1FDA7EA4C3}" type="sibTrans" cxnId="{575B18D7-DB53-4F62-89A4-37AB3F5C8B0F}">
      <dgm:prSet/>
      <dgm:spPr/>
      <dgm:t>
        <a:bodyPr/>
        <a:lstStyle/>
        <a:p>
          <a:endParaRPr lang="ru-RU"/>
        </a:p>
      </dgm:t>
    </dgm:pt>
    <dgm:pt modelId="{00B36F0B-DBB5-4B1D-BEC6-FA4DA6957836}">
      <dgm:prSet phldrT="[Текст]" custT="1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ru-RU" sz="2200" dirty="0" smtClean="0"/>
            <a:t>750 </a:t>
          </a:r>
        </a:p>
        <a:p>
          <a:r>
            <a:rPr lang="ru-RU" sz="2200" dirty="0" smtClean="0"/>
            <a:t>Реализация обуви</a:t>
          </a:r>
          <a:endParaRPr lang="ru-RU" sz="2200" dirty="0"/>
        </a:p>
      </dgm:t>
    </dgm:pt>
    <dgm:pt modelId="{D1FE6B08-9144-43AD-AFF7-FDD528E15C51}" type="parTrans" cxnId="{9A345FD4-DDE1-4BEA-BD16-2552C53EAF65}">
      <dgm:prSet/>
      <dgm:spPr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endParaRPr lang="ru-RU"/>
        </a:p>
      </dgm:t>
    </dgm:pt>
    <dgm:pt modelId="{720A04B0-A1D8-458D-885D-AD31DE9FC8B1}" type="sibTrans" cxnId="{9A345FD4-DDE1-4BEA-BD16-2552C53EAF65}">
      <dgm:prSet/>
      <dgm:spPr/>
      <dgm:t>
        <a:bodyPr/>
        <a:lstStyle/>
        <a:p>
          <a:endParaRPr lang="ru-RU"/>
        </a:p>
      </dgm:t>
    </dgm:pt>
    <dgm:pt modelId="{422CD020-99D7-4AB0-8690-27B24C03E0E8}">
      <dgm:prSet phldrT="[Текст]" custT="1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ru-RU" sz="2200" dirty="0" smtClean="0"/>
            <a:t>126 </a:t>
          </a:r>
        </a:p>
        <a:p>
          <a:r>
            <a:rPr lang="ru-RU" sz="2200" dirty="0" smtClean="0"/>
            <a:t>Фармацевтический бизнес </a:t>
          </a:r>
          <a:endParaRPr lang="ru-RU" sz="2200" dirty="0"/>
        </a:p>
      </dgm:t>
    </dgm:pt>
    <dgm:pt modelId="{4A2A043C-702B-4D1E-8794-FE801E5F26A7}" type="parTrans" cxnId="{89F7A9B0-7E05-4479-B6C0-4434FCCD2BB9}">
      <dgm:prSet/>
      <dgm:spPr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endParaRPr lang="ru-RU"/>
        </a:p>
      </dgm:t>
    </dgm:pt>
    <dgm:pt modelId="{6C3B0EB2-DE0D-4605-8AFF-8E62D08751E0}" type="sibTrans" cxnId="{89F7A9B0-7E05-4479-B6C0-4434FCCD2BB9}">
      <dgm:prSet/>
      <dgm:spPr/>
      <dgm:t>
        <a:bodyPr/>
        <a:lstStyle/>
        <a:p>
          <a:endParaRPr lang="ru-RU"/>
        </a:p>
      </dgm:t>
    </dgm:pt>
    <dgm:pt modelId="{C8090A16-DBA8-451A-A6EF-52B86BCCE94A}">
      <dgm:prSet phldrT="[Текст]" custT="1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ru-RU" sz="2200" dirty="0" smtClean="0"/>
            <a:t>526 </a:t>
          </a:r>
        </a:p>
        <a:p>
          <a:r>
            <a:rPr lang="ru-RU" sz="2200" dirty="0" smtClean="0"/>
            <a:t>Реализация меховых изделий</a:t>
          </a:r>
          <a:endParaRPr lang="ru-RU" sz="2200" dirty="0"/>
        </a:p>
      </dgm:t>
    </dgm:pt>
    <dgm:pt modelId="{65843FC1-D09A-4175-81DD-FC9EB8A56D4D}" type="parTrans" cxnId="{8AB3ADBD-C5A0-4216-A48B-100026718E6B}">
      <dgm:prSet/>
      <dgm:spPr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endParaRPr lang="ru-RU"/>
        </a:p>
      </dgm:t>
    </dgm:pt>
    <dgm:pt modelId="{A47D874B-02E9-4741-AC0B-A753DF186013}" type="sibTrans" cxnId="{8AB3ADBD-C5A0-4216-A48B-100026718E6B}">
      <dgm:prSet/>
      <dgm:spPr/>
      <dgm:t>
        <a:bodyPr/>
        <a:lstStyle/>
        <a:p>
          <a:endParaRPr lang="ru-RU"/>
        </a:p>
      </dgm:t>
    </dgm:pt>
    <dgm:pt modelId="{120F3AD5-13FD-4053-BCA9-5D6C84BA30E1}">
      <dgm:prSet/>
      <dgm:spPr/>
      <dgm:t>
        <a:bodyPr/>
        <a:lstStyle/>
        <a:p>
          <a:endParaRPr lang="ru-RU"/>
        </a:p>
      </dgm:t>
    </dgm:pt>
    <dgm:pt modelId="{9C21A461-868A-4DCC-BBE4-1CD83F29768C}" type="parTrans" cxnId="{00BA8781-FBE7-40F3-9824-33FF658D98FB}">
      <dgm:prSet/>
      <dgm:spPr/>
      <dgm:t>
        <a:bodyPr/>
        <a:lstStyle/>
        <a:p>
          <a:endParaRPr lang="ru-RU"/>
        </a:p>
      </dgm:t>
    </dgm:pt>
    <dgm:pt modelId="{4FA8F979-6858-4D90-BF20-FB07AEC7B1BF}" type="sibTrans" cxnId="{00BA8781-FBE7-40F3-9824-33FF658D98FB}">
      <dgm:prSet/>
      <dgm:spPr/>
      <dgm:t>
        <a:bodyPr/>
        <a:lstStyle/>
        <a:p>
          <a:endParaRPr lang="ru-RU"/>
        </a:p>
      </dgm:t>
    </dgm:pt>
    <dgm:pt modelId="{E3C5DC8A-B028-4A64-83EF-3776AF8EBFFA}" type="pres">
      <dgm:prSet presAssocID="{45779B6D-E1A6-4499-B330-651642F3D243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8F32C71B-1042-4B49-860D-C6B4302C640B}" type="pres">
      <dgm:prSet presAssocID="{3B5A5C66-1E04-4B9C-A31E-6EA22EDE4C95}" presName="singleCycle" presStyleCnt="0"/>
      <dgm:spPr/>
    </dgm:pt>
    <dgm:pt modelId="{7E04CF4D-36CE-42AA-B314-9BD91217661C}" type="pres">
      <dgm:prSet presAssocID="{3B5A5C66-1E04-4B9C-A31E-6EA22EDE4C95}" presName="singleCenter" presStyleLbl="node1" presStyleIdx="0" presStyleCnt="4" custScaleX="210551" custLinFactNeighborX="-43488" custLinFactNeighborY="-14258">
        <dgm:presLayoutVars>
          <dgm:chMax val="7"/>
          <dgm:chPref val="7"/>
        </dgm:presLayoutVars>
      </dgm:prSet>
      <dgm:spPr/>
      <dgm:t>
        <a:bodyPr/>
        <a:lstStyle/>
        <a:p>
          <a:endParaRPr lang="ru-RU"/>
        </a:p>
      </dgm:t>
    </dgm:pt>
    <dgm:pt modelId="{102B9520-DBC8-475C-9D76-FC93316C5B9D}" type="pres">
      <dgm:prSet presAssocID="{D1FE6B08-9144-43AD-AFF7-FDD528E15C51}" presName="Name56" presStyleLbl="parChTrans1D2" presStyleIdx="0" presStyleCnt="3"/>
      <dgm:spPr/>
      <dgm:t>
        <a:bodyPr/>
        <a:lstStyle/>
        <a:p>
          <a:endParaRPr lang="ru-RU"/>
        </a:p>
      </dgm:t>
    </dgm:pt>
    <dgm:pt modelId="{30C0AA8B-DE9D-4D91-A5DC-CDB2CD67BD04}" type="pres">
      <dgm:prSet presAssocID="{00B36F0B-DBB5-4B1D-BEC6-FA4DA6957836}" presName="text0" presStyleLbl="node1" presStyleIdx="1" presStyleCnt="4" custScaleX="268143" custScaleY="95325" custRadScaleRad="138377" custRadScaleInc="-711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E1E90D-8BCF-40FE-8A0B-5308986EDB7A}" type="pres">
      <dgm:prSet presAssocID="{4A2A043C-702B-4D1E-8794-FE801E5F26A7}" presName="Name56" presStyleLbl="parChTrans1D2" presStyleIdx="1" presStyleCnt="3"/>
      <dgm:spPr/>
      <dgm:t>
        <a:bodyPr/>
        <a:lstStyle/>
        <a:p>
          <a:endParaRPr lang="ru-RU"/>
        </a:p>
      </dgm:t>
    </dgm:pt>
    <dgm:pt modelId="{F641431D-2C8B-47D7-88A1-7F9E57A395A0}" type="pres">
      <dgm:prSet presAssocID="{422CD020-99D7-4AB0-8690-27B24C03E0E8}" presName="text0" presStyleLbl="node1" presStyleIdx="2" presStyleCnt="4" custScaleX="285165" custScaleY="121046" custRadScaleRad="99662" custRadScaleInc="31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36D837-CDE0-42AE-987B-BB0CEFEC6705}" type="pres">
      <dgm:prSet presAssocID="{65843FC1-D09A-4175-81DD-FC9EB8A56D4D}" presName="Name56" presStyleLbl="parChTrans1D2" presStyleIdx="2" presStyleCnt="3"/>
      <dgm:spPr/>
      <dgm:t>
        <a:bodyPr/>
        <a:lstStyle/>
        <a:p>
          <a:endParaRPr lang="ru-RU"/>
        </a:p>
      </dgm:t>
    </dgm:pt>
    <dgm:pt modelId="{874D40F9-C7CA-4087-889F-88C737D0B598}" type="pres">
      <dgm:prSet presAssocID="{C8090A16-DBA8-451A-A6EF-52B86BCCE94A}" presName="text0" presStyleLbl="node1" presStyleIdx="3" presStyleCnt="4" custScaleX="294117" custScaleY="127266" custRadScaleRad="107000" custRadScaleInc="-227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0BA8781-FBE7-40F3-9824-33FF658D98FB}" srcId="{45779B6D-E1A6-4499-B330-651642F3D243}" destId="{120F3AD5-13FD-4053-BCA9-5D6C84BA30E1}" srcOrd="1" destOrd="0" parTransId="{9C21A461-868A-4DCC-BBE4-1CD83F29768C}" sibTransId="{4FA8F979-6858-4D90-BF20-FB07AEC7B1BF}"/>
    <dgm:cxn modelId="{575B18D7-DB53-4F62-89A4-37AB3F5C8B0F}" srcId="{45779B6D-E1A6-4499-B330-651642F3D243}" destId="{3B5A5C66-1E04-4B9C-A31E-6EA22EDE4C95}" srcOrd="0" destOrd="0" parTransId="{861A0F93-64AD-4783-B54E-3F454A13F610}" sibTransId="{8326133A-75CD-40BD-AB8A-7C1FDA7EA4C3}"/>
    <dgm:cxn modelId="{A2BDA28D-A412-495C-8821-CA40A1828C36}" type="presOf" srcId="{65843FC1-D09A-4175-81DD-FC9EB8A56D4D}" destId="{8C36D837-CDE0-42AE-987B-BB0CEFEC6705}" srcOrd="0" destOrd="0" presId="urn:microsoft.com/office/officeart/2008/layout/RadialCluster"/>
    <dgm:cxn modelId="{4CFA0A46-4EB9-4355-A3FE-480996942200}" type="presOf" srcId="{00B36F0B-DBB5-4B1D-BEC6-FA4DA6957836}" destId="{30C0AA8B-DE9D-4D91-A5DC-CDB2CD67BD04}" srcOrd="0" destOrd="0" presId="urn:microsoft.com/office/officeart/2008/layout/RadialCluster"/>
    <dgm:cxn modelId="{0E6C065C-D826-4AA0-9026-7F0AD7F31EC6}" type="presOf" srcId="{D1FE6B08-9144-43AD-AFF7-FDD528E15C51}" destId="{102B9520-DBC8-475C-9D76-FC93316C5B9D}" srcOrd="0" destOrd="0" presId="urn:microsoft.com/office/officeart/2008/layout/RadialCluster"/>
    <dgm:cxn modelId="{8AB3ADBD-C5A0-4216-A48B-100026718E6B}" srcId="{3B5A5C66-1E04-4B9C-A31E-6EA22EDE4C95}" destId="{C8090A16-DBA8-451A-A6EF-52B86BCCE94A}" srcOrd="2" destOrd="0" parTransId="{65843FC1-D09A-4175-81DD-FC9EB8A56D4D}" sibTransId="{A47D874B-02E9-4741-AC0B-A753DF186013}"/>
    <dgm:cxn modelId="{8A656D4B-A203-4826-8A41-11BB1FB31E56}" type="presOf" srcId="{C8090A16-DBA8-451A-A6EF-52B86BCCE94A}" destId="{874D40F9-C7CA-4087-889F-88C737D0B598}" srcOrd="0" destOrd="0" presId="urn:microsoft.com/office/officeart/2008/layout/RadialCluster"/>
    <dgm:cxn modelId="{F1AE1200-38FF-474A-ADDE-F007404D0ECC}" type="presOf" srcId="{422CD020-99D7-4AB0-8690-27B24C03E0E8}" destId="{F641431D-2C8B-47D7-88A1-7F9E57A395A0}" srcOrd="0" destOrd="0" presId="urn:microsoft.com/office/officeart/2008/layout/RadialCluster"/>
    <dgm:cxn modelId="{9A345FD4-DDE1-4BEA-BD16-2552C53EAF65}" srcId="{3B5A5C66-1E04-4B9C-A31E-6EA22EDE4C95}" destId="{00B36F0B-DBB5-4B1D-BEC6-FA4DA6957836}" srcOrd="0" destOrd="0" parTransId="{D1FE6B08-9144-43AD-AFF7-FDD528E15C51}" sibTransId="{720A04B0-A1D8-458D-885D-AD31DE9FC8B1}"/>
    <dgm:cxn modelId="{89F7A9B0-7E05-4479-B6C0-4434FCCD2BB9}" srcId="{3B5A5C66-1E04-4B9C-A31E-6EA22EDE4C95}" destId="{422CD020-99D7-4AB0-8690-27B24C03E0E8}" srcOrd="1" destOrd="0" parTransId="{4A2A043C-702B-4D1E-8794-FE801E5F26A7}" sibTransId="{6C3B0EB2-DE0D-4605-8AFF-8E62D08751E0}"/>
    <dgm:cxn modelId="{8FAC1F50-651B-452E-B300-B0667FE7EB1A}" type="presOf" srcId="{4A2A043C-702B-4D1E-8794-FE801E5F26A7}" destId="{72E1E90D-8BCF-40FE-8A0B-5308986EDB7A}" srcOrd="0" destOrd="0" presId="urn:microsoft.com/office/officeart/2008/layout/RadialCluster"/>
    <dgm:cxn modelId="{11FC72D3-199D-4AB8-AFAF-10699BFB4A9F}" type="presOf" srcId="{45779B6D-E1A6-4499-B330-651642F3D243}" destId="{E3C5DC8A-B028-4A64-83EF-3776AF8EBFFA}" srcOrd="0" destOrd="0" presId="urn:microsoft.com/office/officeart/2008/layout/RadialCluster"/>
    <dgm:cxn modelId="{38F5F82F-9B79-4C2D-A9E6-E6C53C5370A6}" type="presOf" srcId="{3B5A5C66-1E04-4B9C-A31E-6EA22EDE4C95}" destId="{7E04CF4D-36CE-42AA-B314-9BD91217661C}" srcOrd="0" destOrd="0" presId="urn:microsoft.com/office/officeart/2008/layout/RadialCluster"/>
    <dgm:cxn modelId="{4F743098-E0EF-41D6-A25E-69884172187A}" type="presParOf" srcId="{E3C5DC8A-B028-4A64-83EF-3776AF8EBFFA}" destId="{8F32C71B-1042-4B49-860D-C6B4302C640B}" srcOrd="0" destOrd="0" presId="urn:microsoft.com/office/officeart/2008/layout/RadialCluster"/>
    <dgm:cxn modelId="{C88936D0-C97A-4889-8874-663116A6E56B}" type="presParOf" srcId="{8F32C71B-1042-4B49-860D-C6B4302C640B}" destId="{7E04CF4D-36CE-42AA-B314-9BD91217661C}" srcOrd="0" destOrd="0" presId="urn:microsoft.com/office/officeart/2008/layout/RadialCluster"/>
    <dgm:cxn modelId="{EF22E9F7-D377-4FA0-AFA4-3FA65AC3D6DD}" type="presParOf" srcId="{8F32C71B-1042-4B49-860D-C6B4302C640B}" destId="{102B9520-DBC8-475C-9D76-FC93316C5B9D}" srcOrd="1" destOrd="0" presId="urn:microsoft.com/office/officeart/2008/layout/RadialCluster"/>
    <dgm:cxn modelId="{54FCD3E2-06F6-4B36-B469-76742822C6DC}" type="presParOf" srcId="{8F32C71B-1042-4B49-860D-C6B4302C640B}" destId="{30C0AA8B-DE9D-4D91-A5DC-CDB2CD67BD04}" srcOrd="2" destOrd="0" presId="urn:microsoft.com/office/officeart/2008/layout/RadialCluster"/>
    <dgm:cxn modelId="{0CBE9086-F4B9-4E0C-95FD-496F4A92EDCF}" type="presParOf" srcId="{8F32C71B-1042-4B49-860D-C6B4302C640B}" destId="{72E1E90D-8BCF-40FE-8A0B-5308986EDB7A}" srcOrd="3" destOrd="0" presId="urn:microsoft.com/office/officeart/2008/layout/RadialCluster"/>
    <dgm:cxn modelId="{EAF5A481-EBFF-47EE-8EDF-5403B5B81604}" type="presParOf" srcId="{8F32C71B-1042-4B49-860D-C6B4302C640B}" destId="{F641431D-2C8B-47D7-88A1-7F9E57A395A0}" srcOrd="4" destOrd="0" presId="urn:microsoft.com/office/officeart/2008/layout/RadialCluster"/>
    <dgm:cxn modelId="{CB2B6041-9D07-43B3-A51F-460DF942A93C}" type="presParOf" srcId="{8F32C71B-1042-4B49-860D-C6B4302C640B}" destId="{8C36D837-CDE0-42AE-987B-BB0CEFEC6705}" srcOrd="5" destOrd="0" presId="urn:microsoft.com/office/officeart/2008/layout/RadialCluster"/>
    <dgm:cxn modelId="{576DCDC4-DB52-4D84-9249-EC5BF2E0C2B1}" type="presParOf" srcId="{8F32C71B-1042-4B49-860D-C6B4302C640B}" destId="{874D40F9-C7CA-4087-889F-88C737D0B598}" srcOrd="6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929D162-13C4-41E8-B043-AE03F77A33B7}" type="doc">
      <dgm:prSet loTypeId="urn:microsoft.com/office/officeart/2005/8/layout/hierarchy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22C198B-57DF-4B14-B4E4-87E7D35700D5}">
      <dgm:prSet phldrT="[Текст]" custT="1"/>
      <dgm:spPr/>
      <dgm:t>
        <a:bodyPr/>
        <a:lstStyle/>
        <a:p>
          <a:r>
            <a:rPr lang="ru-RU" sz="2000" b="1" dirty="0" smtClean="0"/>
            <a:t>Доходы </a:t>
          </a:r>
          <a:endParaRPr lang="ru-RU" sz="2000" b="1" dirty="0"/>
        </a:p>
      </dgm:t>
    </dgm:pt>
    <dgm:pt modelId="{46A7BF3E-2048-49F7-8FE9-05027D88867F}" type="parTrans" cxnId="{F42048F0-743A-4811-BF1A-862192EAB1A6}">
      <dgm:prSet/>
      <dgm:spPr/>
      <dgm:t>
        <a:bodyPr/>
        <a:lstStyle/>
        <a:p>
          <a:endParaRPr lang="ru-RU"/>
        </a:p>
      </dgm:t>
    </dgm:pt>
    <dgm:pt modelId="{99772E23-E23D-454E-A158-F1F7EDBF6A2D}" type="sibTrans" cxnId="{F42048F0-743A-4811-BF1A-862192EAB1A6}">
      <dgm:prSet/>
      <dgm:spPr/>
      <dgm:t>
        <a:bodyPr/>
        <a:lstStyle/>
        <a:p>
          <a:endParaRPr lang="ru-RU"/>
        </a:p>
      </dgm:t>
    </dgm:pt>
    <dgm:pt modelId="{836CFEEE-F758-49A6-A365-B15CDF6E6CC6}">
      <dgm:prSet phldrT="[Текст]" custT="1"/>
      <dgm:spPr/>
      <dgm:t>
        <a:bodyPr/>
        <a:lstStyle/>
        <a:p>
          <a:r>
            <a:rPr lang="ru-RU" sz="2500" b="1" dirty="0" smtClean="0"/>
            <a:t>6 %</a:t>
          </a:r>
          <a:endParaRPr lang="ru-RU" sz="2500" b="1" dirty="0"/>
        </a:p>
      </dgm:t>
    </dgm:pt>
    <dgm:pt modelId="{3C8CCD56-3015-4476-8624-E2A74243BA2A}" type="parTrans" cxnId="{8A3BEA63-1376-4880-81A3-937B608FE700}">
      <dgm:prSet/>
      <dgm:spPr/>
      <dgm:t>
        <a:bodyPr/>
        <a:lstStyle/>
        <a:p>
          <a:endParaRPr lang="ru-RU"/>
        </a:p>
      </dgm:t>
    </dgm:pt>
    <dgm:pt modelId="{625FA171-454C-40A6-A9E6-2A9F3CB93D5E}" type="sibTrans" cxnId="{8A3BEA63-1376-4880-81A3-937B608FE700}">
      <dgm:prSet/>
      <dgm:spPr/>
      <dgm:t>
        <a:bodyPr/>
        <a:lstStyle/>
        <a:p>
          <a:endParaRPr lang="ru-RU"/>
        </a:p>
      </dgm:t>
    </dgm:pt>
    <dgm:pt modelId="{574B2CF9-11FD-48CE-906B-71FA1DF1348B}">
      <dgm:prSet phldrT="[Текст]" custT="1"/>
      <dgm:spPr/>
      <dgm:t>
        <a:bodyPr/>
        <a:lstStyle/>
        <a:p>
          <a:r>
            <a:rPr lang="ru-RU" sz="2500" b="1" dirty="0" smtClean="0"/>
            <a:t>15 %</a:t>
          </a:r>
          <a:endParaRPr lang="ru-RU" sz="2500" b="1" dirty="0"/>
        </a:p>
      </dgm:t>
    </dgm:pt>
    <dgm:pt modelId="{74ECA8DE-494F-4D5F-91C1-26F6151D3711}" type="parTrans" cxnId="{8BE602AA-944A-41FC-B809-334005EEF73A}">
      <dgm:prSet/>
      <dgm:spPr/>
      <dgm:t>
        <a:bodyPr/>
        <a:lstStyle/>
        <a:p>
          <a:endParaRPr lang="ru-RU"/>
        </a:p>
      </dgm:t>
    </dgm:pt>
    <dgm:pt modelId="{285A4AFD-5ADF-40CB-9C32-09D7E00A039E}" type="sibTrans" cxnId="{8BE602AA-944A-41FC-B809-334005EEF73A}">
      <dgm:prSet/>
      <dgm:spPr/>
      <dgm:t>
        <a:bodyPr/>
        <a:lstStyle/>
        <a:p>
          <a:endParaRPr lang="ru-RU"/>
        </a:p>
      </dgm:t>
    </dgm:pt>
    <dgm:pt modelId="{765C176A-7C1D-4FA2-89EF-2C693CFF5D74}">
      <dgm:prSet phldrT="[Текст]" custT="1"/>
      <dgm:spPr/>
      <dgm:t>
        <a:bodyPr/>
        <a:lstStyle/>
        <a:p>
          <a:r>
            <a:rPr lang="ru-RU" sz="2000" b="1" dirty="0" smtClean="0"/>
            <a:t>Доходы «минус» расходы</a:t>
          </a:r>
          <a:endParaRPr lang="ru-RU" sz="2000" b="1" dirty="0"/>
        </a:p>
      </dgm:t>
    </dgm:pt>
    <dgm:pt modelId="{94866013-005F-4022-9018-8A8328808514}" type="sibTrans" cxnId="{19C84832-EF8D-4866-B36E-0471E6D6BE71}">
      <dgm:prSet/>
      <dgm:spPr/>
      <dgm:t>
        <a:bodyPr/>
        <a:lstStyle/>
        <a:p>
          <a:endParaRPr lang="ru-RU"/>
        </a:p>
      </dgm:t>
    </dgm:pt>
    <dgm:pt modelId="{5D0BF760-E4BA-44A3-8802-9356F52FEF1A}" type="parTrans" cxnId="{19C84832-EF8D-4866-B36E-0471E6D6BE71}">
      <dgm:prSet/>
      <dgm:spPr/>
      <dgm:t>
        <a:bodyPr/>
        <a:lstStyle/>
        <a:p>
          <a:endParaRPr lang="ru-RU"/>
        </a:p>
      </dgm:t>
    </dgm:pt>
    <dgm:pt modelId="{1DE5271C-DF0D-472D-B5A0-F38F8F92B8FA}">
      <dgm:prSet custT="1"/>
      <dgm:spPr/>
      <dgm:t>
        <a:bodyPr/>
        <a:lstStyle/>
        <a:p>
          <a:r>
            <a:rPr lang="ru-RU" sz="2000" b="1" kern="1200" dirty="0" smtClean="0">
              <a:solidFill>
                <a:schemeClr val="lt1"/>
              </a:solidFill>
              <a:latin typeface="+mn-lt"/>
              <a:ea typeface="+mn-ea"/>
              <a:cs typeface="+mn-cs"/>
            </a:rPr>
            <a:t>Объект налогообложения </a:t>
          </a:r>
          <a:endParaRPr lang="ru-RU" sz="2000" b="1" kern="1200" dirty="0">
            <a:solidFill>
              <a:schemeClr val="lt1"/>
            </a:solidFill>
            <a:latin typeface="+mn-lt"/>
            <a:ea typeface="+mn-ea"/>
            <a:cs typeface="+mn-cs"/>
          </a:endParaRPr>
        </a:p>
      </dgm:t>
    </dgm:pt>
    <dgm:pt modelId="{0BA8B38F-5361-453E-8FAA-BB678DED916B}" type="sibTrans" cxnId="{B4381F7C-3F49-438A-B3B0-E27453C47C97}">
      <dgm:prSet/>
      <dgm:spPr/>
      <dgm:t>
        <a:bodyPr/>
        <a:lstStyle/>
        <a:p>
          <a:endParaRPr lang="ru-RU"/>
        </a:p>
      </dgm:t>
    </dgm:pt>
    <dgm:pt modelId="{60B0C5E9-7F37-4A02-B877-64AF2A8A1F13}" type="parTrans" cxnId="{B4381F7C-3F49-438A-B3B0-E27453C47C97}">
      <dgm:prSet/>
      <dgm:spPr/>
      <dgm:t>
        <a:bodyPr/>
        <a:lstStyle/>
        <a:p>
          <a:endParaRPr lang="ru-RU"/>
        </a:p>
      </dgm:t>
    </dgm:pt>
    <dgm:pt modelId="{1E976A99-7254-4F51-B808-B93D2BE47718}" type="pres">
      <dgm:prSet presAssocID="{D929D162-13C4-41E8-B043-AE03F77A33B7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6988920C-B7A3-407D-8CAB-6E1EC08C54B3}" type="pres">
      <dgm:prSet presAssocID="{722C198B-57DF-4B14-B4E4-87E7D35700D5}" presName="root" presStyleCnt="0"/>
      <dgm:spPr/>
    </dgm:pt>
    <dgm:pt modelId="{F0A36102-66B1-4882-8899-91B583A8B5EA}" type="pres">
      <dgm:prSet presAssocID="{722C198B-57DF-4B14-B4E4-87E7D35700D5}" presName="rootComposite" presStyleCnt="0"/>
      <dgm:spPr/>
    </dgm:pt>
    <dgm:pt modelId="{1E002C61-BA1B-4CB9-84F9-BB7DA3AE83AC}" type="pres">
      <dgm:prSet presAssocID="{722C198B-57DF-4B14-B4E4-87E7D35700D5}" presName="rootText" presStyleLbl="node1" presStyleIdx="0" presStyleCnt="3" custScaleX="125968" custScaleY="110403" custLinFactX="46402" custLinFactNeighborX="100000" custLinFactNeighborY="-54214"/>
      <dgm:spPr/>
      <dgm:t>
        <a:bodyPr/>
        <a:lstStyle/>
        <a:p>
          <a:endParaRPr lang="ru-RU"/>
        </a:p>
      </dgm:t>
    </dgm:pt>
    <dgm:pt modelId="{C7D8A3D5-0DFE-4AFE-97EF-79DC7A419233}" type="pres">
      <dgm:prSet presAssocID="{722C198B-57DF-4B14-B4E4-87E7D35700D5}" presName="rootConnector" presStyleLbl="node1" presStyleIdx="0" presStyleCnt="3"/>
      <dgm:spPr/>
      <dgm:t>
        <a:bodyPr/>
        <a:lstStyle/>
        <a:p>
          <a:endParaRPr lang="ru-RU"/>
        </a:p>
      </dgm:t>
    </dgm:pt>
    <dgm:pt modelId="{ED557A11-EA6E-4830-8C44-742F54A0558D}" type="pres">
      <dgm:prSet presAssocID="{722C198B-57DF-4B14-B4E4-87E7D35700D5}" presName="childShape" presStyleCnt="0"/>
      <dgm:spPr/>
    </dgm:pt>
    <dgm:pt modelId="{5154E1D7-9D57-4905-B349-0BFEFF34DD3D}" type="pres">
      <dgm:prSet presAssocID="{3C8CCD56-3015-4476-8624-E2A74243BA2A}" presName="Name13" presStyleLbl="parChTrans1D2" presStyleIdx="0" presStyleCnt="2"/>
      <dgm:spPr/>
      <dgm:t>
        <a:bodyPr/>
        <a:lstStyle/>
        <a:p>
          <a:endParaRPr lang="ru-RU"/>
        </a:p>
      </dgm:t>
    </dgm:pt>
    <dgm:pt modelId="{0A6A8A0F-8FF8-4372-AEA7-8DDE7835689B}" type="pres">
      <dgm:prSet presAssocID="{836CFEEE-F758-49A6-A365-B15CDF6E6CC6}" presName="childText" presStyleLbl="bgAcc1" presStyleIdx="0" presStyleCnt="2" custScaleX="127403" custScaleY="95572" custLinFactX="89660" custLinFactNeighborX="100000" custLinFactNeighborY="-165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D22CDF-B629-4BC2-B59E-9590A84FAD91}" type="pres">
      <dgm:prSet presAssocID="{765C176A-7C1D-4FA2-89EF-2C693CFF5D74}" presName="root" presStyleCnt="0"/>
      <dgm:spPr/>
    </dgm:pt>
    <dgm:pt modelId="{8D9449EE-D9C9-4C54-8EC0-78D2FD3D994A}" type="pres">
      <dgm:prSet presAssocID="{765C176A-7C1D-4FA2-89EF-2C693CFF5D74}" presName="rootComposite" presStyleCnt="0"/>
      <dgm:spPr/>
    </dgm:pt>
    <dgm:pt modelId="{5A549E01-7DA4-4C47-B98E-65C480476C33}" type="pres">
      <dgm:prSet presAssocID="{765C176A-7C1D-4FA2-89EF-2C693CFF5D74}" presName="rootText" presStyleLbl="node1" presStyleIdx="1" presStyleCnt="3" custScaleX="137066" custScaleY="108392" custLinFactX="39458" custLinFactNeighborX="100000" custLinFactNeighborY="-45742"/>
      <dgm:spPr/>
      <dgm:t>
        <a:bodyPr/>
        <a:lstStyle/>
        <a:p>
          <a:endParaRPr lang="ru-RU"/>
        </a:p>
      </dgm:t>
    </dgm:pt>
    <dgm:pt modelId="{F391C12F-2712-4044-BF2E-AD4709F59C47}" type="pres">
      <dgm:prSet presAssocID="{765C176A-7C1D-4FA2-89EF-2C693CFF5D74}" presName="rootConnector" presStyleLbl="node1" presStyleIdx="1" presStyleCnt="3"/>
      <dgm:spPr/>
      <dgm:t>
        <a:bodyPr/>
        <a:lstStyle/>
        <a:p>
          <a:endParaRPr lang="ru-RU"/>
        </a:p>
      </dgm:t>
    </dgm:pt>
    <dgm:pt modelId="{FC3E5B60-1F3D-43F6-A2B8-468192DC5E62}" type="pres">
      <dgm:prSet presAssocID="{765C176A-7C1D-4FA2-89EF-2C693CFF5D74}" presName="childShape" presStyleCnt="0"/>
      <dgm:spPr/>
    </dgm:pt>
    <dgm:pt modelId="{4AA1EA19-9867-495E-B9A6-C626F69AE138}" type="pres">
      <dgm:prSet presAssocID="{74ECA8DE-494F-4D5F-91C1-26F6151D3711}" presName="Name13" presStyleLbl="parChTrans1D2" presStyleIdx="1" presStyleCnt="2"/>
      <dgm:spPr/>
      <dgm:t>
        <a:bodyPr/>
        <a:lstStyle/>
        <a:p>
          <a:endParaRPr lang="ru-RU"/>
        </a:p>
      </dgm:t>
    </dgm:pt>
    <dgm:pt modelId="{42583772-D256-4836-907B-3FF95479E38F}" type="pres">
      <dgm:prSet presAssocID="{574B2CF9-11FD-48CE-906B-71FA1DF1348B}" presName="childText" presStyleLbl="bgAcc1" presStyleIdx="1" presStyleCnt="2" custScaleX="130857" custLinFactX="70243" custLinFactNeighborX="100000" custLinFactNeighborY="-173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91FDF8-14D1-4DC5-BB64-26E9A77A1D4A}" type="pres">
      <dgm:prSet presAssocID="{1DE5271C-DF0D-472D-B5A0-F38F8F92B8FA}" presName="root" presStyleCnt="0"/>
      <dgm:spPr/>
    </dgm:pt>
    <dgm:pt modelId="{08E2CB7E-8DDA-444A-9848-4C39941B4C8F}" type="pres">
      <dgm:prSet presAssocID="{1DE5271C-DF0D-472D-B5A0-F38F8F92B8FA}" presName="rootComposite" presStyleCnt="0"/>
      <dgm:spPr/>
    </dgm:pt>
    <dgm:pt modelId="{2CC8D6E7-1896-4C35-9E61-929655D4EAD6}" type="pres">
      <dgm:prSet presAssocID="{1DE5271C-DF0D-472D-B5A0-F38F8F92B8FA}" presName="rootText" presStyleLbl="node1" presStyleIdx="2" presStyleCnt="3" custScaleX="131089" custScaleY="101349" custLinFactX="-115776" custLinFactNeighborX="-200000" custLinFactNeighborY="-40329"/>
      <dgm:spPr/>
      <dgm:t>
        <a:bodyPr/>
        <a:lstStyle/>
        <a:p>
          <a:endParaRPr lang="ru-RU"/>
        </a:p>
      </dgm:t>
    </dgm:pt>
    <dgm:pt modelId="{EC520AC3-D720-49F6-AFB3-D9914DD93F56}" type="pres">
      <dgm:prSet presAssocID="{1DE5271C-DF0D-472D-B5A0-F38F8F92B8FA}" presName="rootConnector" presStyleLbl="node1" presStyleIdx="2" presStyleCnt="3"/>
      <dgm:spPr/>
      <dgm:t>
        <a:bodyPr/>
        <a:lstStyle/>
        <a:p>
          <a:endParaRPr lang="ru-RU"/>
        </a:p>
      </dgm:t>
    </dgm:pt>
    <dgm:pt modelId="{2154FEB9-3568-4FB0-894B-B836D79CA8B4}" type="pres">
      <dgm:prSet presAssocID="{1DE5271C-DF0D-472D-B5A0-F38F8F92B8FA}" presName="childShape" presStyleCnt="0"/>
      <dgm:spPr/>
    </dgm:pt>
  </dgm:ptLst>
  <dgm:cxnLst>
    <dgm:cxn modelId="{616AFEAC-BF81-4448-91FC-2A5C644D04E1}" type="presOf" srcId="{1DE5271C-DF0D-472D-B5A0-F38F8F92B8FA}" destId="{EC520AC3-D720-49F6-AFB3-D9914DD93F56}" srcOrd="1" destOrd="0" presId="urn:microsoft.com/office/officeart/2005/8/layout/hierarchy3"/>
    <dgm:cxn modelId="{D97CCA8B-98B8-4C25-8CDD-3D9ABC6F4ECF}" type="presOf" srcId="{722C198B-57DF-4B14-B4E4-87E7D35700D5}" destId="{C7D8A3D5-0DFE-4AFE-97EF-79DC7A419233}" srcOrd="1" destOrd="0" presId="urn:microsoft.com/office/officeart/2005/8/layout/hierarchy3"/>
    <dgm:cxn modelId="{3FE4A408-479A-48BF-BD82-3A5E23FA18EB}" type="presOf" srcId="{1DE5271C-DF0D-472D-B5A0-F38F8F92B8FA}" destId="{2CC8D6E7-1896-4C35-9E61-929655D4EAD6}" srcOrd="0" destOrd="0" presId="urn:microsoft.com/office/officeart/2005/8/layout/hierarchy3"/>
    <dgm:cxn modelId="{B4381F7C-3F49-438A-B3B0-E27453C47C97}" srcId="{D929D162-13C4-41E8-B043-AE03F77A33B7}" destId="{1DE5271C-DF0D-472D-B5A0-F38F8F92B8FA}" srcOrd="2" destOrd="0" parTransId="{60B0C5E9-7F37-4A02-B877-64AF2A8A1F13}" sibTransId="{0BA8B38F-5361-453E-8FAA-BB678DED916B}"/>
    <dgm:cxn modelId="{8A3BEA63-1376-4880-81A3-937B608FE700}" srcId="{722C198B-57DF-4B14-B4E4-87E7D35700D5}" destId="{836CFEEE-F758-49A6-A365-B15CDF6E6CC6}" srcOrd="0" destOrd="0" parTransId="{3C8CCD56-3015-4476-8624-E2A74243BA2A}" sibTransId="{625FA171-454C-40A6-A9E6-2A9F3CB93D5E}"/>
    <dgm:cxn modelId="{34376BD1-636F-451C-8F5C-4270F3FDB1D6}" type="presOf" srcId="{D929D162-13C4-41E8-B043-AE03F77A33B7}" destId="{1E976A99-7254-4F51-B808-B93D2BE47718}" srcOrd="0" destOrd="0" presId="urn:microsoft.com/office/officeart/2005/8/layout/hierarchy3"/>
    <dgm:cxn modelId="{A4E0E87B-B317-45FC-BE7B-D0705A31F394}" type="presOf" srcId="{765C176A-7C1D-4FA2-89EF-2C693CFF5D74}" destId="{5A549E01-7DA4-4C47-B98E-65C480476C33}" srcOrd="0" destOrd="0" presId="urn:microsoft.com/office/officeart/2005/8/layout/hierarchy3"/>
    <dgm:cxn modelId="{8BE602AA-944A-41FC-B809-334005EEF73A}" srcId="{765C176A-7C1D-4FA2-89EF-2C693CFF5D74}" destId="{574B2CF9-11FD-48CE-906B-71FA1DF1348B}" srcOrd="0" destOrd="0" parTransId="{74ECA8DE-494F-4D5F-91C1-26F6151D3711}" sibTransId="{285A4AFD-5ADF-40CB-9C32-09D7E00A039E}"/>
    <dgm:cxn modelId="{156298E3-C39A-40F7-948F-A3EF39662613}" type="presOf" srcId="{722C198B-57DF-4B14-B4E4-87E7D35700D5}" destId="{1E002C61-BA1B-4CB9-84F9-BB7DA3AE83AC}" srcOrd="0" destOrd="0" presId="urn:microsoft.com/office/officeart/2005/8/layout/hierarchy3"/>
    <dgm:cxn modelId="{8C8DE17C-BF1A-4AD8-8839-382DE96E8726}" type="presOf" srcId="{74ECA8DE-494F-4D5F-91C1-26F6151D3711}" destId="{4AA1EA19-9867-495E-B9A6-C626F69AE138}" srcOrd="0" destOrd="0" presId="urn:microsoft.com/office/officeart/2005/8/layout/hierarchy3"/>
    <dgm:cxn modelId="{A0DF0829-1337-449C-BA81-5A56A48E09F6}" type="presOf" srcId="{3C8CCD56-3015-4476-8624-E2A74243BA2A}" destId="{5154E1D7-9D57-4905-B349-0BFEFF34DD3D}" srcOrd="0" destOrd="0" presId="urn:microsoft.com/office/officeart/2005/8/layout/hierarchy3"/>
    <dgm:cxn modelId="{45ED046F-0AEA-40A8-9A22-718A40CA7182}" type="presOf" srcId="{836CFEEE-F758-49A6-A365-B15CDF6E6CC6}" destId="{0A6A8A0F-8FF8-4372-AEA7-8DDE7835689B}" srcOrd="0" destOrd="0" presId="urn:microsoft.com/office/officeart/2005/8/layout/hierarchy3"/>
    <dgm:cxn modelId="{19C84832-EF8D-4866-B36E-0471E6D6BE71}" srcId="{D929D162-13C4-41E8-B043-AE03F77A33B7}" destId="{765C176A-7C1D-4FA2-89EF-2C693CFF5D74}" srcOrd="1" destOrd="0" parTransId="{5D0BF760-E4BA-44A3-8802-9356F52FEF1A}" sibTransId="{94866013-005F-4022-9018-8A8328808514}"/>
    <dgm:cxn modelId="{F42048F0-743A-4811-BF1A-862192EAB1A6}" srcId="{D929D162-13C4-41E8-B043-AE03F77A33B7}" destId="{722C198B-57DF-4B14-B4E4-87E7D35700D5}" srcOrd="0" destOrd="0" parTransId="{46A7BF3E-2048-49F7-8FE9-05027D88867F}" sibTransId="{99772E23-E23D-454E-A158-F1F7EDBF6A2D}"/>
    <dgm:cxn modelId="{8881DD96-EBFD-4D33-B939-35C97C5AFA0B}" type="presOf" srcId="{765C176A-7C1D-4FA2-89EF-2C693CFF5D74}" destId="{F391C12F-2712-4044-BF2E-AD4709F59C47}" srcOrd="1" destOrd="0" presId="urn:microsoft.com/office/officeart/2005/8/layout/hierarchy3"/>
    <dgm:cxn modelId="{88AF7C1E-E5E4-4D84-9EC2-EC2B3A20E4A6}" type="presOf" srcId="{574B2CF9-11FD-48CE-906B-71FA1DF1348B}" destId="{42583772-D256-4836-907B-3FF95479E38F}" srcOrd="0" destOrd="0" presId="urn:microsoft.com/office/officeart/2005/8/layout/hierarchy3"/>
    <dgm:cxn modelId="{474C9CE1-694C-4D35-B810-98FC9BAC0F75}" type="presParOf" srcId="{1E976A99-7254-4F51-B808-B93D2BE47718}" destId="{6988920C-B7A3-407D-8CAB-6E1EC08C54B3}" srcOrd="0" destOrd="0" presId="urn:microsoft.com/office/officeart/2005/8/layout/hierarchy3"/>
    <dgm:cxn modelId="{D9FFA722-3B11-4D73-B9E8-22A0E7C15CCB}" type="presParOf" srcId="{6988920C-B7A3-407D-8CAB-6E1EC08C54B3}" destId="{F0A36102-66B1-4882-8899-91B583A8B5EA}" srcOrd="0" destOrd="0" presId="urn:microsoft.com/office/officeart/2005/8/layout/hierarchy3"/>
    <dgm:cxn modelId="{F7B1A825-DF9B-463A-9A82-A37A2EFC29BC}" type="presParOf" srcId="{F0A36102-66B1-4882-8899-91B583A8B5EA}" destId="{1E002C61-BA1B-4CB9-84F9-BB7DA3AE83AC}" srcOrd="0" destOrd="0" presId="urn:microsoft.com/office/officeart/2005/8/layout/hierarchy3"/>
    <dgm:cxn modelId="{2282A6B8-3483-4DB5-8ED1-A68948BC9315}" type="presParOf" srcId="{F0A36102-66B1-4882-8899-91B583A8B5EA}" destId="{C7D8A3D5-0DFE-4AFE-97EF-79DC7A419233}" srcOrd="1" destOrd="0" presId="urn:microsoft.com/office/officeart/2005/8/layout/hierarchy3"/>
    <dgm:cxn modelId="{80F47B9E-E0C1-41F4-B5B6-931950BF2890}" type="presParOf" srcId="{6988920C-B7A3-407D-8CAB-6E1EC08C54B3}" destId="{ED557A11-EA6E-4830-8C44-742F54A0558D}" srcOrd="1" destOrd="0" presId="urn:microsoft.com/office/officeart/2005/8/layout/hierarchy3"/>
    <dgm:cxn modelId="{6BB35E77-1BA0-4197-ADA2-B044DB8C4E78}" type="presParOf" srcId="{ED557A11-EA6E-4830-8C44-742F54A0558D}" destId="{5154E1D7-9D57-4905-B349-0BFEFF34DD3D}" srcOrd="0" destOrd="0" presId="urn:microsoft.com/office/officeart/2005/8/layout/hierarchy3"/>
    <dgm:cxn modelId="{501CCF51-C622-45A1-884E-567B44A3FF13}" type="presParOf" srcId="{ED557A11-EA6E-4830-8C44-742F54A0558D}" destId="{0A6A8A0F-8FF8-4372-AEA7-8DDE7835689B}" srcOrd="1" destOrd="0" presId="urn:microsoft.com/office/officeart/2005/8/layout/hierarchy3"/>
    <dgm:cxn modelId="{805752CF-D6D9-4C36-BCFD-20873E115D55}" type="presParOf" srcId="{1E976A99-7254-4F51-B808-B93D2BE47718}" destId="{B1D22CDF-B629-4BC2-B59E-9590A84FAD91}" srcOrd="1" destOrd="0" presId="urn:microsoft.com/office/officeart/2005/8/layout/hierarchy3"/>
    <dgm:cxn modelId="{62BB884B-2877-40D8-B2A8-AAA2087F2D8E}" type="presParOf" srcId="{B1D22CDF-B629-4BC2-B59E-9590A84FAD91}" destId="{8D9449EE-D9C9-4C54-8EC0-78D2FD3D994A}" srcOrd="0" destOrd="0" presId="urn:microsoft.com/office/officeart/2005/8/layout/hierarchy3"/>
    <dgm:cxn modelId="{EB7EE516-B3D4-4A7C-82CF-F77F43986431}" type="presParOf" srcId="{8D9449EE-D9C9-4C54-8EC0-78D2FD3D994A}" destId="{5A549E01-7DA4-4C47-B98E-65C480476C33}" srcOrd="0" destOrd="0" presId="urn:microsoft.com/office/officeart/2005/8/layout/hierarchy3"/>
    <dgm:cxn modelId="{D654B74A-3254-4FDE-A867-ADC116AE5AE2}" type="presParOf" srcId="{8D9449EE-D9C9-4C54-8EC0-78D2FD3D994A}" destId="{F391C12F-2712-4044-BF2E-AD4709F59C47}" srcOrd="1" destOrd="0" presId="urn:microsoft.com/office/officeart/2005/8/layout/hierarchy3"/>
    <dgm:cxn modelId="{E1188863-392C-4BE4-B0BA-58406920A831}" type="presParOf" srcId="{B1D22CDF-B629-4BC2-B59E-9590A84FAD91}" destId="{FC3E5B60-1F3D-43F6-A2B8-468192DC5E62}" srcOrd="1" destOrd="0" presId="urn:microsoft.com/office/officeart/2005/8/layout/hierarchy3"/>
    <dgm:cxn modelId="{890409D1-1041-45FA-82FE-9E957C8D78FE}" type="presParOf" srcId="{FC3E5B60-1F3D-43F6-A2B8-468192DC5E62}" destId="{4AA1EA19-9867-495E-B9A6-C626F69AE138}" srcOrd="0" destOrd="0" presId="urn:microsoft.com/office/officeart/2005/8/layout/hierarchy3"/>
    <dgm:cxn modelId="{A6505B7D-5AA5-414F-98AC-0AAB07CEE30C}" type="presParOf" srcId="{FC3E5B60-1F3D-43F6-A2B8-468192DC5E62}" destId="{42583772-D256-4836-907B-3FF95479E38F}" srcOrd="1" destOrd="0" presId="urn:microsoft.com/office/officeart/2005/8/layout/hierarchy3"/>
    <dgm:cxn modelId="{22FFED05-F446-43E1-A5AB-93DBCF1030BB}" type="presParOf" srcId="{1E976A99-7254-4F51-B808-B93D2BE47718}" destId="{ED91FDF8-14D1-4DC5-BB64-26E9A77A1D4A}" srcOrd="2" destOrd="0" presId="urn:microsoft.com/office/officeart/2005/8/layout/hierarchy3"/>
    <dgm:cxn modelId="{B2A9CA5D-53C8-4DEB-AA72-F72FC85933D1}" type="presParOf" srcId="{ED91FDF8-14D1-4DC5-BB64-26E9A77A1D4A}" destId="{08E2CB7E-8DDA-444A-9848-4C39941B4C8F}" srcOrd="0" destOrd="0" presId="urn:microsoft.com/office/officeart/2005/8/layout/hierarchy3"/>
    <dgm:cxn modelId="{8A23AAF0-F168-4BEA-9F33-93F72EF3FE54}" type="presParOf" srcId="{08E2CB7E-8DDA-444A-9848-4C39941B4C8F}" destId="{2CC8D6E7-1896-4C35-9E61-929655D4EAD6}" srcOrd="0" destOrd="0" presId="urn:microsoft.com/office/officeart/2005/8/layout/hierarchy3"/>
    <dgm:cxn modelId="{68076F16-29F3-4483-90F9-67704F4F8CCA}" type="presParOf" srcId="{08E2CB7E-8DDA-444A-9848-4C39941B4C8F}" destId="{EC520AC3-D720-49F6-AFB3-D9914DD93F56}" srcOrd="1" destOrd="0" presId="urn:microsoft.com/office/officeart/2005/8/layout/hierarchy3"/>
    <dgm:cxn modelId="{CF281140-3B32-4E63-A085-9CEF6817BB1D}" type="presParOf" srcId="{ED91FDF8-14D1-4DC5-BB64-26E9A77A1D4A}" destId="{2154FEB9-3568-4FB0-894B-B836D79CA8B4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E04CF4D-36CE-42AA-B314-9BD91217661C}">
      <dsp:nvSpPr>
        <dsp:cNvPr id="0" name=""/>
        <dsp:cNvSpPr/>
      </dsp:nvSpPr>
      <dsp:spPr>
        <a:xfrm>
          <a:off x="221276" y="1534436"/>
          <a:ext cx="3050362" cy="1448752"/>
        </a:xfrm>
        <a:prstGeom prst="roundRect">
          <a:avLst/>
        </a:prstGeom>
        <a:solidFill>
          <a:schemeClr val="accent3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880" tIns="55880" rIns="55880" bIns="5588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Всего 1 418 налогоплательщиков</a:t>
          </a:r>
          <a:endParaRPr lang="ru-RU" sz="2200" kern="1200" dirty="0"/>
        </a:p>
      </dsp:txBody>
      <dsp:txXfrm>
        <a:off x="291998" y="1605158"/>
        <a:ext cx="2908918" cy="1307308"/>
      </dsp:txXfrm>
    </dsp:sp>
    <dsp:sp modelId="{102B9520-DBC8-475C-9D76-FC93316C5B9D}">
      <dsp:nvSpPr>
        <dsp:cNvPr id="0" name=""/>
        <dsp:cNvSpPr/>
      </dsp:nvSpPr>
      <dsp:spPr>
        <a:xfrm rot="15880817">
          <a:off x="1435985" y="1312991"/>
          <a:ext cx="444806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444806" y="0"/>
              </a:lnTo>
            </a:path>
          </a:pathLst>
        </a:custGeom>
        <a:noFill/>
        <a:ln w="25400" cap="flat" cmpd="sng" algn="ctr">
          <a:solidFill>
            <a:schemeClr val="accent6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0C0AA8B-DE9D-4D91-A5DC-CDB2CD67BD04}">
      <dsp:nvSpPr>
        <dsp:cNvPr id="0" name=""/>
        <dsp:cNvSpPr/>
      </dsp:nvSpPr>
      <dsp:spPr>
        <a:xfrm>
          <a:off x="293306" y="166261"/>
          <a:ext cx="2602768" cy="925285"/>
        </a:xfrm>
        <a:prstGeom prst="roundRect">
          <a:avLst/>
        </a:prstGeom>
        <a:solidFill>
          <a:schemeClr val="accent3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880" tIns="55880" rIns="55880" bIns="5588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750 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Реализация обуви</a:t>
          </a:r>
          <a:endParaRPr lang="ru-RU" sz="2200" kern="1200" dirty="0"/>
        </a:p>
      </dsp:txBody>
      <dsp:txXfrm>
        <a:off x="338475" y="211430"/>
        <a:ext cx="2512430" cy="834947"/>
      </dsp:txXfrm>
    </dsp:sp>
    <dsp:sp modelId="{72E1E90D-8BCF-40FE-8A0B-5308986EDB7A}">
      <dsp:nvSpPr>
        <dsp:cNvPr id="0" name=""/>
        <dsp:cNvSpPr/>
      </dsp:nvSpPr>
      <dsp:spPr>
        <a:xfrm rot="1519423">
          <a:off x="3215688" y="3229584"/>
          <a:ext cx="1164507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164507" y="0"/>
              </a:lnTo>
            </a:path>
          </a:pathLst>
        </a:custGeom>
        <a:noFill/>
        <a:ln w="25400" cap="flat" cmpd="sng" algn="ctr">
          <a:solidFill>
            <a:schemeClr val="accent6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41431D-2C8B-47D7-88A1-7F9E57A395A0}">
      <dsp:nvSpPr>
        <dsp:cNvPr id="0" name=""/>
        <dsp:cNvSpPr/>
      </dsp:nvSpPr>
      <dsp:spPr>
        <a:xfrm>
          <a:off x="4181729" y="3478633"/>
          <a:ext cx="2767994" cy="1174950"/>
        </a:xfrm>
        <a:prstGeom prst="roundRect">
          <a:avLst/>
        </a:prstGeom>
        <a:solidFill>
          <a:schemeClr val="accent3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880" tIns="55880" rIns="55880" bIns="5588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126 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Фармацевтический бизнес </a:t>
          </a:r>
          <a:endParaRPr lang="ru-RU" sz="2200" kern="1200" dirty="0"/>
        </a:p>
      </dsp:txBody>
      <dsp:txXfrm>
        <a:off x="4239085" y="3535989"/>
        <a:ext cx="2653282" cy="1060238"/>
      </dsp:txXfrm>
    </dsp:sp>
    <dsp:sp modelId="{8C36D837-CDE0-42AE-987B-BB0CEFEC6705}">
      <dsp:nvSpPr>
        <dsp:cNvPr id="0" name=""/>
        <dsp:cNvSpPr/>
      </dsp:nvSpPr>
      <dsp:spPr>
        <a:xfrm rot="5579103">
          <a:off x="1428301" y="3249332"/>
          <a:ext cx="533009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533009" y="0"/>
              </a:lnTo>
            </a:path>
          </a:pathLst>
        </a:custGeom>
        <a:noFill/>
        <a:ln w="25400" cap="flat" cmpd="sng" algn="ctr">
          <a:solidFill>
            <a:schemeClr val="accent6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4D40F9-C7CA-4087-889F-88C737D0B598}">
      <dsp:nvSpPr>
        <dsp:cNvPr id="0" name=""/>
        <dsp:cNvSpPr/>
      </dsp:nvSpPr>
      <dsp:spPr>
        <a:xfrm>
          <a:off x="221274" y="3515475"/>
          <a:ext cx="2854888" cy="1235325"/>
        </a:xfrm>
        <a:prstGeom prst="roundRect">
          <a:avLst/>
        </a:prstGeom>
        <a:solidFill>
          <a:schemeClr val="accent3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880" tIns="55880" rIns="55880" bIns="5588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526 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Реализация меховых изделий</a:t>
          </a:r>
          <a:endParaRPr lang="ru-RU" sz="2200" kern="1200" dirty="0"/>
        </a:p>
      </dsp:txBody>
      <dsp:txXfrm>
        <a:off x="281578" y="3575779"/>
        <a:ext cx="2734280" cy="111471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E002C61-BA1B-4CB9-84F9-BB7DA3AE83AC}">
      <dsp:nvSpPr>
        <dsp:cNvPr id="0" name=""/>
        <dsp:cNvSpPr/>
      </dsp:nvSpPr>
      <dsp:spPr>
        <a:xfrm>
          <a:off x="2413858" y="49809"/>
          <a:ext cx="2076032" cy="90975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Доходы </a:t>
          </a:r>
          <a:endParaRPr lang="ru-RU" sz="2000" b="1" kern="1200" dirty="0"/>
        </a:p>
      </dsp:txBody>
      <dsp:txXfrm>
        <a:off x="2440504" y="76455"/>
        <a:ext cx="2022740" cy="856463"/>
      </dsp:txXfrm>
    </dsp:sp>
    <dsp:sp modelId="{5154E1D7-9D57-4905-B349-0BFEFF34DD3D}">
      <dsp:nvSpPr>
        <dsp:cNvPr id="0" name=""/>
        <dsp:cNvSpPr/>
      </dsp:nvSpPr>
      <dsp:spPr>
        <a:xfrm>
          <a:off x="2621461" y="959565"/>
          <a:ext cx="295379" cy="9098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09821"/>
              </a:lnTo>
              <a:lnTo>
                <a:pt x="295379" y="90982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A6A8A0F-8FF8-4372-AEA7-8DDE7835689B}">
      <dsp:nvSpPr>
        <dsp:cNvPr id="0" name=""/>
        <dsp:cNvSpPr/>
      </dsp:nvSpPr>
      <dsp:spPr>
        <a:xfrm>
          <a:off x="2916840" y="1475614"/>
          <a:ext cx="1679746" cy="78754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7625" tIns="31750" rIns="47625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/>
            <a:t>6 %</a:t>
          </a:r>
          <a:endParaRPr lang="ru-RU" sz="2500" b="1" kern="1200" dirty="0"/>
        </a:p>
      </dsp:txBody>
      <dsp:txXfrm>
        <a:off x="2939906" y="1498680"/>
        <a:ext cx="1633614" cy="741411"/>
      </dsp:txXfrm>
    </dsp:sp>
    <dsp:sp modelId="{5A549E01-7DA4-4C47-B98E-65C480476C33}">
      <dsp:nvSpPr>
        <dsp:cNvPr id="0" name=""/>
        <dsp:cNvSpPr/>
      </dsp:nvSpPr>
      <dsp:spPr>
        <a:xfrm>
          <a:off x="4787465" y="119621"/>
          <a:ext cx="2258935" cy="89318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Доходы «минус» расходы</a:t>
          </a:r>
          <a:endParaRPr lang="ru-RU" sz="2000" b="1" kern="1200" dirty="0"/>
        </a:p>
      </dsp:txBody>
      <dsp:txXfrm>
        <a:off x="4813625" y="145781"/>
        <a:ext cx="2206615" cy="840864"/>
      </dsp:txXfrm>
    </dsp:sp>
    <dsp:sp modelId="{4AA1EA19-9867-495E-B9A6-C626F69AE138}">
      <dsp:nvSpPr>
        <dsp:cNvPr id="0" name=""/>
        <dsp:cNvSpPr/>
      </dsp:nvSpPr>
      <dsp:spPr>
        <a:xfrm>
          <a:off x="5013359" y="1012805"/>
          <a:ext cx="172107" cy="8520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52040"/>
              </a:lnTo>
              <a:lnTo>
                <a:pt x="172107" y="85204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2583772-D256-4836-907B-3FF95479E38F}">
      <dsp:nvSpPr>
        <dsp:cNvPr id="0" name=""/>
        <dsp:cNvSpPr/>
      </dsp:nvSpPr>
      <dsp:spPr>
        <a:xfrm>
          <a:off x="5185466" y="1452830"/>
          <a:ext cx="1725285" cy="82403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7625" tIns="31750" rIns="47625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/>
            <a:t>15 %</a:t>
          </a:r>
          <a:endParaRPr lang="ru-RU" sz="2500" b="1" kern="1200" dirty="0"/>
        </a:p>
      </dsp:txBody>
      <dsp:txXfrm>
        <a:off x="5209601" y="1476965"/>
        <a:ext cx="1677015" cy="775761"/>
      </dsp:txXfrm>
    </dsp:sp>
    <dsp:sp modelId="{2CC8D6E7-1896-4C35-9E61-929655D4EAD6}">
      <dsp:nvSpPr>
        <dsp:cNvPr id="0" name=""/>
        <dsp:cNvSpPr/>
      </dsp:nvSpPr>
      <dsp:spPr>
        <a:xfrm>
          <a:off x="0" y="164225"/>
          <a:ext cx="2160430" cy="83514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lt1"/>
              </a:solidFill>
              <a:latin typeface="+mn-lt"/>
              <a:ea typeface="+mn-ea"/>
              <a:cs typeface="+mn-cs"/>
            </a:rPr>
            <a:t>Объект налогообложения </a:t>
          </a:r>
          <a:endParaRPr lang="ru-RU" sz="2000" b="1" kern="1200" dirty="0">
            <a:solidFill>
              <a:schemeClr val="lt1"/>
            </a:solidFill>
            <a:latin typeface="+mn-lt"/>
            <a:ea typeface="+mn-ea"/>
            <a:cs typeface="+mn-cs"/>
          </a:endParaRPr>
        </a:p>
      </dsp:txBody>
      <dsp:txXfrm>
        <a:off x="24461" y="188686"/>
        <a:ext cx="2111508" cy="78622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1"/>
            <a:ext cx="2900257" cy="495109"/>
          </a:xfrm>
          <a:prstGeom prst="rect">
            <a:avLst/>
          </a:prstGeom>
        </p:spPr>
        <p:txBody>
          <a:bodyPr vert="horz" lIns="91407" tIns="45702" rIns="91407" bIns="45702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91098" y="11"/>
            <a:ext cx="2900257" cy="495109"/>
          </a:xfrm>
          <a:prstGeom prst="rect">
            <a:avLst/>
          </a:prstGeom>
        </p:spPr>
        <p:txBody>
          <a:bodyPr vert="horz" lIns="91407" tIns="45702" rIns="91407" bIns="45702" rtlCol="0"/>
          <a:lstStyle>
            <a:lvl1pPr algn="r">
              <a:defRPr sz="1200"/>
            </a:lvl1pPr>
          </a:lstStyle>
          <a:p>
            <a:fld id="{C931D343-E24F-442F-9E32-D065A5EBFC4B}" type="datetimeFigureOut">
              <a:rPr lang="ru-RU" smtClean="0"/>
              <a:pPr/>
              <a:t>05.12.2019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25538" y="1233488"/>
            <a:ext cx="4441825" cy="3330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07" tIns="45702" rIns="91407" bIns="45702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9290" y="4748927"/>
            <a:ext cx="5354320" cy="3885486"/>
          </a:xfrm>
          <a:prstGeom prst="rect">
            <a:avLst/>
          </a:prstGeom>
        </p:spPr>
        <p:txBody>
          <a:bodyPr vert="horz" lIns="91407" tIns="45702" rIns="91407" bIns="45702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2793"/>
            <a:ext cx="2900257" cy="495108"/>
          </a:xfrm>
          <a:prstGeom prst="rect">
            <a:avLst/>
          </a:prstGeom>
        </p:spPr>
        <p:txBody>
          <a:bodyPr vert="horz" lIns="91407" tIns="45702" rIns="91407" bIns="45702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91098" y="9372793"/>
            <a:ext cx="2900257" cy="495108"/>
          </a:xfrm>
          <a:prstGeom prst="rect">
            <a:avLst/>
          </a:prstGeom>
        </p:spPr>
        <p:txBody>
          <a:bodyPr vert="horz" lIns="91407" tIns="45702" rIns="91407" bIns="45702" rtlCol="0" anchor="b"/>
          <a:lstStyle>
            <a:lvl1pPr algn="r">
              <a:defRPr sz="1200"/>
            </a:lvl1pPr>
          </a:lstStyle>
          <a:p>
            <a:fld id="{9682C83A-9D3B-497B-A1B9-C50737D7CC5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07055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25538" y="1233488"/>
            <a:ext cx="4441825" cy="33305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0718" indent="-284893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39568" indent="-227913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595398" indent="-227913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51223" indent="-227913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07050" indent="-227913" defTabSz="103827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62878" indent="-227913" defTabSz="103827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18706" indent="-227913" defTabSz="103827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74535" indent="-227913" defTabSz="103827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defTabSz="1038275" eaLnBrk="1" fontAlgn="base" hangingPunct="1">
              <a:spcBef>
                <a:spcPct val="0"/>
              </a:spcBef>
              <a:spcAft>
                <a:spcPct val="0"/>
              </a:spcAft>
            </a:pPr>
            <a:fld id="{6D8468D7-8F8A-451D-AD5C-6143CF953C14}" type="slidenum">
              <a:rPr lang="ru-RU" sz="1200">
                <a:solidFill>
                  <a:srgbClr val="000000"/>
                </a:solidFill>
                <a:latin typeface="Calibri" pitchFamily="34" charset="0"/>
              </a:rPr>
              <a:pPr defTabSz="1038275" eaLnBrk="1" fontAlgn="base" hangingPunct="1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 sz="1200" dirty="0">
              <a:solidFill>
                <a:srgbClr val="00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00460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25538" y="1233488"/>
            <a:ext cx="4441825" cy="33305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9C3206-A649-46D3-B57B-2B98E79BDBC9}" type="slidenum">
              <a:rPr lang="ru-RU" smtClean="0"/>
              <a:pPr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257935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9C3206-A649-46D3-B57B-2B98E79BDBC9}" type="slidenum">
              <a:rPr lang="ru-RU" smtClean="0"/>
              <a:pPr/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257935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25538" y="1233488"/>
            <a:ext cx="4441825" cy="33305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82C83A-9D3B-497B-A1B9-C50737D7CC53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92951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25538" y="1233488"/>
            <a:ext cx="4441825" cy="33305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82C83A-9D3B-497B-A1B9-C50737D7CC53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34758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25538" y="1233488"/>
            <a:ext cx="4441825" cy="33305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82C83A-9D3B-497B-A1B9-C50737D7CC53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85016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25538" y="1233488"/>
            <a:ext cx="4441825" cy="33305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82C83A-9D3B-497B-A1B9-C50737D7CC53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5742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25538" y="1233488"/>
            <a:ext cx="4441825" cy="33305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9C3206-A649-46D3-B57B-2B98E79BDBC9}" type="slidenum">
              <a:rPr lang="ru-RU" smtClean="0"/>
              <a:pPr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257935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25538" y="1233488"/>
            <a:ext cx="4441825" cy="33305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9C3206-A649-46D3-B57B-2B98E79BDBC9}" type="slidenum">
              <a:rPr lang="ru-RU" smtClean="0"/>
              <a:pPr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257935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25538" y="1233488"/>
            <a:ext cx="4441825" cy="33305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9C3206-A649-46D3-B57B-2B98E79BDBC9}" type="slidenum">
              <a:rPr lang="ru-RU" smtClean="0"/>
              <a:pPr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257935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25538" y="1233488"/>
            <a:ext cx="4441825" cy="33305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9C3206-A649-46D3-B57B-2B98E79BDBC9}" type="slidenum">
              <a:rPr lang="ru-RU" smtClean="0"/>
              <a:pPr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257935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8" y="1428"/>
            <a:ext cx="9142642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3363700"/>
            <a:ext cx="7772400" cy="1470025"/>
          </a:xfrm>
        </p:spPr>
        <p:txBody>
          <a:bodyPr>
            <a:normAutofit/>
          </a:bodyPr>
          <a:lstStyle>
            <a:lvl1pPr>
              <a:defRPr sz="4874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4865835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736" b="0">
                <a:solidFill>
                  <a:schemeClr val="bg1"/>
                </a:solidFill>
                <a:latin typeface="+mj-lt"/>
              </a:defRPr>
            </a:lvl1pPr>
            <a:lvl2pPr marL="4458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916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374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7832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290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6748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206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5664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74384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1967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164"/>
            </a:lvl1pPr>
            <a:lvl2pPr marL="445801" indent="0">
              <a:buNone/>
              <a:defRPr sz="2736"/>
            </a:lvl2pPr>
            <a:lvl3pPr marL="891603" indent="0">
              <a:buNone/>
              <a:defRPr sz="2309"/>
            </a:lvl3pPr>
            <a:lvl4pPr marL="1337404" indent="0">
              <a:buNone/>
              <a:defRPr sz="1967"/>
            </a:lvl4pPr>
            <a:lvl5pPr marL="1783205" indent="0">
              <a:buNone/>
              <a:defRPr sz="1967"/>
            </a:lvl5pPr>
            <a:lvl6pPr marL="2229005" indent="0">
              <a:buNone/>
              <a:defRPr sz="1967"/>
            </a:lvl6pPr>
            <a:lvl7pPr marL="2674808" indent="0">
              <a:buNone/>
              <a:defRPr sz="1967"/>
            </a:lvl7pPr>
            <a:lvl8pPr marL="3120609" indent="0">
              <a:buNone/>
              <a:defRPr sz="1967"/>
            </a:lvl8pPr>
            <a:lvl9pPr marL="3566409" indent="0">
              <a:buNone/>
              <a:defRPr sz="1967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45"/>
            <a:ext cx="5486400" cy="804863"/>
          </a:xfrm>
        </p:spPr>
        <p:txBody>
          <a:bodyPr/>
          <a:lstStyle>
            <a:lvl1pPr marL="0" indent="0">
              <a:buNone/>
              <a:defRPr sz="1368"/>
            </a:lvl1pPr>
            <a:lvl2pPr marL="445801" indent="0">
              <a:buNone/>
              <a:defRPr sz="1197"/>
            </a:lvl2pPr>
            <a:lvl3pPr marL="891603" indent="0">
              <a:buNone/>
              <a:defRPr sz="941"/>
            </a:lvl3pPr>
            <a:lvl4pPr marL="1337404" indent="0">
              <a:buNone/>
              <a:defRPr sz="855"/>
            </a:lvl4pPr>
            <a:lvl5pPr marL="1783205" indent="0">
              <a:buNone/>
              <a:defRPr sz="855"/>
            </a:lvl5pPr>
            <a:lvl6pPr marL="2229005" indent="0">
              <a:buNone/>
              <a:defRPr sz="855"/>
            </a:lvl6pPr>
            <a:lvl7pPr marL="2674808" indent="0">
              <a:buNone/>
              <a:defRPr sz="855"/>
            </a:lvl7pPr>
            <a:lvl8pPr marL="3120609" indent="0">
              <a:buNone/>
              <a:defRPr sz="855"/>
            </a:lvl8pPr>
            <a:lvl9pPr marL="3566409" indent="0">
              <a:buNone/>
              <a:defRPr sz="85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33697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0207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1" y="303213"/>
            <a:ext cx="2405063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596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31139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6768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7" y="1912"/>
            <a:ext cx="9142643" cy="6855616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 userDrawn="1"/>
        </p:nvSpPr>
        <p:spPr>
          <a:xfrm>
            <a:off x="5926640" y="5127076"/>
            <a:ext cx="923618" cy="376853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22635" y="501069"/>
            <a:ext cx="7941953" cy="1105803"/>
          </a:xfrm>
        </p:spPr>
        <p:txBody>
          <a:bodyPr>
            <a:norm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36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84395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9" y="1913"/>
            <a:ext cx="9142643" cy="685561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7" y="1606876"/>
            <a:ext cx="7320689" cy="4829253"/>
          </a:xfrm>
        </p:spPr>
        <p:txBody>
          <a:bodyPr/>
          <a:lstStyle>
            <a:lvl1pPr marL="310752" indent="0">
              <a:buFontTx/>
              <a:buNone/>
              <a:defRPr b="1">
                <a:latin typeface="+mj-lt"/>
              </a:defRPr>
            </a:lvl1pPr>
            <a:lvl2pPr marL="308037" indent="2715">
              <a:defRPr>
                <a:latin typeface="+mj-lt"/>
              </a:defRPr>
            </a:lvl2pPr>
            <a:lvl3pPr marL="537369" indent="-222547">
              <a:tabLst/>
              <a:defRPr>
                <a:latin typeface="+mj-lt"/>
              </a:defRPr>
            </a:lvl3pPr>
            <a:lvl4pPr marL="0" indent="308037">
              <a:lnSpc>
                <a:spcPts val="1539"/>
              </a:lnSpc>
              <a:spcBef>
                <a:spcPts val="342"/>
              </a:spcBef>
              <a:defRPr>
                <a:latin typeface="+mj-lt"/>
              </a:defRPr>
            </a:lvl4pPr>
            <a:lvl5pPr>
              <a:lnSpc>
                <a:spcPts val="1539"/>
              </a:lnSpc>
              <a:spcBef>
                <a:spcPts val="342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5127080"/>
            <a:ext cx="923618" cy="376853"/>
          </a:xfrm>
          <a:prstGeom prst="rect">
            <a:avLst/>
          </a:prstGeom>
          <a:noFill/>
        </p:spPr>
        <p:txBody>
          <a:bodyPr wrap="square" lIns="78164" tIns="39082" rIns="78164" bIns="39082" rtlCol="0">
            <a:noAutofit/>
          </a:bodyPr>
          <a:lstStyle/>
          <a:p>
            <a:pPr defTabSz="891603"/>
            <a:endParaRPr lang="ru-RU" sz="1796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22635" y="501073"/>
            <a:ext cx="7337192" cy="1105803"/>
          </a:xfrm>
        </p:spPr>
        <p:txBody>
          <a:bodyPr/>
          <a:lstStyle>
            <a:lvl1pPr marL="0" marR="0" indent="0" defTabSz="89160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618"/>
            </a:lvl1pPr>
          </a:lstStyle>
          <a:p>
            <a:pPr marL="0" marR="0" lvl="0" indent="0" defTabSz="89160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104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01181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3" y="472"/>
            <a:ext cx="9142643" cy="685561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7" y="1606876"/>
            <a:ext cx="7320689" cy="4829253"/>
          </a:xfrm>
        </p:spPr>
        <p:txBody>
          <a:bodyPr/>
          <a:lstStyle>
            <a:lvl1pPr marL="310752" indent="0">
              <a:buFontTx/>
              <a:buNone/>
              <a:defRPr b="1">
                <a:latin typeface="+mj-lt"/>
              </a:defRPr>
            </a:lvl1pPr>
            <a:lvl2pPr marL="310752" indent="0">
              <a:defRPr>
                <a:latin typeface="+mj-lt"/>
              </a:defRPr>
            </a:lvl2pPr>
            <a:lvl3pPr marL="537369" indent="-222547">
              <a:defRPr>
                <a:latin typeface="+mj-lt"/>
              </a:defRPr>
            </a:lvl3pPr>
            <a:lvl4pPr marL="0" indent="308037">
              <a:defRPr>
                <a:latin typeface="+mj-lt"/>
              </a:defRPr>
            </a:lvl4pPr>
            <a:lvl5pPr marL="1226720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21927" y="501073"/>
            <a:ext cx="7337901" cy="1105803"/>
          </a:xfrm>
        </p:spPr>
        <p:txBody>
          <a:bodyPr/>
          <a:lstStyle>
            <a:lvl1pPr marL="0" marR="0" indent="0" defTabSz="89160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618"/>
            </a:lvl1pPr>
          </a:lstStyle>
          <a:p>
            <a:pPr marL="0" marR="0" lvl="0" indent="0" defTabSz="89160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104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86629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3" y="1"/>
            <a:ext cx="9142643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1012512"/>
            <a:ext cx="7320689" cy="2024631"/>
          </a:xfrm>
        </p:spPr>
        <p:txBody>
          <a:bodyPr anchor="t"/>
          <a:lstStyle>
            <a:lvl1pPr algn="l">
              <a:defRPr sz="3933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7" y="3429723"/>
            <a:ext cx="7320689" cy="3006404"/>
          </a:xfrm>
        </p:spPr>
        <p:txBody>
          <a:bodyPr anchor="t"/>
          <a:lstStyle>
            <a:lvl1pPr marL="0" indent="0">
              <a:buNone/>
              <a:defRPr sz="1967">
                <a:solidFill>
                  <a:schemeClr val="tx1">
                    <a:tint val="75000"/>
                  </a:schemeClr>
                </a:solidFill>
              </a:defRPr>
            </a:lvl1pPr>
            <a:lvl2pPr marL="445801" indent="0">
              <a:buNone/>
              <a:defRPr sz="1796">
                <a:solidFill>
                  <a:schemeClr val="tx1">
                    <a:tint val="75000"/>
                  </a:schemeClr>
                </a:solidFill>
              </a:defRPr>
            </a:lvl2pPr>
            <a:lvl3pPr marL="891603" indent="0">
              <a:buNone/>
              <a:defRPr sz="1539">
                <a:solidFill>
                  <a:schemeClr val="tx1">
                    <a:tint val="75000"/>
                  </a:schemeClr>
                </a:solidFill>
              </a:defRPr>
            </a:lvl3pPr>
            <a:lvl4pPr marL="1337404" indent="0">
              <a:buNone/>
              <a:defRPr sz="1368">
                <a:solidFill>
                  <a:schemeClr val="tx1">
                    <a:tint val="75000"/>
                  </a:schemeClr>
                </a:solidFill>
              </a:defRPr>
            </a:lvl4pPr>
            <a:lvl5pPr marL="1783205" indent="0">
              <a:buNone/>
              <a:defRPr sz="1368">
                <a:solidFill>
                  <a:schemeClr val="tx1">
                    <a:tint val="75000"/>
                  </a:schemeClr>
                </a:solidFill>
              </a:defRPr>
            </a:lvl5pPr>
            <a:lvl6pPr marL="2229005" indent="0">
              <a:buNone/>
              <a:defRPr sz="1368">
                <a:solidFill>
                  <a:schemeClr val="tx1">
                    <a:tint val="75000"/>
                  </a:schemeClr>
                </a:solidFill>
              </a:defRPr>
            </a:lvl6pPr>
            <a:lvl7pPr marL="2674808" indent="0">
              <a:buNone/>
              <a:defRPr sz="1368">
                <a:solidFill>
                  <a:schemeClr val="tx1">
                    <a:tint val="75000"/>
                  </a:schemeClr>
                </a:solidFill>
              </a:defRPr>
            </a:lvl7pPr>
            <a:lvl8pPr marL="3120609" indent="0">
              <a:buNone/>
              <a:defRPr sz="1368">
                <a:solidFill>
                  <a:schemeClr val="tx1">
                    <a:tint val="75000"/>
                  </a:schemeClr>
                </a:solidFill>
              </a:defRPr>
            </a:lvl8pPr>
            <a:lvl9pPr marL="3566409" indent="0">
              <a:buNone/>
              <a:defRPr sz="136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65526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9" y="1913"/>
            <a:ext cx="9142643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71"/>
            <a:ext cx="7337192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5" y="1606872"/>
            <a:ext cx="3620764" cy="4695797"/>
          </a:xfrm>
        </p:spPr>
        <p:txBody>
          <a:bodyPr/>
          <a:lstStyle>
            <a:lvl1pPr>
              <a:defRPr sz="2736"/>
            </a:lvl1pPr>
            <a:lvl2pPr>
              <a:defRPr sz="2309"/>
            </a:lvl2pPr>
            <a:lvl3pPr>
              <a:defRPr sz="1967"/>
            </a:lvl3pPr>
            <a:lvl4pPr>
              <a:defRPr sz="1796"/>
            </a:lvl4pPr>
            <a:lvl5pPr>
              <a:defRPr sz="1796"/>
            </a:lvl5pPr>
            <a:lvl6pPr>
              <a:defRPr sz="1796"/>
            </a:lvl6pPr>
            <a:lvl7pPr>
              <a:defRPr sz="1796"/>
            </a:lvl7pPr>
            <a:lvl8pPr>
              <a:defRPr sz="1796"/>
            </a:lvl8pPr>
            <a:lvl9pPr>
              <a:defRPr sz="1796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40" y="1606872"/>
            <a:ext cx="3644897" cy="4695797"/>
          </a:xfrm>
        </p:spPr>
        <p:txBody>
          <a:bodyPr/>
          <a:lstStyle>
            <a:lvl1pPr>
              <a:defRPr sz="2736"/>
            </a:lvl1pPr>
            <a:lvl2pPr>
              <a:defRPr sz="2309"/>
            </a:lvl2pPr>
            <a:lvl3pPr>
              <a:defRPr sz="1967"/>
            </a:lvl3pPr>
            <a:lvl4pPr>
              <a:defRPr sz="1796"/>
            </a:lvl4pPr>
            <a:lvl5pPr>
              <a:defRPr sz="1796"/>
            </a:lvl5pPr>
            <a:lvl6pPr>
              <a:defRPr sz="1796"/>
            </a:lvl6pPr>
            <a:lvl7pPr>
              <a:defRPr sz="1796"/>
            </a:lvl7pPr>
            <a:lvl8pPr>
              <a:defRPr sz="1796"/>
            </a:lvl8pPr>
            <a:lvl9pPr>
              <a:defRPr sz="1796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74761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7"/>
            <a:ext cx="7864166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0" y="1606872"/>
            <a:ext cx="3674753" cy="568003"/>
          </a:xfrm>
        </p:spPr>
        <p:txBody>
          <a:bodyPr anchor="b"/>
          <a:lstStyle>
            <a:lvl1pPr marL="0" indent="0">
              <a:buNone/>
              <a:defRPr sz="2309" b="1"/>
            </a:lvl1pPr>
            <a:lvl2pPr marL="445801" indent="0">
              <a:buNone/>
              <a:defRPr sz="1967" b="1"/>
            </a:lvl2pPr>
            <a:lvl3pPr marL="891603" indent="0">
              <a:buNone/>
              <a:defRPr sz="1796" b="1"/>
            </a:lvl3pPr>
            <a:lvl4pPr marL="1337404" indent="0">
              <a:buNone/>
              <a:defRPr sz="1539" b="1"/>
            </a:lvl4pPr>
            <a:lvl5pPr marL="1783205" indent="0">
              <a:buNone/>
              <a:defRPr sz="1539" b="1"/>
            </a:lvl5pPr>
            <a:lvl6pPr marL="2229005" indent="0">
              <a:buNone/>
              <a:defRPr sz="1539" b="1"/>
            </a:lvl6pPr>
            <a:lvl7pPr marL="2674808" indent="0">
              <a:buNone/>
              <a:defRPr sz="1539" b="1"/>
            </a:lvl7pPr>
            <a:lvl8pPr marL="3120609" indent="0">
              <a:buNone/>
              <a:defRPr sz="1539" b="1"/>
            </a:lvl8pPr>
            <a:lvl9pPr marL="3566409" indent="0">
              <a:buNone/>
              <a:defRPr sz="1539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40" y="2174876"/>
            <a:ext cx="3674753" cy="4261248"/>
          </a:xfrm>
        </p:spPr>
        <p:txBody>
          <a:bodyPr/>
          <a:lstStyle>
            <a:lvl1pPr>
              <a:defRPr sz="2309"/>
            </a:lvl1pPr>
            <a:lvl2pPr>
              <a:defRPr sz="1967"/>
            </a:lvl2pPr>
            <a:lvl3pPr>
              <a:defRPr sz="1796"/>
            </a:lvl3pPr>
            <a:lvl4pPr>
              <a:defRPr sz="1539"/>
            </a:lvl4pPr>
            <a:lvl5pPr>
              <a:defRPr sz="1539"/>
            </a:lvl5pPr>
            <a:lvl6pPr>
              <a:defRPr sz="1539"/>
            </a:lvl6pPr>
            <a:lvl7pPr>
              <a:defRPr sz="1539"/>
            </a:lvl7pPr>
            <a:lvl8pPr>
              <a:defRPr sz="1539"/>
            </a:lvl8pPr>
            <a:lvl9pPr>
              <a:defRPr sz="1539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15" y="1606872"/>
            <a:ext cx="3587825" cy="568003"/>
          </a:xfrm>
        </p:spPr>
        <p:txBody>
          <a:bodyPr anchor="b"/>
          <a:lstStyle>
            <a:lvl1pPr marL="0" indent="0">
              <a:buNone/>
              <a:defRPr sz="2309" b="1"/>
            </a:lvl1pPr>
            <a:lvl2pPr marL="445801" indent="0">
              <a:buNone/>
              <a:defRPr sz="1967" b="1"/>
            </a:lvl2pPr>
            <a:lvl3pPr marL="891603" indent="0">
              <a:buNone/>
              <a:defRPr sz="1796" b="1"/>
            </a:lvl3pPr>
            <a:lvl4pPr marL="1337404" indent="0">
              <a:buNone/>
              <a:defRPr sz="1539" b="1"/>
            </a:lvl4pPr>
            <a:lvl5pPr marL="1783205" indent="0">
              <a:buNone/>
              <a:defRPr sz="1539" b="1"/>
            </a:lvl5pPr>
            <a:lvl6pPr marL="2229005" indent="0">
              <a:buNone/>
              <a:defRPr sz="1539" b="1"/>
            </a:lvl6pPr>
            <a:lvl7pPr marL="2674808" indent="0">
              <a:buNone/>
              <a:defRPr sz="1539" b="1"/>
            </a:lvl7pPr>
            <a:lvl8pPr marL="3120609" indent="0">
              <a:buNone/>
              <a:defRPr sz="1539" b="1"/>
            </a:lvl8pPr>
            <a:lvl9pPr marL="3566409" indent="0">
              <a:buNone/>
              <a:defRPr sz="1539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15" y="2188097"/>
            <a:ext cx="3587825" cy="4248027"/>
          </a:xfrm>
        </p:spPr>
        <p:txBody>
          <a:bodyPr/>
          <a:lstStyle>
            <a:lvl1pPr>
              <a:defRPr sz="2309"/>
            </a:lvl1pPr>
            <a:lvl2pPr>
              <a:defRPr sz="1967"/>
            </a:lvl2pPr>
            <a:lvl3pPr>
              <a:defRPr sz="1796"/>
            </a:lvl3pPr>
            <a:lvl4pPr>
              <a:defRPr sz="1539"/>
            </a:lvl4pPr>
            <a:lvl5pPr>
              <a:defRPr sz="1539"/>
            </a:lvl5pPr>
            <a:lvl6pPr>
              <a:defRPr sz="1539"/>
            </a:lvl6pPr>
            <a:lvl7pPr>
              <a:defRPr sz="1539"/>
            </a:lvl7pPr>
            <a:lvl8pPr>
              <a:defRPr sz="1539"/>
            </a:lvl8pPr>
            <a:lvl9pPr>
              <a:defRPr sz="1539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32749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9" y="1913"/>
            <a:ext cx="9142643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71"/>
            <a:ext cx="7864166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3110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191048" y="5872593"/>
            <a:ext cx="567428" cy="653107"/>
          </a:xfrm>
          <a:prstGeom prst="rect">
            <a:avLst/>
          </a:prstGeom>
        </p:spPr>
        <p:txBody>
          <a:bodyPr vert="horz" lIns="104269" tIns="52135" rIns="104269" bIns="52135" rtlCol="0" anchor="ctr">
            <a:normAutofit/>
          </a:bodyPr>
          <a:lstStyle>
            <a:lvl1pPr algn="ctr">
              <a:defRPr sz="2309" i="0">
                <a:solidFill>
                  <a:schemeClr val="bg1"/>
                </a:solidFill>
                <a:latin typeface="+mj-lt"/>
              </a:defRPr>
            </a:lvl1pPr>
          </a:lstStyle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19516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5" y="273049"/>
            <a:ext cx="3008313" cy="1162051"/>
          </a:xfrm>
        </p:spPr>
        <p:txBody>
          <a:bodyPr anchor="b"/>
          <a:lstStyle>
            <a:lvl1pPr algn="l">
              <a:defRPr sz="1967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8"/>
            <a:ext cx="5111750" cy="5853113"/>
          </a:xfrm>
        </p:spPr>
        <p:txBody>
          <a:bodyPr/>
          <a:lstStyle>
            <a:lvl1pPr>
              <a:defRPr sz="3164"/>
            </a:lvl1pPr>
            <a:lvl2pPr>
              <a:defRPr sz="2736"/>
            </a:lvl2pPr>
            <a:lvl3pPr>
              <a:defRPr sz="2309"/>
            </a:lvl3pPr>
            <a:lvl4pPr>
              <a:defRPr sz="1967"/>
            </a:lvl4pPr>
            <a:lvl5pPr>
              <a:defRPr sz="1967"/>
            </a:lvl5pPr>
            <a:lvl6pPr>
              <a:defRPr sz="1967"/>
            </a:lvl6pPr>
            <a:lvl7pPr>
              <a:defRPr sz="1967"/>
            </a:lvl7pPr>
            <a:lvl8pPr>
              <a:defRPr sz="1967"/>
            </a:lvl8pPr>
            <a:lvl9pPr>
              <a:defRPr sz="1967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5" y="1435104"/>
            <a:ext cx="3008313" cy="4691063"/>
          </a:xfrm>
        </p:spPr>
        <p:txBody>
          <a:bodyPr/>
          <a:lstStyle>
            <a:lvl1pPr marL="0" indent="0">
              <a:buNone/>
              <a:defRPr sz="1368"/>
            </a:lvl1pPr>
            <a:lvl2pPr marL="445801" indent="0">
              <a:buNone/>
              <a:defRPr sz="1197"/>
            </a:lvl2pPr>
            <a:lvl3pPr marL="891603" indent="0">
              <a:buNone/>
              <a:defRPr sz="941"/>
            </a:lvl3pPr>
            <a:lvl4pPr marL="1337404" indent="0">
              <a:buNone/>
              <a:defRPr sz="855"/>
            </a:lvl4pPr>
            <a:lvl5pPr marL="1783205" indent="0">
              <a:buNone/>
              <a:defRPr sz="855"/>
            </a:lvl5pPr>
            <a:lvl6pPr marL="2229005" indent="0">
              <a:buNone/>
              <a:defRPr sz="855"/>
            </a:lvl6pPr>
            <a:lvl7pPr marL="2674808" indent="0">
              <a:buNone/>
              <a:defRPr sz="855"/>
            </a:lvl7pPr>
            <a:lvl8pPr marL="3120609" indent="0">
              <a:buNone/>
              <a:defRPr sz="855"/>
            </a:lvl8pPr>
            <a:lvl9pPr marL="3566409" indent="0">
              <a:buNone/>
              <a:defRPr sz="85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55803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957" y="490023"/>
            <a:ext cx="7343873" cy="1110281"/>
          </a:xfrm>
          <a:prstGeom prst="rect">
            <a:avLst/>
          </a:prstGeom>
        </p:spPr>
        <p:txBody>
          <a:bodyPr vert="horz" lIns="104269" tIns="52135" rIns="104269" bIns="52135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957" y="1600203"/>
            <a:ext cx="7343873" cy="4835924"/>
          </a:xfrm>
          <a:prstGeom prst="rect">
            <a:avLst/>
          </a:prstGeom>
        </p:spPr>
        <p:txBody>
          <a:bodyPr vert="horz" lIns="104269" tIns="52135" rIns="104269" bIns="52135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6356356"/>
            <a:ext cx="2133600" cy="365125"/>
          </a:xfrm>
          <a:prstGeom prst="rect">
            <a:avLst/>
          </a:prstGeom>
        </p:spPr>
        <p:txBody>
          <a:bodyPr vert="horz" lIns="104269" tIns="52135" rIns="104269" bIns="52135" rtlCol="0" anchor="ctr"/>
          <a:lstStyle>
            <a:lvl1pPr algn="l">
              <a:defRPr sz="119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91603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3" y="6356356"/>
            <a:ext cx="2895600" cy="365125"/>
          </a:xfrm>
          <a:prstGeom prst="rect">
            <a:avLst/>
          </a:prstGeom>
        </p:spPr>
        <p:txBody>
          <a:bodyPr vert="horz" lIns="104269" tIns="52135" rIns="104269" bIns="52135" rtlCol="0" anchor="ctr"/>
          <a:lstStyle>
            <a:lvl1pPr algn="ctr">
              <a:defRPr sz="119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91603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095" y="6041425"/>
            <a:ext cx="619711" cy="631835"/>
          </a:xfrm>
          <a:prstGeom prst="rect">
            <a:avLst/>
          </a:prstGeom>
        </p:spPr>
        <p:txBody>
          <a:bodyPr vert="horz" lIns="104269" tIns="52135" rIns="104269" bIns="52135" rtlCol="0" anchor="ctr">
            <a:normAutofit/>
          </a:bodyPr>
          <a:lstStyle>
            <a:lvl1pPr algn="ctr">
              <a:lnSpc>
                <a:spcPts val="2052"/>
              </a:lnSpc>
              <a:defRPr sz="2309">
                <a:solidFill>
                  <a:schemeClr val="bg1"/>
                </a:solidFill>
              </a:defRPr>
            </a:lvl1pPr>
          </a:lstStyle>
          <a:p>
            <a:pPr defTabSz="891603"/>
            <a:fld id="{E20E89E6-FE54-4E13-859C-1FA908D70D39}" type="slidenum">
              <a:rPr lang="ru-RU" smtClean="0">
                <a:solidFill>
                  <a:prstClr val="white"/>
                </a:solidFill>
              </a:rPr>
              <a:pPr defTabSz="891603"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8827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7" r:id="rId1"/>
    <p:sldLayoutId id="2147483838" r:id="rId2"/>
    <p:sldLayoutId id="2147483839" r:id="rId3"/>
    <p:sldLayoutId id="2147483840" r:id="rId4"/>
    <p:sldLayoutId id="2147483841" r:id="rId5"/>
    <p:sldLayoutId id="2147483842" r:id="rId6"/>
    <p:sldLayoutId id="2147483843" r:id="rId7"/>
    <p:sldLayoutId id="2147483844" r:id="rId8"/>
    <p:sldLayoutId id="2147483845" r:id="rId9"/>
    <p:sldLayoutId id="2147483846" r:id="rId10"/>
    <p:sldLayoutId id="2147483847" r:id="rId11"/>
    <p:sldLayoutId id="2147483848" r:id="rId12"/>
    <p:sldLayoutId id="2147483849" r:id="rId13"/>
    <p:sldLayoutId id="2147483850" r:id="rId14"/>
  </p:sldLayoutIdLst>
  <p:hf hdr="0" ftr="0" dt="0"/>
  <p:txStyles>
    <p:titleStyle>
      <a:lvl1pPr algn="l" defTabSz="891603" rtl="0" eaLnBrk="1" latinLnBrk="0" hangingPunct="1">
        <a:lnSpc>
          <a:spcPts val="4445"/>
        </a:lnSpc>
        <a:spcBef>
          <a:spcPct val="0"/>
        </a:spcBef>
        <a:buNone/>
        <a:defRPr sz="3591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310752" indent="0" algn="l" defTabSz="891603" rtl="0" eaLnBrk="1" latinLnBrk="0" hangingPunct="1">
        <a:spcBef>
          <a:spcPct val="20000"/>
        </a:spcBef>
        <a:buFont typeface="+mj-lt"/>
        <a:buNone/>
        <a:defRPr sz="3164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310752" indent="0" algn="l" defTabSz="891603" rtl="0" eaLnBrk="1" latinLnBrk="0" hangingPunct="1">
        <a:spcBef>
          <a:spcPct val="20000"/>
        </a:spcBef>
        <a:buFont typeface="Arial" pitchFamily="34" charset="0"/>
        <a:buNone/>
        <a:defRPr sz="2052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609290" indent="-222547" algn="l" defTabSz="891603" rtl="0" eaLnBrk="1" latinLnBrk="0" hangingPunct="1">
        <a:spcBef>
          <a:spcPct val="20000"/>
        </a:spcBef>
        <a:buFont typeface="Arial" pitchFamily="34" charset="0"/>
        <a:buChar char="•"/>
        <a:defRPr sz="2052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308037" algn="just" defTabSz="891603" rtl="0" eaLnBrk="1" latinLnBrk="0" hangingPunct="1">
        <a:lnSpc>
          <a:spcPts val="1539"/>
        </a:lnSpc>
        <a:spcBef>
          <a:spcPts val="342"/>
        </a:spcBef>
        <a:buFont typeface="Arial" pitchFamily="34" charset="0"/>
        <a:buNone/>
        <a:tabLst/>
        <a:defRPr sz="1368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226720" indent="0" algn="l" defTabSz="891603" rtl="0" eaLnBrk="1" latinLnBrk="0" hangingPunct="1">
        <a:lnSpc>
          <a:spcPts val="1539"/>
        </a:lnSpc>
        <a:spcBef>
          <a:spcPts val="342"/>
        </a:spcBef>
        <a:buFont typeface="Arial" pitchFamily="34" charset="0"/>
        <a:buNone/>
        <a:defRPr sz="1197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451907" indent="-222901" algn="l" defTabSz="891603" rtl="0" eaLnBrk="1" latinLnBrk="0" hangingPunct="1">
        <a:spcBef>
          <a:spcPct val="20000"/>
        </a:spcBef>
        <a:buFont typeface="Arial" pitchFamily="34" charset="0"/>
        <a:buChar char="•"/>
        <a:defRPr sz="1967" kern="1200">
          <a:solidFill>
            <a:schemeClr val="tx1"/>
          </a:solidFill>
          <a:latin typeface="+mn-lt"/>
          <a:ea typeface="+mn-ea"/>
          <a:cs typeface="+mn-cs"/>
        </a:defRPr>
      </a:lvl6pPr>
      <a:lvl7pPr marL="2897707" indent="-222901" algn="l" defTabSz="891603" rtl="0" eaLnBrk="1" latinLnBrk="0" hangingPunct="1">
        <a:spcBef>
          <a:spcPct val="20000"/>
        </a:spcBef>
        <a:buFont typeface="Arial" pitchFamily="34" charset="0"/>
        <a:buChar char="•"/>
        <a:defRPr sz="1967" kern="1200">
          <a:solidFill>
            <a:schemeClr val="tx1"/>
          </a:solidFill>
          <a:latin typeface="+mn-lt"/>
          <a:ea typeface="+mn-ea"/>
          <a:cs typeface="+mn-cs"/>
        </a:defRPr>
      </a:lvl7pPr>
      <a:lvl8pPr marL="3343509" indent="-222901" algn="l" defTabSz="891603" rtl="0" eaLnBrk="1" latinLnBrk="0" hangingPunct="1">
        <a:spcBef>
          <a:spcPct val="20000"/>
        </a:spcBef>
        <a:buFont typeface="Arial" pitchFamily="34" charset="0"/>
        <a:buChar char="•"/>
        <a:defRPr sz="1967" kern="1200">
          <a:solidFill>
            <a:schemeClr val="tx1"/>
          </a:solidFill>
          <a:latin typeface="+mn-lt"/>
          <a:ea typeface="+mn-ea"/>
          <a:cs typeface="+mn-cs"/>
        </a:defRPr>
      </a:lvl8pPr>
      <a:lvl9pPr marL="3789311" indent="-222901" algn="l" defTabSz="891603" rtl="0" eaLnBrk="1" latinLnBrk="0" hangingPunct="1">
        <a:spcBef>
          <a:spcPct val="20000"/>
        </a:spcBef>
        <a:buFont typeface="Arial" pitchFamily="34" charset="0"/>
        <a:buChar char="•"/>
        <a:defRPr sz="19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91603" rtl="0" eaLnBrk="1" latinLnBrk="0" hangingPunct="1">
        <a:defRPr sz="1796" kern="1200">
          <a:solidFill>
            <a:schemeClr val="tx1"/>
          </a:solidFill>
          <a:latin typeface="+mn-lt"/>
          <a:ea typeface="+mn-ea"/>
          <a:cs typeface="+mn-cs"/>
        </a:defRPr>
      </a:lvl1pPr>
      <a:lvl2pPr marL="445801" algn="l" defTabSz="891603" rtl="0" eaLnBrk="1" latinLnBrk="0" hangingPunct="1">
        <a:defRPr sz="1796" kern="1200">
          <a:solidFill>
            <a:schemeClr val="tx1"/>
          </a:solidFill>
          <a:latin typeface="+mn-lt"/>
          <a:ea typeface="+mn-ea"/>
          <a:cs typeface="+mn-cs"/>
        </a:defRPr>
      </a:lvl2pPr>
      <a:lvl3pPr marL="891603" algn="l" defTabSz="891603" rtl="0" eaLnBrk="1" latinLnBrk="0" hangingPunct="1">
        <a:defRPr sz="1796" kern="1200">
          <a:solidFill>
            <a:schemeClr val="tx1"/>
          </a:solidFill>
          <a:latin typeface="+mn-lt"/>
          <a:ea typeface="+mn-ea"/>
          <a:cs typeface="+mn-cs"/>
        </a:defRPr>
      </a:lvl3pPr>
      <a:lvl4pPr marL="1337404" algn="l" defTabSz="891603" rtl="0" eaLnBrk="1" latinLnBrk="0" hangingPunct="1">
        <a:defRPr sz="1796" kern="1200">
          <a:solidFill>
            <a:schemeClr val="tx1"/>
          </a:solidFill>
          <a:latin typeface="+mn-lt"/>
          <a:ea typeface="+mn-ea"/>
          <a:cs typeface="+mn-cs"/>
        </a:defRPr>
      </a:lvl4pPr>
      <a:lvl5pPr marL="1783205" algn="l" defTabSz="891603" rtl="0" eaLnBrk="1" latinLnBrk="0" hangingPunct="1">
        <a:defRPr sz="1796" kern="1200">
          <a:solidFill>
            <a:schemeClr val="tx1"/>
          </a:solidFill>
          <a:latin typeface="+mn-lt"/>
          <a:ea typeface="+mn-ea"/>
          <a:cs typeface="+mn-cs"/>
        </a:defRPr>
      </a:lvl5pPr>
      <a:lvl6pPr marL="2229005" algn="l" defTabSz="891603" rtl="0" eaLnBrk="1" latinLnBrk="0" hangingPunct="1">
        <a:defRPr sz="1796" kern="1200">
          <a:solidFill>
            <a:schemeClr val="tx1"/>
          </a:solidFill>
          <a:latin typeface="+mn-lt"/>
          <a:ea typeface="+mn-ea"/>
          <a:cs typeface="+mn-cs"/>
        </a:defRPr>
      </a:lvl6pPr>
      <a:lvl7pPr marL="2674808" algn="l" defTabSz="891603" rtl="0" eaLnBrk="1" latinLnBrk="0" hangingPunct="1">
        <a:defRPr sz="1796" kern="1200">
          <a:solidFill>
            <a:schemeClr val="tx1"/>
          </a:solidFill>
          <a:latin typeface="+mn-lt"/>
          <a:ea typeface="+mn-ea"/>
          <a:cs typeface="+mn-cs"/>
        </a:defRPr>
      </a:lvl7pPr>
      <a:lvl8pPr marL="3120609" algn="l" defTabSz="891603" rtl="0" eaLnBrk="1" latinLnBrk="0" hangingPunct="1">
        <a:defRPr sz="1796" kern="1200">
          <a:solidFill>
            <a:schemeClr val="tx1"/>
          </a:solidFill>
          <a:latin typeface="+mn-lt"/>
          <a:ea typeface="+mn-ea"/>
          <a:cs typeface="+mn-cs"/>
        </a:defRPr>
      </a:lvl8pPr>
      <a:lvl9pPr marL="3566409" algn="l" defTabSz="891603" rtl="0" eaLnBrk="1" latinLnBrk="0" hangingPunct="1">
        <a:defRPr sz="179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1980632" y="2487772"/>
            <a:ext cx="5240956" cy="448273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8177" tIns="39089" rIns="78177" bIns="39089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1038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1038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1038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1038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defTabSz="891603" eaLnBrk="1" hangingPunct="1"/>
            <a:r>
              <a:rPr lang="ru-RU" sz="2400" b="1" dirty="0">
                <a:solidFill>
                  <a:srgbClr val="0070C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Федеральная налоговая служба</a:t>
            </a:r>
          </a:p>
        </p:txBody>
      </p:sp>
      <p:sp>
        <p:nvSpPr>
          <p:cNvPr id="11" name="TextBox 42"/>
          <p:cNvSpPr txBox="1">
            <a:spLocks noChangeArrowheads="1"/>
          </p:cNvSpPr>
          <p:nvPr/>
        </p:nvSpPr>
        <p:spPr bwMode="auto">
          <a:xfrm>
            <a:off x="604666" y="3429000"/>
            <a:ext cx="7992888" cy="2294933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8177" tIns="39089" rIns="78177" bIns="39089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1038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1038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1038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1038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 defTabSz="891603" eaLnBrk="1" hangingPunct="1"/>
            <a:r>
              <a:rPr lang="ru-RU" sz="2400" b="1" dirty="0">
                <a:solidFill>
                  <a:srgbClr val="0070C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«Об особенностях применения с 01.01.2020 налогоплательщиками, реализующими товары, подлежащие обязательной маркировке, специальных налоговых режимов»</a:t>
            </a:r>
          </a:p>
          <a:p>
            <a:pPr algn="ctr" defTabSz="891603" eaLnBrk="1" hangingPunct="1"/>
            <a:endParaRPr lang="ru-RU" sz="2400" b="1" dirty="0">
              <a:solidFill>
                <a:srgbClr val="0070C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ctr" defTabSz="891603" eaLnBrk="1" hangingPunct="1"/>
            <a:r>
              <a:rPr lang="ru-RU" sz="2400" b="1" dirty="0">
                <a:solidFill>
                  <a:srgbClr val="0070C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2019</a:t>
            </a:r>
          </a:p>
        </p:txBody>
      </p:sp>
      <p:pic>
        <p:nvPicPr>
          <p:cNvPr id="10243" name="Рисунок 6" descr="C:\Users\panova_ea\Desktop\ФНС\Новая папка\word\jpg\true-logo-FN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3" y="320884"/>
            <a:ext cx="1786415" cy="1770877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2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9344" y="4704357"/>
            <a:ext cx="485979" cy="1831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1200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614383" y="425890"/>
            <a:ext cx="8279446" cy="415369"/>
          </a:xfrm>
          <a:prstGeom prst="rect">
            <a:avLst/>
          </a:prstGeom>
          <a:noFill/>
        </p:spPr>
        <p:txBody>
          <a:bodyPr vert="horz" wrap="square" lIns="91312" tIns="45656" rIns="91312" bIns="45656" rtlCol="0" anchor="ctr">
            <a:spAutoFit/>
          </a:bodyPr>
          <a:lstStyle>
            <a:defPPr>
              <a:defRPr lang="ru-RU"/>
            </a:defPPr>
            <a:lvl1pPr marR="0" indent="0" defTabSz="695606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2100" b="1" i="0" cap="all">
                <a:solidFill>
                  <a:srgbClr val="005AA9"/>
                </a:solidFill>
                <a:latin typeface="Arial Narrow" panose="020B0606020202030204" pitchFamily="34" charset="0"/>
                <a:cs typeface="Times New Roman" panose="02020603050405020304" pitchFamily="18" charset="0"/>
              </a:defRPr>
            </a:lvl1pPr>
          </a:lstStyle>
          <a:p>
            <a:pPr lvl="0" algn="ctr">
              <a:defRPr/>
            </a:pPr>
            <a:r>
              <a:rPr lang="ru-RU" kern="0" dirty="0" smtClean="0">
                <a:latin typeface="+mn-lt"/>
                <a:cs typeface="Arial" panose="020B0604020202020204" pitchFamily="34" charset="0"/>
              </a:rPr>
              <a:t>«Услуги по перевозке грузов»</a:t>
            </a:r>
            <a:endParaRPr lang="ru-RU" kern="0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/>
          </a:bodyPr>
          <a:lstStyle/>
          <a:p>
            <a:fld id="{E20E89E6-FE54-4E13-859C-1FA908D70D39}" type="slidenum">
              <a:rPr lang="ru-RU" sz="2400" smtClean="0"/>
              <a:pPr/>
              <a:t>10</a:t>
            </a:fld>
            <a:endParaRPr lang="ru-RU" sz="2400" dirty="0"/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588261416"/>
              </p:ext>
            </p:extLst>
          </p:nvPr>
        </p:nvGraphicFramePr>
        <p:xfrm>
          <a:off x="827584" y="1028733"/>
          <a:ext cx="7774040" cy="51845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979712" y="5949280"/>
            <a:ext cx="4968552" cy="384043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9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Количество</a:t>
            </a:r>
            <a:r>
              <a:rPr kumimoji="0" lang="ru-RU" sz="1900" b="1" i="0" u="none" strike="noStrike" kern="1200" cap="none" spc="0" normalizeH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автотранспортных средств</a:t>
            </a:r>
            <a:r>
              <a:rPr kumimoji="0" lang="ru-RU" sz="19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(ед.)</a:t>
            </a:r>
          </a:p>
        </p:txBody>
      </p:sp>
      <p:sp>
        <p:nvSpPr>
          <p:cNvPr id="5" name="TextBox 4"/>
          <p:cNvSpPr txBox="1"/>
          <p:nvPr/>
        </p:nvSpPr>
        <p:spPr>
          <a:xfrm rot="16200000">
            <a:off x="-1438003" y="3750371"/>
            <a:ext cx="4152457" cy="341363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9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Сумма налога за год (тыс. руб.)</a:t>
            </a:r>
          </a:p>
        </p:txBody>
      </p:sp>
    </p:spTree>
    <p:extLst>
      <p:ext uri="{BB962C8B-B14F-4D97-AF65-F5344CB8AC3E}">
        <p14:creationId xmlns:p14="http://schemas.microsoft.com/office/powerpoint/2010/main" val="3760582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602572" y="264304"/>
            <a:ext cx="8279446" cy="738535"/>
          </a:xfrm>
          <a:prstGeom prst="rect">
            <a:avLst/>
          </a:prstGeom>
          <a:noFill/>
        </p:spPr>
        <p:txBody>
          <a:bodyPr vert="horz" wrap="square" lIns="91312" tIns="45656" rIns="91312" bIns="45656" rtlCol="0" anchor="ctr">
            <a:spAutoFit/>
          </a:bodyPr>
          <a:lstStyle>
            <a:defPPr>
              <a:defRPr lang="ru-RU"/>
            </a:defPPr>
            <a:lvl1pPr marR="0" indent="0" defTabSz="695606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2100" b="1" i="0" cap="all">
                <a:solidFill>
                  <a:srgbClr val="005AA9"/>
                </a:solidFill>
                <a:latin typeface="Arial Narrow" panose="020B0606020202030204" pitchFamily="34" charset="0"/>
                <a:cs typeface="Times New Roman" panose="02020603050405020304" pitchFamily="18" charset="0"/>
              </a:defRPr>
            </a:lvl1pPr>
          </a:lstStyle>
          <a:p>
            <a:pPr lvl="0" algn="ctr">
              <a:defRPr/>
            </a:pPr>
            <a:r>
              <a:rPr lang="ru-RU" kern="0" dirty="0" smtClean="0">
                <a:latin typeface="+mn-lt"/>
                <a:cs typeface="Arial" panose="020B0604020202020204" pitchFamily="34" charset="0"/>
              </a:rPr>
              <a:t>«Оказание бытовых услуг (парикмахерские, салоны красоты)»</a:t>
            </a:r>
            <a:endParaRPr lang="ru-RU" kern="0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/>
          </a:bodyPr>
          <a:lstStyle/>
          <a:p>
            <a:fld id="{E20E89E6-FE54-4E13-859C-1FA908D70D39}" type="slidenum">
              <a:rPr lang="ru-RU" sz="2400" smtClean="0"/>
              <a:pPr/>
              <a:t>11</a:t>
            </a:fld>
            <a:endParaRPr lang="ru-RU" sz="2400" dirty="0"/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2909143542"/>
              </p:ext>
            </p:extLst>
          </p:nvPr>
        </p:nvGraphicFramePr>
        <p:xfrm>
          <a:off x="718924" y="1124744"/>
          <a:ext cx="7669500" cy="50885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195736" y="6021288"/>
            <a:ext cx="4248472" cy="384043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9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Количество работников (чел.)</a:t>
            </a:r>
          </a:p>
        </p:txBody>
      </p:sp>
      <p:sp>
        <p:nvSpPr>
          <p:cNvPr id="5" name="TextBox 4"/>
          <p:cNvSpPr txBox="1"/>
          <p:nvPr/>
        </p:nvSpPr>
        <p:spPr>
          <a:xfrm rot="16200000">
            <a:off x="-1383324" y="3666364"/>
            <a:ext cx="4080451" cy="34136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9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Сумма налога за год (тыс. руб.)</a:t>
            </a:r>
          </a:p>
        </p:txBody>
      </p:sp>
    </p:spTree>
    <p:extLst>
      <p:ext uri="{BB962C8B-B14F-4D97-AF65-F5344CB8AC3E}">
        <p14:creationId xmlns:p14="http://schemas.microsoft.com/office/powerpoint/2010/main" val="4068520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601828" y="433581"/>
            <a:ext cx="8279446" cy="399980"/>
          </a:xfrm>
          <a:prstGeom prst="rect">
            <a:avLst/>
          </a:prstGeom>
          <a:noFill/>
        </p:spPr>
        <p:txBody>
          <a:bodyPr vert="horz" wrap="square" lIns="91312" tIns="45656" rIns="91312" bIns="45656" rtlCol="0" anchor="ctr">
            <a:spAutoFit/>
          </a:bodyPr>
          <a:lstStyle>
            <a:defPPr>
              <a:defRPr lang="ru-RU"/>
            </a:defPPr>
            <a:lvl1pPr marR="0" indent="0" defTabSz="695606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2100" b="1" i="0" cap="all">
                <a:solidFill>
                  <a:srgbClr val="005AA9"/>
                </a:solidFill>
                <a:latin typeface="Arial Narrow" panose="020B0606020202030204" pitchFamily="34" charset="0"/>
                <a:cs typeface="Times New Roman" panose="02020603050405020304" pitchFamily="18" charset="0"/>
              </a:defRPr>
            </a:lvl1pPr>
          </a:lstStyle>
          <a:p>
            <a:pPr lvl="0">
              <a:defRPr/>
            </a:pPr>
            <a:r>
              <a:rPr lang="ru-RU" sz="2000" kern="0" dirty="0" smtClean="0">
                <a:latin typeface="+mn-lt"/>
                <a:cs typeface="Arial" panose="020B0604020202020204" pitchFamily="34" charset="0"/>
              </a:rPr>
              <a:t>«Услуги по ремонту, техобслуживанию и мойке автомобилей»</a:t>
            </a:r>
            <a:endParaRPr lang="ru-RU" sz="2000" kern="0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/>
          </a:bodyPr>
          <a:lstStyle/>
          <a:p>
            <a:fld id="{E20E89E6-FE54-4E13-859C-1FA908D70D39}" type="slidenum">
              <a:rPr lang="ru-RU" sz="2400" smtClean="0"/>
              <a:pPr/>
              <a:t>12</a:t>
            </a:fld>
            <a:endParaRPr lang="ru-RU" sz="2400" dirty="0"/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2739028067"/>
              </p:ext>
            </p:extLst>
          </p:nvPr>
        </p:nvGraphicFramePr>
        <p:xfrm>
          <a:off x="854531" y="1028733"/>
          <a:ext cx="7774040" cy="51845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411760" y="6093296"/>
            <a:ext cx="3888432" cy="384043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9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Количество работников </a:t>
            </a:r>
            <a:r>
              <a:rPr kumimoji="0" lang="ru-RU" sz="19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(ед.)</a:t>
            </a:r>
          </a:p>
        </p:txBody>
      </p:sp>
      <p:sp>
        <p:nvSpPr>
          <p:cNvPr id="5" name="TextBox 4"/>
          <p:cNvSpPr txBox="1"/>
          <p:nvPr/>
        </p:nvSpPr>
        <p:spPr>
          <a:xfrm rot="16200000">
            <a:off x="-1546016" y="3282320"/>
            <a:ext cx="4368484" cy="34136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9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Сумма налога за год (тыс. руб.)</a:t>
            </a:r>
          </a:p>
        </p:txBody>
      </p:sp>
    </p:spTree>
    <p:extLst>
      <p:ext uri="{BB962C8B-B14F-4D97-AF65-F5344CB8AC3E}">
        <p14:creationId xmlns:p14="http://schemas.microsoft.com/office/powerpoint/2010/main" val="965354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11560" y="1196752"/>
            <a:ext cx="7712523" cy="5476507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</a:pPr>
            <a:r>
              <a:rPr lang="ru-RU" sz="1800" dirty="0" smtClean="0">
                <a:ea typeface="+mj-ea"/>
                <a:cs typeface="+mj-cs"/>
                <a:sym typeface="Trebuchet MS"/>
              </a:rPr>
              <a:t>	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</a:pPr>
            <a:r>
              <a:rPr lang="ru-RU" sz="2200" i="1" dirty="0" smtClean="0">
                <a:ea typeface="+mj-ea"/>
                <a:cs typeface="+mj-cs"/>
                <a:sym typeface="Trebuchet MS"/>
              </a:rPr>
              <a:t>С </a:t>
            </a:r>
            <a:r>
              <a:rPr lang="ru-RU" sz="2200" i="1" dirty="0">
                <a:ea typeface="+mj-ea"/>
                <a:cs typeface="+mj-cs"/>
                <a:sym typeface="Trebuchet MS"/>
              </a:rPr>
              <a:t>1 января 2020 года для целей применения ЕНВД и ПСН не признается розничной торговлей реализация товаров, </a:t>
            </a:r>
            <a:r>
              <a:rPr lang="ru-RU" sz="2200" i="1" dirty="0">
                <a:ea typeface="+mj-ea"/>
                <a:cs typeface="+mj-cs"/>
              </a:rPr>
              <a:t>подлежащих обязательной маркировке средствами идентификации</a:t>
            </a:r>
            <a:r>
              <a:rPr lang="ru-RU" sz="2200" i="1" dirty="0">
                <a:ea typeface="+mj-ea"/>
                <a:cs typeface="+mj-cs"/>
                <a:sym typeface="Trebuchet MS"/>
              </a:rPr>
              <a:t>:</a:t>
            </a:r>
          </a:p>
          <a:p>
            <a:pPr algn="just">
              <a:spcBef>
                <a:spcPts val="400"/>
              </a:spcBef>
              <a:spcAft>
                <a:spcPts val="1200"/>
              </a:spcAft>
            </a:pPr>
            <a:r>
              <a:rPr lang="ru-RU" sz="2200" i="1" dirty="0" smtClean="0">
                <a:ea typeface="+mj-ea"/>
                <a:cs typeface="+mj-cs"/>
              </a:rPr>
              <a:t>	- </a:t>
            </a:r>
            <a:r>
              <a:rPr lang="ru-RU" sz="2200" i="1" dirty="0">
                <a:ea typeface="+mj-ea"/>
                <a:cs typeface="+mj-cs"/>
              </a:rPr>
              <a:t>лекарственных препаратов;</a:t>
            </a:r>
          </a:p>
          <a:p>
            <a:pPr>
              <a:spcBef>
                <a:spcPts val="400"/>
              </a:spcBef>
              <a:spcAft>
                <a:spcPts val="1200"/>
              </a:spcAft>
            </a:pPr>
            <a:r>
              <a:rPr lang="ru-RU" sz="2200" i="1" dirty="0" smtClean="0">
                <a:ea typeface="+mj-ea"/>
                <a:cs typeface="+mj-cs"/>
              </a:rPr>
              <a:t>	- </a:t>
            </a:r>
            <a:r>
              <a:rPr lang="ru-RU" sz="2200" i="1" dirty="0">
                <a:ea typeface="+mj-ea"/>
                <a:cs typeface="+mj-cs"/>
              </a:rPr>
              <a:t>обувных товаров;</a:t>
            </a:r>
          </a:p>
          <a:p>
            <a:pPr>
              <a:spcBef>
                <a:spcPts val="400"/>
              </a:spcBef>
              <a:spcAft>
                <a:spcPts val="1200"/>
              </a:spcAft>
            </a:pPr>
            <a:r>
              <a:rPr lang="ru-RU" sz="2200" i="1" dirty="0" smtClean="0">
                <a:ea typeface="+mj-ea"/>
                <a:cs typeface="+mj-cs"/>
              </a:rPr>
              <a:t>	- </a:t>
            </a:r>
            <a:r>
              <a:rPr lang="ru-RU" sz="2200" i="1" dirty="0">
                <a:ea typeface="+mj-ea"/>
                <a:cs typeface="+mj-cs"/>
              </a:rPr>
              <a:t>изделий из натурального </a:t>
            </a:r>
            <a:r>
              <a:rPr lang="ru-RU" sz="2200" i="1" dirty="0" smtClean="0">
                <a:ea typeface="+mj-ea"/>
                <a:cs typeface="+mj-cs"/>
              </a:rPr>
              <a:t>меха</a:t>
            </a:r>
            <a:endParaRPr lang="ru-RU" sz="2200" i="1" dirty="0">
              <a:ea typeface="+mj-ea"/>
              <a:cs typeface="+mj-cs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2635" y="501080"/>
            <a:ext cx="7853821" cy="695681"/>
          </a:xfrm>
        </p:spPr>
        <p:txBody>
          <a:bodyPr>
            <a:noAutofit/>
          </a:bodyPr>
          <a:lstStyle/>
          <a:p>
            <a:pPr lvl="0" algn="ctr"/>
            <a:r>
              <a:rPr lang="ru-RU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Основные изменения законодательства по специальным налоговым </a:t>
            </a:r>
            <a:r>
              <a:rPr lang="ru-RU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режимам</a:t>
            </a:r>
            <a:endParaRPr lang="ru-RU" sz="2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2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6689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11560" y="1196752"/>
            <a:ext cx="7627171" cy="5476507"/>
          </a:xfrm>
          <a:solidFill>
            <a:schemeClr val="bg1"/>
          </a:solidFill>
          <a:ln w="15875"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marL="653652" indent="-342900" algn="just">
              <a:spcBef>
                <a:spcPts val="4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sz="2100" i="1" dirty="0">
                <a:ea typeface="+mj-ea"/>
                <a:cs typeface="+mj-cs"/>
              </a:rPr>
              <a:t>Постановление Правительства РФ от 24.01.2017 № 62 </a:t>
            </a:r>
            <a:r>
              <a:rPr lang="ru-RU" sz="2100" i="1" dirty="0" smtClean="0">
                <a:ea typeface="+mj-ea"/>
                <a:cs typeface="+mj-cs"/>
              </a:rPr>
              <a:t>«О </a:t>
            </a:r>
            <a:r>
              <a:rPr lang="ru-RU" sz="2100" i="1" dirty="0">
                <a:ea typeface="+mj-ea"/>
                <a:cs typeface="+mj-cs"/>
              </a:rPr>
              <a:t>проведении эксперимента по маркировке лекарственных препаратов для медицинского применения</a:t>
            </a:r>
            <a:r>
              <a:rPr lang="ru-RU" sz="2100" i="1" dirty="0" smtClean="0">
                <a:ea typeface="+mj-ea"/>
                <a:cs typeface="+mj-cs"/>
              </a:rPr>
              <a:t>»</a:t>
            </a:r>
            <a:endParaRPr lang="ru-RU" sz="2100" i="1" dirty="0">
              <a:ea typeface="+mj-ea"/>
              <a:cs typeface="+mj-cs"/>
            </a:endParaRPr>
          </a:p>
          <a:p>
            <a:pPr marL="653652" indent="-342900" algn="just">
              <a:spcBef>
                <a:spcPts val="4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sz="2100" i="1" dirty="0">
                <a:ea typeface="+mj-ea"/>
                <a:cs typeface="+mj-cs"/>
              </a:rPr>
              <a:t> Постановление Правительства РФ от 11.08.2016 </a:t>
            </a:r>
            <a:r>
              <a:rPr lang="ru-RU" sz="2100" i="1" dirty="0" smtClean="0">
                <a:ea typeface="+mj-ea"/>
                <a:cs typeface="+mj-cs"/>
              </a:rPr>
              <a:t>                   № </a:t>
            </a:r>
            <a:r>
              <a:rPr lang="ru-RU" sz="2100" i="1" dirty="0">
                <a:ea typeface="+mj-ea"/>
                <a:cs typeface="+mj-cs"/>
              </a:rPr>
              <a:t>787 </a:t>
            </a:r>
            <a:r>
              <a:rPr lang="ru-RU" sz="2100" i="1" dirty="0" smtClean="0">
                <a:ea typeface="+mj-ea"/>
                <a:cs typeface="+mj-cs"/>
              </a:rPr>
              <a:t>«О </a:t>
            </a:r>
            <a:r>
              <a:rPr lang="ru-RU" sz="2100" i="1" dirty="0">
                <a:ea typeface="+mj-ea"/>
                <a:cs typeface="+mj-cs"/>
              </a:rPr>
              <a:t>реализации пилотного проекта по введению маркировки товаров </a:t>
            </a:r>
            <a:r>
              <a:rPr lang="ru-RU" sz="2100" i="1" dirty="0" smtClean="0">
                <a:ea typeface="+mj-ea"/>
                <a:cs typeface="+mj-cs"/>
              </a:rPr>
              <a:t>"</a:t>
            </a:r>
            <a:r>
              <a:rPr lang="ru-RU" sz="2100" i="1" dirty="0">
                <a:ea typeface="+mj-ea"/>
                <a:cs typeface="+mj-cs"/>
              </a:rPr>
              <a:t>Предметы одежды, принадлежности к одежде и прочие изделия,………»;</a:t>
            </a:r>
          </a:p>
          <a:p>
            <a:pPr marL="653652" indent="-342900" algn="just">
              <a:spcBef>
                <a:spcPts val="4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sz="2100" i="1" dirty="0" smtClean="0">
                <a:ea typeface="+mj-ea"/>
                <a:cs typeface="+mj-cs"/>
              </a:rPr>
              <a:t>Распоряжение Правительства РФ от 28.04.2018 № 792-р «Об утверждении перечня отдельных товаров, подлежащих обязательной маркировке средствами идентификации»</a:t>
            </a:r>
          </a:p>
          <a:p>
            <a:pPr marL="653652" indent="-342900" algn="just">
              <a:spcBef>
                <a:spcPts val="4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sz="2100" i="1" dirty="0" smtClean="0">
                <a:ea typeface="+mj-ea"/>
                <a:cs typeface="+mj-cs"/>
              </a:rPr>
              <a:t>Постановление Правительства РФ от 05.07.2019                        № 860  «Об утверждении Правил маркировки обувных товаров средствами идентификации …»</a:t>
            </a:r>
          </a:p>
          <a:p>
            <a:endParaRPr lang="ru-RU" sz="2100" i="1" dirty="0">
              <a:ea typeface="+mj-ea"/>
              <a:cs typeface="+mj-cs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80117" y="260656"/>
            <a:ext cx="7853821" cy="695681"/>
          </a:xfrm>
        </p:spPr>
        <p:txBody>
          <a:bodyPr>
            <a:noAutofit/>
          </a:bodyPr>
          <a:lstStyle/>
          <a:p>
            <a:pPr lvl="0" algn="ctr"/>
            <a:r>
              <a:rPr lang="ru-RU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Нормативные документы, регламентирующие маркировку </a:t>
            </a:r>
            <a:r>
              <a:rPr lang="ru-RU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товара </a:t>
            </a:r>
            <a:endParaRPr lang="ru-RU" sz="2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3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6576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76916" y="501080"/>
            <a:ext cx="7853821" cy="695681"/>
          </a:xfrm>
        </p:spPr>
        <p:txBody>
          <a:bodyPr>
            <a:noAutofit/>
          </a:bodyPr>
          <a:lstStyle/>
          <a:p>
            <a:pPr lvl="0" algn="ctr"/>
            <a:r>
              <a:rPr lang="ru-RU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sym typeface="Trebuchet MS"/>
              </a:rPr>
              <a:t>Информация о налогоплательщиках, заявивших при регистрации код ОКВЭД, попадающий под маркировку товара  </a:t>
            </a:r>
            <a:endParaRPr lang="ru-RU" sz="2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4</a:t>
            </a:fld>
            <a:endParaRPr lang="ru-RU" dirty="0">
              <a:solidFill>
                <a:prstClr val="white"/>
              </a:solidFill>
            </a:endParaRPr>
          </a:p>
        </p:txBody>
      </p:sp>
      <p:graphicFrame>
        <p:nvGraphicFramePr>
          <p:cNvPr id="11" name="Объект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94346287"/>
              </p:ext>
            </p:extLst>
          </p:nvPr>
        </p:nvGraphicFramePr>
        <p:xfrm>
          <a:off x="822325" y="1606552"/>
          <a:ext cx="7321550" cy="48291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2" name="TextBox 1"/>
          <p:cNvSpPr txBox="1"/>
          <p:nvPr/>
        </p:nvSpPr>
        <p:spPr>
          <a:xfrm>
            <a:off x="4212970" y="1606551"/>
            <a:ext cx="4752528" cy="216026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600" b="1" i="1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Из 1 418 налогоплательщиков применяют:</a:t>
            </a: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600" b="1" i="1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- 1 355 ЕНВД</a:t>
            </a: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600" b="1" i="1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- 63 ПСН </a:t>
            </a:r>
          </a:p>
        </p:txBody>
      </p:sp>
    </p:spTree>
    <p:extLst>
      <p:ext uri="{BB962C8B-B14F-4D97-AF65-F5344CB8AC3E}">
        <p14:creationId xmlns:p14="http://schemas.microsoft.com/office/powerpoint/2010/main" val="1870478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296746" y="260656"/>
            <a:ext cx="7337192" cy="360041"/>
          </a:xfrm>
        </p:spPr>
        <p:txBody>
          <a:bodyPr>
            <a:normAutofit fontScale="90000"/>
          </a:bodyPr>
          <a:lstStyle/>
          <a:p>
            <a:r>
              <a:rPr lang="ru-RU" sz="27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Упрощенная </a:t>
            </a:r>
            <a:r>
              <a:rPr lang="ru-RU" sz="27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система налогообложения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5</a:t>
            </a:fld>
            <a:endParaRPr lang="ru-RU" dirty="0"/>
          </a:p>
        </p:txBody>
      </p:sp>
      <p:sp>
        <p:nvSpPr>
          <p:cNvPr id="11" name="Объект 10"/>
          <p:cNvSpPr>
            <a:spLocks noGrp="1"/>
          </p:cNvSpPr>
          <p:nvPr>
            <p:ph idx="1"/>
          </p:nvPr>
        </p:nvSpPr>
        <p:spPr>
          <a:xfrm>
            <a:off x="395536" y="836721"/>
            <a:ext cx="8424936" cy="21181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/>
            <a:r>
              <a:rPr lang="ru-RU" sz="2200" i="1" u="sng" dirty="0" smtClean="0">
                <a:ea typeface="+mj-ea"/>
                <a:cs typeface="+mj-cs"/>
              </a:rPr>
              <a:t>Условия применения системы налогообложения: </a:t>
            </a:r>
          </a:p>
          <a:p>
            <a:pPr algn="just" fontAlgn="base"/>
            <a:r>
              <a:rPr lang="ru-RU" sz="2200" i="1" dirty="0" smtClean="0">
                <a:ea typeface="+mj-ea"/>
                <a:cs typeface="+mj-cs"/>
              </a:rPr>
              <a:t>	- </a:t>
            </a:r>
            <a:r>
              <a:rPr lang="ru-RU" sz="2200" i="1" dirty="0">
                <a:ea typeface="+mj-ea"/>
                <a:cs typeface="+mj-cs"/>
              </a:rPr>
              <a:t>количество сотрудников не должно превышать более 100 </a:t>
            </a:r>
            <a:r>
              <a:rPr lang="ru-RU" sz="2200" i="1" dirty="0" smtClean="0">
                <a:ea typeface="+mj-ea"/>
                <a:cs typeface="+mj-cs"/>
              </a:rPr>
              <a:t>человек;</a:t>
            </a:r>
            <a:endParaRPr lang="ru-RU" sz="2200" i="1" dirty="0">
              <a:ea typeface="+mj-ea"/>
              <a:cs typeface="+mj-cs"/>
            </a:endParaRPr>
          </a:p>
          <a:p>
            <a:pPr algn="just" fontAlgn="base"/>
            <a:r>
              <a:rPr lang="ru-RU" sz="2200" i="1" dirty="0" smtClean="0">
                <a:ea typeface="+mj-ea"/>
                <a:cs typeface="+mj-cs"/>
              </a:rPr>
              <a:t>	- </a:t>
            </a:r>
            <a:r>
              <a:rPr lang="ru-RU" sz="2200" i="1" dirty="0">
                <a:ea typeface="+mj-ea"/>
                <a:cs typeface="+mj-cs"/>
              </a:rPr>
              <a:t>доход не должен превышать более 150 млн. руб</a:t>
            </a:r>
            <a:r>
              <a:rPr lang="ru-RU" sz="2200" i="1" dirty="0" smtClean="0">
                <a:ea typeface="+mj-ea"/>
                <a:cs typeface="+mj-cs"/>
              </a:rPr>
              <a:t>.;</a:t>
            </a:r>
            <a:r>
              <a:rPr lang="ru-RU" sz="2200" i="1" dirty="0">
                <a:ea typeface="+mj-ea"/>
                <a:cs typeface="+mj-cs"/>
              </a:rPr>
              <a:t/>
            </a:r>
            <a:br>
              <a:rPr lang="ru-RU" sz="2200" i="1" dirty="0">
                <a:ea typeface="+mj-ea"/>
                <a:cs typeface="+mj-cs"/>
              </a:rPr>
            </a:br>
            <a:r>
              <a:rPr lang="ru-RU" sz="2200" i="1" dirty="0" smtClean="0">
                <a:ea typeface="+mj-ea"/>
                <a:cs typeface="+mj-cs"/>
              </a:rPr>
              <a:t>- </a:t>
            </a:r>
            <a:r>
              <a:rPr lang="ru-RU" sz="2200" i="1" dirty="0">
                <a:ea typeface="+mj-ea"/>
                <a:cs typeface="+mj-cs"/>
              </a:rPr>
              <a:t>остаточная стоимость не должна превышать 150 млн. руб. 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ru-RU" sz="500" i="1" dirty="0" smtClean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ru-RU" sz="500" i="1" dirty="0" smtClean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2" name="Объект 10"/>
          <p:cNvSpPr txBox="1">
            <a:spLocks/>
          </p:cNvSpPr>
          <p:nvPr/>
        </p:nvSpPr>
        <p:spPr>
          <a:xfrm>
            <a:off x="323528" y="3170890"/>
            <a:ext cx="8131917" cy="3693963"/>
          </a:xfrm>
          <a:prstGeom prst="rect">
            <a:avLst/>
          </a:prstGeom>
        </p:spPr>
        <p:txBody>
          <a:bodyPr vert="horz" wrap="square" lIns="104269" tIns="52135" rIns="104269" bIns="52135" rtlCol="0">
            <a:spAutoFit/>
          </a:bodyPr>
          <a:lstStyle>
            <a:lvl1pPr marL="310752" indent="0" algn="l" defTabSz="891603" rtl="0" eaLnBrk="1" latinLnBrk="0" hangingPunct="1">
              <a:spcBef>
                <a:spcPct val="20000"/>
              </a:spcBef>
              <a:buFontTx/>
              <a:buNone/>
              <a:defRPr sz="3164" b="1" i="0" kern="1200">
                <a:solidFill>
                  <a:srgbClr val="005AA9"/>
                </a:solidFill>
                <a:latin typeface="+mj-lt"/>
                <a:ea typeface="+mn-ea"/>
                <a:cs typeface="+mn-cs"/>
              </a:defRPr>
            </a:lvl1pPr>
            <a:lvl2pPr marL="308037" indent="2715" algn="l" defTabSz="891603" rtl="0" eaLnBrk="1" latinLnBrk="0" hangingPunct="1">
              <a:spcBef>
                <a:spcPct val="20000"/>
              </a:spcBef>
              <a:buFont typeface="Arial" pitchFamily="34" charset="0"/>
              <a:buNone/>
              <a:defRPr sz="2052" b="0" i="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2pPr>
            <a:lvl3pPr marL="537369" indent="-222547" algn="l" defTabSz="891603" rtl="0" eaLnBrk="1" latinLnBrk="0" hangingPunct="1">
              <a:spcBef>
                <a:spcPct val="20000"/>
              </a:spcBef>
              <a:buFont typeface="Arial" pitchFamily="34" charset="0"/>
              <a:buChar char="•"/>
              <a:tabLst/>
              <a:defRPr sz="2052" b="0" i="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3pPr>
            <a:lvl4pPr marL="0" indent="308037" algn="just" defTabSz="891603" rtl="0" eaLnBrk="1" latinLnBrk="0" hangingPunct="1">
              <a:lnSpc>
                <a:spcPts val="1539"/>
              </a:lnSpc>
              <a:spcBef>
                <a:spcPts val="342"/>
              </a:spcBef>
              <a:buFont typeface="Arial" pitchFamily="34" charset="0"/>
              <a:buNone/>
              <a:tabLst/>
              <a:defRPr sz="1368" b="0" i="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4pPr>
            <a:lvl5pPr marL="1226720" indent="0" algn="l" defTabSz="891603" rtl="0" eaLnBrk="1" latinLnBrk="0" hangingPunct="1">
              <a:lnSpc>
                <a:spcPts val="1539"/>
              </a:lnSpc>
              <a:spcBef>
                <a:spcPts val="342"/>
              </a:spcBef>
              <a:buFont typeface="Arial" pitchFamily="34" charset="0"/>
              <a:buNone/>
              <a:defRPr sz="1197" b="0" i="0" kern="1200">
                <a:solidFill>
                  <a:srgbClr val="8D8C90"/>
                </a:solidFill>
                <a:latin typeface="+mj-lt"/>
                <a:ea typeface="+mn-ea"/>
                <a:cs typeface="+mn-cs"/>
              </a:defRPr>
            </a:lvl5pPr>
            <a:lvl6pPr marL="2451907" indent="-222901" algn="l" defTabSz="89160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897707" indent="-222901" algn="l" defTabSz="89160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343509" indent="-222901" algn="l" defTabSz="89160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789311" indent="-222901" algn="l" defTabSz="89160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/>
            <a:r>
              <a:rPr lang="ru-RU" sz="2200" i="1" u="sng" dirty="0">
                <a:ea typeface="+mj-ea"/>
                <a:cs typeface="+mj-cs"/>
              </a:rPr>
              <a:t>Освобождаются от уплаты налогов:</a:t>
            </a:r>
          </a:p>
          <a:p>
            <a:pPr algn="just" fontAlgn="base"/>
            <a:r>
              <a:rPr lang="ru-RU" sz="2200" i="1" dirty="0" smtClean="0">
                <a:ea typeface="+mj-ea"/>
                <a:cs typeface="+mj-cs"/>
              </a:rPr>
              <a:t>	- </a:t>
            </a:r>
            <a:r>
              <a:rPr lang="ru-RU" sz="2200" i="1" dirty="0">
                <a:ea typeface="+mj-ea"/>
                <a:cs typeface="+mj-cs"/>
              </a:rPr>
              <a:t>налога на доходы физических лиц в отношении доходов от предпринимательской деятельности;</a:t>
            </a:r>
          </a:p>
          <a:p>
            <a:pPr algn="just" fontAlgn="base"/>
            <a:r>
              <a:rPr lang="ru-RU" sz="2200" i="1" dirty="0" smtClean="0">
                <a:ea typeface="+mj-ea"/>
                <a:cs typeface="+mj-cs"/>
              </a:rPr>
              <a:t>	- </a:t>
            </a:r>
            <a:r>
              <a:rPr lang="ru-RU" sz="2200" i="1" dirty="0">
                <a:ea typeface="+mj-ea"/>
                <a:cs typeface="+mj-cs"/>
              </a:rPr>
              <a:t>налога на имущество физических лиц, по имуществу, используемому в предпринимательской деятельности, за исключением  объектов недвижимости, которые включены в перечень, определяемый в соответствии с </a:t>
            </a:r>
            <a:r>
              <a:rPr lang="ru-RU" sz="2200" i="1" dirty="0" smtClean="0">
                <a:ea typeface="+mj-ea"/>
                <a:cs typeface="+mj-cs"/>
              </a:rPr>
              <a:t>п. 7 ст. 378.2 НК РФ;</a:t>
            </a:r>
            <a:endParaRPr lang="ru-RU" sz="2200" i="1" dirty="0">
              <a:ea typeface="+mj-ea"/>
              <a:cs typeface="+mj-cs"/>
            </a:endParaRPr>
          </a:p>
          <a:p>
            <a:pPr algn="just" fontAlgn="base"/>
            <a:r>
              <a:rPr lang="ru-RU" sz="2200" i="1" dirty="0">
                <a:ea typeface="+mj-ea"/>
                <a:cs typeface="+mj-cs"/>
              </a:rPr>
              <a:t> - налога на добавленную стоимость, за исключением нескольких случаев</a:t>
            </a:r>
          </a:p>
        </p:txBody>
      </p:sp>
    </p:spTree>
    <p:extLst>
      <p:ext uri="{BB962C8B-B14F-4D97-AF65-F5344CB8AC3E}">
        <p14:creationId xmlns:p14="http://schemas.microsoft.com/office/powerpoint/2010/main" val="1025045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39554" y="171174"/>
            <a:ext cx="7853821" cy="398567"/>
          </a:xfrm>
        </p:spPr>
        <p:txBody>
          <a:bodyPr>
            <a:noAutofit/>
          </a:bodyPr>
          <a:lstStyle/>
          <a:p>
            <a:pPr lvl="0" algn="ctr"/>
            <a:r>
              <a:rPr lang="ru-RU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Упрощенная система налогообложения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6</a:t>
            </a:fld>
            <a:endParaRPr lang="ru-RU" dirty="0">
              <a:solidFill>
                <a:prstClr val="white"/>
              </a:solidFill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05007628"/>
              </p:ext>
            </p:extLst>
          </p:nvPr>
        </p:nvGraphicFramePr>
        <p:xfrm>
          <a:off x="661079" y="944726"/>
          <a:ext cx="7321550" cy="29163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8" name="Группа 7"/>
          <p:cNvGrpSpPr/>
          <p:nvPr/>
        </p:nvGrpSpPr>
        <p:grpSpPr>
          <a:xfrm>
            <a:off x="639552" y="2420888"/>
            <a:ext cx="2348272" cy="1008112"/>
            <a:chOff x="0" y="216023"/>
            <a:chExt cx="1771400" cy="554457"/>
          </a:xfrm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0" y="216023"/>
              <a:ext cx="1771400" cy="554457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Скругленный прямоугольник 4"/>
            <p:cNvSpPr txBox="1"/>
            <p:nvPr/>
          </p:nvSpPr>
          <p:spPr>
            <a:xfrm>
              <a:off x="16239" y="232262"/>
              <a:ext cx="1738922" cy="52197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2385" tIns="21590" rIns="32385" bIns="21590" numCol="1" spcCol="1270" anchor="ctr" anchorCtr="0">
              <a:noAutofit/>
            </a:bodyPr>
            <a:lstStyle/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b="1" dirty="0"/>
                <a:t>Ставка налога на территории Амурской области</a:t>
              </a:r>
            </a:p>
          </p:txBody>
        </p:sp>
      </p:grpSp>
      <p:cxnSp>
        <p:nvCxnSpPr>
          <p:cNvPr id="16" name="Прямая со стрелкой 15"/>
          <p:cNvCxnSpPr/>
          <p:nvPr/>
        </p:nvCxnSpPr>
        <p:spPr>
          <a:xfrm>
            <a:off x="2843808" y="3020207"/>
            <a:ext cx="1008112" cy="4276"/>
          </a:xfrm>
          <a:prstGeom prst="straightConnector1">
            <a:avLst/>
          </a:prstGeom>
          <a:ln>
            <a:headEnd type="none"/>
            <a:tailEnd type="stealth" w="lg" len="lg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2492152" y="1565179"/>
            <a:ext cx="1008112" cy="4276"/>
          </a:xfrm>
          <a:prstGeom prst="straightConnector1">
            <a:avLst/>
          </a:prstGeom>
          <a:ln>
            <a:headEnd type="none"/>
            <a:tailEnd type="stealth" w="lg" len="lg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209005" y="4094737"/>
            <a:ext cx="8115081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u="sng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sz="2000" b="1" i="1" u="sng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   Расчет минимального налога </a:t>
            </a:r>
          </a:p>
          <a:p>
            <a:r>
              <a:rPr lang="ru-RU" sz="2000" b="1" i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  За </a:t>
            </a:r>
            <a:r>
              <a:rPr lang="ru-RU" sz="2000" b="1" i="1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год предприниматель получил доходы в размере 25 </a:t>
            </a:r>
            <a:r>
              <a:rPr lang="ru-RU" sz="2000" b="1" i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млн. руб., а расходы </a:t>
            </a:r>
            <a:r>
              <a:rPr lang="ru-RU" sz="2000" b="1" i="1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составили 24 </a:t>
            </a:r>
            <a:r>
              <a:rPr lang="ru-RU" sz="2000" b="1" i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млн. руб</a:t>
            </a:r>
            <a:r>
              <a:rPr lang="ru-RU" sz="2000" b="1" i="1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.</a:t>
            </a:r>
          </a:p>
          <a:p>
            <a:r>
              <a:rPr lang="ru-RU" sz="2000" b="1" i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1. Определяем </a:t>
            </a:r>
            <a:r>
              <a:rPr lang="ru-RU" sz="2000" b="1" i="1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налоговую базу25 </a:t>
            </a:r>
            <a:r>
              <a:rPr lang="ru-RU" sz="2000" b="1" i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млн. руб</a:t>
            </a:r>
            <a:r>
              <a:rPr lang="ru-RU" sz="2000" b="1" i="1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. - 24 </a:t>
            </a:r>
            <a:r>
              <a:rPr lang="ru-RU" sz="2000" b="1" i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млн. </a:t>
            </a:r>
            <a:r>
              <a:rPr lang="ru-RU" sz="2000" b="1" i="1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руб. = 1 </a:t>
            </a:r>
            <a:r>
              <a:rPr lang="ru-RU" sz="2000" b="1" i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млн. руб</a:t>
            </a:r>
            <a:r>
              <a:rPr lang="ru-RU" sz="2000" b="1" i="1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.</a:t>
            </a:r>
          </a:p>
          <a:p>
            <a:r>
              <a:rPr lang="ru-RU" sz="2000" b="1" i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2. Определяем </a:t>
            </a:r>
            <a:r>
              <a:rPr lang="ru-RU" sz="2000" b="1" i="1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сумму </a:t>
            </a:r>
            <a:r>
              <a:rPr lang="ru-RU" sz="2000" b="1" i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налога 1 млн. </a:t>
            </a:r>
            <a:r>
              <a:rPr lang="ru-RU" sz="2000" b="1" i="1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руб. * 15% </a:t>
            </a:r>
            <a:r>
              <a:rPr lang="ru-RU" sz="2000" b="1" i="1">
                <a:solidFill>
                  <a:srgbClr val="005AA9"/>
                </a:solidFill>
                <a:latin typeface="+mj-lt"/>
                <a:ea typeface="+mj-ea"/>
                <a:cs typeface="+mj-cs"/>
              </a:rPr>
              <a:t>= </a:t>
            </a:r>
            <a:r>
              <a:rPr lang="ru-RU" sz="2000" b="1" i="1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150 </a:t>
            </a:r>
            <a:r>
              <a:rPr lang="ru-RU" sz="2000" b="1" i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тыс. руб.    </a:t>
            </a:r>
          </a:p>
          <a:p>
            <a:r>
              <a:rPr lang="ru-RU" sz="2000" b="1" i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3. Рассчитываем </a:t>
            </a:r>
            <a:r>
              <a:rPr lang="en-US" sz="2000" b="1" i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min</a:t>
            </a:r>
            <a:r>
              <a:rPr lang="ru-RU" sz="2000" b="1" i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 налог 25 млн. руб</a:t>
            </a:r>
            <a:r>
              <a:rPr lang="ru-RU" sz="2000" b="1" i="1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. * 1% = </a:t>
            </a:r>
            <a:r>
              <a:rPr lang="ru-RU" sz="2000" b="1" i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250 тыс. </a:t>
            </a:r>
            <a:r>
              <a:rPr lang="ru-RU" sz="2000" b="1" i="1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руб</a:t>
            </a:r>
            <a:r>
              <a:rPr lang="ru-RU" sz="2000" b="1" i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.</a:t>
            </a:r>
            <a:endParaRPr lang="en-US" sz="2000" b="1" i="1" dirty="0" smtClean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  <a:p>
            <a:endParaRPr lang="en-US" sz="2000" b="1" i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  <a:p>
            <a:r>
              <a:rPr lang="en-US" sz="2000" b="1" i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!!! </a:t>
            </a:r>
            <a:r>
              <a:rPr lang="ru-RU" sz="2000" b="1" i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Уплате подлежит сумма минимального налога!!!</a:t>
            </a:r>
            <a:endParaRPr lang="ru-RU" sz="2200" b="1" i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124283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614383" y="425894"/>
            <a:ext cx="8279446" cy="415369"/>
          </a:xfrm>
          <a:prstGeom prst="rect">
            <a:avLst/>
          </a:prstGeom>
          <a:noFill/>
        </p:spPr>
        <p:txBody>
          <a:bodyPr vert="horz" wrap="square" lIns="91312" tIns="45656" rIns="91312" bIns="45656" rtlCol="0" anchor="ctr">
            <a:spAutoFit/>
          </a:bodyPr>
          <a:lstStyle>
            <a:defPPr>
              <a:defRPr lang="ru-RU"/>
            </a:defPPr>
            <a:lvl1pPr marR="0" indent="0" defTabSz="695606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2100" b="1" i="0" cap="all">
                <a:solidFill>
                  <a:srgbClr val="005AA9"/>
                </a:solidFill>
                <a:latin typeface="Arial Narrow" panose="020B0606020202030204" pitchFamily="34" charset="0"/>
                <a:cs typeface="Times New Roman" panose="02020603050405020304" pitchFamily="18" charset="0"/>
              </a:defRPr>
            </a:lvl1pPr>
          </a:lstStyle>
          <a:p>
            <a:pPr lvl="0" algn="ctr">
              <a:defRPr/>
            </a:pPr>
            <a:r>
              <a:rPr lang="ru-RU" kern="0" dirty="0" smtClean="0">
                <a:latin typeface="+mn-lt"/>
                <a:cs typeface="Arial" panose="020B0604020202020204" pitchFamily="34" charset="0"/>
              </a:rPr>
              <a:t>«Розничная торговля»</a:t>
            </a:r>
            <a:endParaRPr lang="ru-RU" kern="0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/>
          </a:bodyPr>
          <a:lstStyle/>
          <a:p>
            <a:fld id="{E20E89E6-FE54-4E13-859C-1FA908D70D39}" type="slidenum">
              <a:rPr lang="ru-RU" sz="2400" smtClean="0"/>
              <a:pPr/>
              <a:t>7</a:t>
            </a:fld>
            <a:endParaRPr lang="ru-RU" sz="2400" dirty="0"/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999615562"/>
              </p:ext>
            </p:extLst>
          </p:nvPr>
        </p:nvGraphicFramePr>
        <p:xfrm>
          <a:off x="827584" y="884567"/>
          <a:ext cx="7774040" cy="53988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483768" y="6093296"/>
            <a:ext cx="3888432" cy="384043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9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Площадь торгового зала (кв. м.)</a:t>
            </a:r>
          </a:p>
        </p:txBody>
      </p:sp>
      <p:sp>
        <p:nvSpPr>
          <p:cNvPr id="5" name="TextBox 4"/>
          <p:cNvSpPr txBox="1"/>
          <p:nvPr/>
        </p:nvSpPr>
        <p:spPr>
          <a:xfrm rot="16200000">
            <a:off x="-1185973" y="3354325"/>
            <a:ext cx="3792413" cy="341363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9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Сумма налога за год (тыс. руб.)</a:t>
            </a:r>
          </a:p>
        </p:txBody>
      </p:sp>
    </p:spTree>
    <p:extLst>
      <p:ext uri="{BB962C8B-B14F-4D97-AF65-F5344CB8AC3E}">
        <p14:creationId xmlns:p14="http://schemas.microsoft.com/office/powerpoint/2010/main" val="2814523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614383" y="425893"/>
            <a:ext cx="8279446" cy="415369"/>
          </a:xfrm>
          <a:prstGeom prst="rect">
            <a:avLst/>
          </a:prstGeom>
          <a:noFill/>
        </p:spPr>
        <p:txBody>
          <a:bodyPr vert="horz" wrap="square" lIns="91312" tIns="45656" rIns="91312" bIns="45656" rtlCol="0" anchor="ctr">
            <a:spAutoFit/>
          </a:bodyPr>
          <a:lstStyle>
            <a:defPPr>
              <a:defRPr lang="ru-RU"/>
            </a:defPPr>
            <a:lvl1pPr marR="0" indent="0" defTabSz="695606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2100" b="1" i="0" cap="all">
                <a:solidFill>
                  <a:srgbClr val="005AA9"/>
                </a:solidFill>
                <a:latin typeface="Arial Narrow" panose="020B0606020202030204" pitchFamily="34" charset="0"/>
                <a:cs typeface="Times New Roman" panose="02020603050405020304" pitchFamily="18" charset="0"/>
              </a:defRPr>
            </a:lvl1pPr>
          </a:lstStyle>
          <a:p>
            <a:pPr lvl="0" algn="ctr">
              <a:defRPr/>
            </a:pPr>
            <a:r>
              <a:rPr lang="ru-RU" kern="0" dirty="0" smtClean="0">
                <a:latin typeface="+mn-lt"/>
                <a:cs typeface="Arial" panose="020B0604020202020204" pitchFamily="34" charset="0"/>
              </a:rPr>
              <a:t>«Оказания услуг общественного питания»</a:t>
            </a:r>
            <a:endParaRPr lang="ru-RU" kern="0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/>
          </a:bodyPr>
          <a:lstStyle/>
          <a:p>
            <a:fld id="{E20E89E6-FE54-4E13-859C-1FA908D70D39}" type="slidenum">
              <a:rPr lang="ru-RU" sz="2400" smtClean="0"/>
              <a:pPr/>
              <a:t>8</a:t>
            </a:fld>
            <a:endParaRPr lang="ru-RU" sz="2400" dirty="0"/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1041037227"/>
              </p:ext>
            </p:extLst>
          </p:nvPr>
        </p:nvGraphicFramePr>
        <p:xfrm>
          <a:off x="718924" y="1028733"/>
          <a:ext cx="7669500" cy="51845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259632" y="6021288"/>
            <a:ext cx="5832648" cy="384043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9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Площадь зала обслуживания посетителей(кв. м.)</a:t>
            </a:r>
          </a:p>
        </p:txBody>
      </p:sp>
      <p:sp>
        <p:nvSpPr>
          <p:cNvPr id="5" name="TextBox 4"/>
          <p:cNvSpPr txBox="1"/>
          <p:nvPr/>
        </p:nvSpPr>
        <p:spPr>
          <a:xfrm rot="16200000">
            <a:off x="-1329989" y="3498342"/>
            <a:ext cx="3720407" cy="269356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9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Сумма налога за год (тыс. руб.)</a:t>
            </a:r>
          </a:p>
        </p:txBody>
      </p:sp>
    </p:spTree>
    <p:extLst>
      <p:ext uri="{BB962C8B-B14F-4D97-AF65-F5344CB8AC3E}">
        <p14:creationId xmlns:p14="http://schemas.microsoft.com/office/powerpoint/2010/main" val="642115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614383" y="425892"/>
            <a:ext cx="8279446" cy="415369"/>
          </a:xfrm>
          <a:prstGeom prst="rect">
            <a:avLst/>
          </a:prstGeom>
          <a:noFill/>
        </p:spPr>
        <p:txBody>
          <a:bodyPr vert="horz" wrap="square" lIns="91312" tIns="45656" rIns="91312" bIns="45656" rtlCol="0" anchor="ctr">
            <a:spAutoFit/>
          </a:bodyPr>
          <a:lstStyle>
            <a:defPPr>
              <a:defRPr lang="ru-RU"/>
            </a:defPPr>
            <a:lvl1pPr marR="0" indent="0" defTabSz="695606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2100" b="1" i="0" cap="all">
                <a:solidFill>
                  <a:srgbClr val="005AA9"/>
                </a:solidFill>
                <a:latin typeface="Arial Narrow" panose="020B0606020202030204" pitchFamily="34" charset="0"/>
                <a:cs typeface="Times New Roman" panose="02020603050405020304" pitchFamily="18" charset="0"/>
              </a:defRPr>
            </a:lvl1pPr>
          </a:lstStyle>
          <a:p>
            <a:pPr lvl="0" algn="ctr">
              <a:defRPr/>
            </a:pPr>
            <a:r>
              <a:rPr lang="ru-RU" kern="0" dirty="0" smtClean="0">
                <a:latin typeface="+mn-lt"/>
                <a:cs typeface="Arial" panose="020B0604020202020204" pitchFamily="34" charset="0"/>
              </a:rPr>
              <a:t>«Услуги по перевозке пассажиров»</a:t>
            </a:r>
            <a:endParaRPr lang="ru-RU" kern="0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/>
          </a:bodyPr>
          <a:lstStyle/>
          <a:p>
            <a:fld id="{E20E89E6-FE54-4E13-859C-1FA908D70D39}" type="slidenum">
              <a:rPr lang="ru-RU" sz="2400" smtClean="0"/>
              <a:pPr/>
              <a:t>9</a:t>
            </a:fld>
            <a:endParaRPr lang="ru-RU" sz="2400" dirty="0"/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2991986918"/>
              </p:ext>
            </p:extLst>
          </p:nvPr>
        </p:nvGraphicFramePr>
        <p:xfrm>
          <a:off x="731827" y="1124744"/>
          <a:ext cx="7774040" cy="51845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611560" y="6093296"/>
            <a:ext cx="7272808" cy="28803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9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Количество транспортных средств, с учетом посадочных мест (ед.)</a:t>
            </a:r>
          </a:p>
        </p:txBody>
      </p:sp>
      <p:sp>
        <p:nvSpPr>
          <p:cNvPr id="5" name="TextBox 4"/>
          <p:cNvSpPr txBox="1"/>
          <p:nvPr/>
        </p:nvSpPr>
        <p:spPr>
          <a:xfrm rot="16200000">
            <a:off x="-1338979" y="3603345"/>
            <a:ext cx="3864430" cy="25137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9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Сумма налога за год (тыс. руб.)</a:t>
            </a:r>
          </a:p>
        </p:txBody>
      </p:sp>
    </p:spTree>
    <p:extLst>
      <p:ext uri="{BB962C8B-B14F-4D97-AF65-F5344CB8AC3E}">
        <p14:creationId xmlns:p14="http://schemas.microsoft.com/office/powerpoint/2010/main" val="3373106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9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10546</TotalTime>
  <Words>474</Words>
  <Application>Microsoft Office PowerPoint</Application>
  <PresentationFormat>Экран (4:3)</PresentationFormat>
  <Paragraphs>183</Paragraphs>
  <Slides>12</Slides>
  <Notes>11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9_Present_FNS2012_A4</vt:lpstr>
      <vt:lpstr>Презентация PowerPoint</vt:lpstr>
      <vt:lpstr>Основные изменения законодательства по специальным налоговым режимам</vt:lpstr>
      <vt:lpstr>Нормативные документы, регламентирующие маркировку товара </vt:lpstr>
      <vt:lpstr>Информация о налогоплательщиках, заявивших при регистрации код ОКВЭД, попадающий под маркировку товара  </vt:lpstr>
      <vt:lpstr>Упрощенная система налогообложения</vt:lpstr>
      <vt:lpstr>Упрощенная система налогообложения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Цели налогового консультирования</dc:title>
  <dc:creator>Коньков Андрей Юрьевич</dc:creator>
  <cp:lastModifiedBy>Глыбовская Елена Валерьевна</cp:lastModifiedBy>
  <cp:revision>296</cp:revision>
  <cp:lastPrinted>2019-10-17T06:19:16Z</cp:lastPrinted>
  <dcterms:created xsi:type="dcterms:W3CDTF">2015-03-27T13:19:33Z</dcterms:created>
  <dcterms:modified xsi:type="dcterms:W3CDTF">2019-12-05T09:30:06Z</dcterms:modified>
</cp:coreProperties>
</file>