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"/>
  </p:notesMasterIdLst>
  <p:sldIdLst>
    <p:sldId id="256" r:id="rId2"/>
    <p:sldId id="272" r:id="rId3"/>
    <p:sldId id="273" r:id="rId4"/>
    <p:sldId id="275" r:id="rId5"/>
    <p:sldId id="277" r:id="rId6"/>
    <p:sldId id="276" r:id="rId7"/>
    <p:sldId id="269" r:id="rId8"/>
  </p:sldIdLst>
  <p:sldSz cx="9144000" cy="5143500" type="screen16x9"/>
  <p:notesSz cx="6858000" cy="9144000"/>
  <p:defaultTextStyle>
    <a:defPPr>
      <a:defRPr lang="ru-RU"/>
    </a:defPPr>
    <a:lvl1pPr marL="0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orient="horz" pos="2968">
          <p15:clr>
            <a:srgbClr val="A4A3A4"/>
          </p15:clr>
        </p15:guide>
        <p15:guide id="3" orient="horz" pos="352">
          <p15:clr>
            <a:srgbClr val="A4A3A4"/>
          </p15:clr>
        </p15:guide>
        <p15:guide id="4" orient="horz" pos="948">
          <p15:clr>
            <a:srgbClr val="A4A3A4"/>
          </p15:clr>
        </p15:guide>
        <p15:guide id="5" pos="2880">
          <p15:clr>
            <a:srgbClr val="A4A3A4"/>
          </p15:clr>
        </p15:guide>
        <p15:guide id="6" pos="385">
          <p15:clr>
            <a:srgbClr val="A4A3A4"/>
          </p15:clr>
        </p15:guide>
        <p15:guide id="7" pos="1565">
          <p15:clr>
            <a:srgbClr val="A4A3A4"/>
          </p15:clr>
        </p15:guide>
        <p15:guide id="8" pos="5193">
          <p15:clr>
            <a:srgbClr val="A4A3A4"/>
          </p15:clr>
        </p15:guide>
        <p15:guide id="9" pos="40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8C90"/>
    <a:srgbClr val="504F53"/>
    <a:srgbClr val="005AA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360" autoAdjust="0"/>
  </p:normalViewPr>
  <p:slideViewPr>
    <p:cSldViewPr showGuides="1">
      <p:cViewPr>
        <p:scale>
          <a:sx n="100" d="100"/>
          <a:sy n="100" d="100"/>
        </p:scale>
        <p:origin x="-702" y="-246"/>
      </p:cViewPr>
      <p:guideLst>
        <p:guide orient="horz" pos="1620"/>
        <p:guide orient="horz" pos="2968"/>
        <p:guide orient="horz" pos="352"/>
        <p:guide orient="horz" pos="948"/>
        <p:guide pos="2880"/>
        <p:guide pos="385"/>
        <p:guide pos="1565"/>
        <p:guide pos="5193"/>
        <p:guide pos="40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15679998970304113"/>
          <c:y val="0.10608012848463708"/>
          <c:w val="0.66879909459323872"/>
          <c:h val="0.47659661056364638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кол-во налогоплательщиков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9 мес 2018</c:v>
                </c:pt>
                <c:pt idx="1">
                  <c:v>9 мес 2019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66</c:v>
                </c:pt>
                <c:pt idx="1">
                  <c:v>42</c:v>
                </c:pt>
              </c:numCache>
            </c:numRef>
          </c:val>
        </c:ser>
        <c:axId val="66401408"/>
        <c:axId val="66402944"/>
      </c:barChart>
      <c:catAx>
        <c:axId val="66401408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66402944"/>
        <c:crosses val="autoZero"/>
        <c:auto val="1"/>
        <c:lblAlgn val="ctr"/>
        <c:lblOffset val="100"/>
      </c:catAx>
      <c:valAx>
        <c:axId val="66402944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66401408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200"/>
            </a:pPr>
            <a:endParaRPr lang="ru-RU"/>
          </a:p>
        </c:txPr>
      </c:legendEntry>
      <c:layout>
        <c:manualLayout>
          <c:xMode val="edge"/>
          <c:yMode val="edge"/>
          <c:x val="0.14493138973718364"/>
          <c:y val="0.75874429522397613"/>
          <c:w val="0.75612973897209257"/>
          <c:h val="0.22847627975930931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endParaRPr lang="ru-RU" sz="1200" dirty="0"/>
          </a:p>
        </c:rich>
      </c:tx>
      <c:layout/>
    </c:title>
    <c:plotArea>
      <c:layout>
        <c:manualLayout>
          <c:layoutTarget val="inner"/>
          <c:xMode val="edge"/>
          <c:yMode val="edge"/>
          <c:x val="0.33120100476640807"/>
          <c:y val="0.12453889421819134"/>
          <c:w val="0.66879909459323894"/>
          <c:h val="0.47659661056364638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сумма штрафных санкций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9 мес 2018</c:v>
                </c:pt>
                <c:pt idx="1">
                  <c:v>9 мес 2019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2083.41</c:v>
                </c:pt>
                <c:pt idx="1">
                  <c:v>5416.2</c:v>
                </c:pt>
              </c:numCache>
            </c:numRef>
          </c:val>
        </c:ser>
        <c:axId val="85475712"/>
        <c:axId val="85477632"/>
      </c:barChart>
      <c:catAx>
        <c:axId val="85475712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85477632"/>
        <c:crosses val="autoZero"/>
        <c:auto val="1"/>
        <c:lblAlgn val="ctr"/>
        <c:lblOffset val="100"/>
      </c:catAx>
      <c:valAx>
        <c:axId val="85477632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85475712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200"/>
            </a:pPr>
            <a:endParaRPr lang="ru-RU"/>
          </a:p>
        </c:txPr>
      </c:legendEntry>
      <c:layout>
        <c:manualLayout>
          <c:xMode val="edge"/>
          <c:yMode val="edge"/>
          <c:x val="0.14493138973718367"/>
          <c:y val="0.75874429522397602"/>
          <c:w val="0.75612973897209279"/>
          <c:h val="0.22847627975930931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33120100476640807"/>
          <c:y val="0.12453889421819135"/>
          <c:w val="0.66879909459323916"/>
          <c:h val="0.47659661056364638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кол-во предупреждений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9 мес 2018</c:v>
                </c:pt>
                <c:pt idx="1">
                  <c:v>9 мес 2019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48</c:v>
                </c:pt>
                <c:pt idx="1">
                  <c:v>13</c:v>
                </c:pt>
              </c:numCache>
            </c:numRef>
          </c:val>
        </c:ser>
        <c:axId val="85627648"/>
        <c:axId val="85655936"/>
      </c:barChart>
      <c:catAx>
        <c:axId val="85627648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85655936"/>
        <c:crosses val="autoZero"/>
        <c:auto val="1"/>
        <c:lblAlgn val="ctr"/>
        <c:lblOffset val="100"/>
      </c:catAx>
      <c:valAx>
        <c:axId val="85655936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85627648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200"/>
            </a:pPr>
            <a:endParaRPr lang="ru-RU"/>
          </a:p>
        </c:txPr>
      </c:legendEntry>
      <c:layout>
        <c:manualLayout>
          <c:xMode val="edge"/>
          <c:yMode val="edge"/>
          <c:x val="0.14493138973718375"/>
          <c:y val="0.75874429522397624"/>
          <c:w val="0.7561297389720929"/>
          <c:h val="0.22847627975930931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E2253AD-F275-4F78-9DB5-F0EA698C68AF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2F20F13-1374-4D26-A693-3A379B4385A5}">
      <dgm:prSet phldrT="[Текст]"/>
      <dgm:spPr/>
      <dgm:t>
        <a:bodyPr/>
        <a:lstStyle/>
        <a:p>
          <a:r>
            <a:rPr lang="ru-RU" b="1" dirty="0" smtClean="0"/>
            <a:t>Проживающие в РФ в течение года 183 дня и более</a:t>
          </a:r>
          <a:endParaRPr lang="ru-RU" b="1" dirty="0"/>
        </a:p>
      </dgm:t>
    </dgm:pt>
    <dgm:pt modelId="{60DDCEA5-4D41-45EA-A9B4-4A263FDB30BE}" type="parTrans" cxnId="{D7927231-8A73-43AC-808C-025AE78011EA}">
      <dgm:prSet/>
      <dgm:spPr/>
      <dgm:t>
        <a:bodyPr/>
        <a:lstStyle/>
        <a:p>
          <a:endParaRPr lang="ru-RU"/>
        </a:p>
      </dgm:t>
    </dgm:pt>
    <dgm:pt modelId="{D594CA04-91CC-4C9E-BBD9-9065EAAB88D3}" type="sibTrans" cxnId="{D7927231-8A73-43AC-808C-025AE78011EA}">
      <dgm:prSet/>
      <dgm:spPr/>
      <dgm:t>
        <a:bodyPr/>
        <a:lstStyle/>
        <a:p>
          <a:endParaRPr lang="ru-RU"/>
        </a:p>
      </dgm:t>
    </dgm:pt>
    <dgm:pt modelId="{B253A59D-0653-4FD6-BCF0-7BBB532BBCA5}">
      <dgm:prSet phldrT="[Текст]"/>
      <dgm:spPr/>
      <dgm:t>
        <a:bodyPr/>
        <a:lstStyle/>
        <a:p>
          <a:pPr algn="ctr"/>
          <a:r>
            <a:rPr lang="ru-RU" dirty="0" smtClean="0"/>
            <a:t>ОБЯЗАНЫ</a:t>
          </a:r>
          <a:endParaRPr lang="ru-RU" dirty="0"/>
        </a:p>
      </dgm:t>
    </dgm:pt>
    <dgm:pt modelId="{0F648682-D434-4803-BAEB-8DF4BFF57454}" type="parTrans" cxnId="{140F7894-BF89-44AF-B4B5-A572042A5D02}">
      <dgm:prSet/>
      <dgm:spPr/>
      <dgm:t>
        <a:bodyPr/>
        <a:lstStyle/>
        <a:p>
          <a:endParaRPr lang="ru-RU"/>
        </a:p>
      </dgm:t>
    </dgm:pt>
    <dgm:pt modelId="{C89408DF-5544-4394-830D-E3E2FED39EA0}" type="sibTrans" cxnId="{140F7894-BF89-44AF-B4B5-A572042A5D02}">
      <dgm:prSet/>
      <dgm:spPr/>
      <dgm:t>
        <a:bodyPr/>
        <a:lstStyle/>
        <a:p>
          <a:endParaRPr lang="ru-RU"/>
        </a:p>
      </dgm:t>
    </dgm:pt>
    <dgm:pt modelId="{D46DEF4D-1C4B-4B34-BD7E-9EE96B2B7C87}">
      <dgm:prSet phldrT="[Текст]"/>
      <dgm:spPr/>
      <dgm:t>
        <a:bodyPr/>
        <a:lstStyle/>
        <a:p>
          <a:r>
            <a:rPr lang="ru-RU" b="1" dirty="0" smtClean="0"/>
            <a:t>Проживающие в РФ в течение года менее 183 дней</a:t>
          </a:r>
          <a:endParaRPr lang="ru-RU" b="1" dirty="0"/>
        </a:p>
      </dgm:t>
    </dgm:pt>
    <dgm:pt modelId="{4DCDAD63-E73E-4752-8880-EDF1F935DD0A}" type="parTrans" cxnId="{5F1E6078-741E-49BA-809C-CEE29D1B5544}">
      <dgm:prSet/>
      <dgm:spPr/>
      <dgm:t>
        <a:bodyPr/>
        <a:lstStyle/>
        <a:p>
          <a:endParaRPr lang="ru-RU"/>
        </a:p>
      </dgm:t>
    </dgm:pt>
    <dgm:pt modelId="{F3EA06E9-B4E5-4B26-AEA9-45A0D333A3A5}" type="sibTrans" cxnId="{5F1E6078-741E-49BA-809C-CEE29D1B5544}">
      <dgm:prSet/>
      <dgm:spPr/>
      <dgm:t>
        <a:bodyPr/>
        <a:lstStyle/>
        <a:p>
          <a:endParaRPr lang="ru-RU"/>
        </a:p>
      </dgm:t>
    </dgm:pt>
    <dgm:pt modelId="{FE930791-954F-4161-ABC7-CAF26F0236F6}">
      <dgm:prSet phldrT="[Текст]"/>
      <dgm:spPr/>
      <dgm:t>
        <a:bodyPr/>
        <a:lstStyle/>
        <a:p>
          <a:pPr algn="ctr"/>
          <a:r>
            <a:rPr lang="ru-RU" dirty="0" smtClean="0"/>
            <a:t>НЕ ОБЯЗАНЫ</a:t>
          </a:r>
          <a:endParaRPr lang="ru-RU" dirty="0"/>
        </a:p>
      </dgm:t>
    </dgm:pt>
    <dgm:pt modelId="{584527B0-2401-4260-9AF7-E1D012CA1803}" type="parTrans" cxnId="{9F8324BB-A738-4EA2-B275-A513FECFCF64}">
      <dgm:prSet/>
      <dgm:spPr/>
      <dgm:t>
        <a:bodyPr/>
        <a:lstStyle/>
        <a:p>
          <a:endParaRPr lang="ru-RU"/>
        </a:p>
      </dgm:t>
    </dgm:pt>
    <dgm:pt modelId="{77A69951-B60D-4964-922E-9A14B9392619}" type="sibTrans" cxnId="{9F8324BB-A738-4EA2-B275-A513FECFCF64}">
      <dgm:prSet/>
      <dgm:spPr/>
      <dgm:t>
        <a:bodyPr/>
        <a:lstStyle/>
        <a:p>
          <a:endParaRPr lang="ru-RU"/>
        </a:p>
      </dgm:t>
    </dgm:pt>
    <dgm:pt modelId="{18D58B35-6481-477B-9BAA-A836C39A826B}" type="pres">
      <dgm:prSet presAssocID="{1E2253AD-F275-4F78-9DB5-F0EA698C68AF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1F496B4-D023-4A23-98C1-41464CCD922F}" type="pres">
      <dgm:prSet presAssocID="{52F20F13-1374-4D26-A693-3A379B4385A5}" presName="linNode" presStyleCnt="0"/>
      <dgm:spPr/>
    </dgm:pt>
    <dgm:pt modelId="{7B0D71C8-696A-4523-B065-B51EB7891872}" type="pres">
      <dgm:prSet presAssocID="{52F20F13-1374-4D26-A693-3A379B4385A5}" presName="parentShp" presStyleLbl="node1" presStyleIdx="0" presStyleCnt="2" custScaleX="1092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CE6B71-0BFE-45A1-80B8-02047C27C15C}" type="pres">
      <dgm:prSet presAssocID="{52F20F13-1374-4D26-A693-3A379B4385A5}" presName="childShp" presStyleLbl="bgAccFollowNode1" presStyleIdx="0" presStyleCnt="2" custScaleY="339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3BE164-ED7A-456D-9694-F9ED3CD3594B}" type="pres">
      <dgm:prSet presAssocID="{D594CA04-91CC-4C9E-BBD9-9065EAAB88D3}" presName="spacing" presStyleCnt="0"/>
      <dgm:spPr/>
    </dgm:pt>
    <dgm:pt modelId="{5C78674C-B2F6-4648-A3A2-066E41911C1C}" type="pres">
      <dgm:prSet presAssocID="{D46DEF4D-1C4B-4B34-BD7E-9EE96B2B7C87}" presName="linNode" presStyleCnt="0"/>
      <dgm:spPr/>
    </dgm:pt>
    <dgm:pt modelId="{F37118E2-83C9-421F-AC25-840C189BFA76}" type="pres">
      <dgm:prSet presAssocID="{D46DEF4D-1C4B-4B34-BD7E-9EE96B2B7C87}" presName="parentShp" presStyleLbl="node1" presStyleIdx="1" presStyleCnt="2" custScaleX="1255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065E32-BA7D-4A67-A8BB-CADC9A0A9692}" type="pres">
      <dgm:prSet presAssocID="{D46DEF4D-1C4B-4B34-BD7E-9EE96B2B7C87}" presName="childShp" presStyleLbl="bgAccFollowNode1" presStyleIdx="1" presStyleCnt="2" custScaleX="112920" custScaleY="35791" custLinFactNeighborX="2312" custLinFactNeighborY="49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F1E6078-741E-49BA-809C-CEE29D1B5544}" srcId="{1E2253AD-F275-4F78-9DB5-F0EA698C68AF}" destId="{D46DEF4D-1C4B-4B34-BD7E-9EE96B2B7C87}" srcOrd="1" destOrd="0" parTransId="{4DCDAD63-E73E-4752-8880-EDF1F935DD0A}" sibTransId="{F3EA06E9-B4E5-4B26-AEA9-45A0D333A3A5}"/>
    <dgm:cxn modelId="{74CC6ECB-76DB-44DF-AA86-C5EE6B4DD7C6}" type="presOf" srcId="{1E2253AD-F275-4F78-9DB5-F0EA698C68AF}" destId="{18D58B35-6481-477B-9BAA-A836C39A826B}" srcOrd="0" destOrd="0" presId="urn:microsoft.com/office/officeart/2005/8/layout/vList6"/>
    <dgm:cxn modelId="{D3E0D86E-252D-4A57-BAB2-A5EE3BA1C46F}" type="presOf" srcId="{FE930791-954F-4161-ABC7-CAF26F0236F6}" destId="{1E065E32-BA7D-4A67-A8BB-CADC9A0A9692}" srcOrd="0" destOrd="0" presId="urn:microsoft.com/office/officeart/2005/8/layout/vList6"/>
    <dgm:cxn modelId="{056B4ACD-C838-47DF-A363-3E6BA25D8F86}" type="presOf" srcId="{52F20F13-1374-4D26-A693-3A379B4385A5}" destId="{7B0D71C8-696A-4523-B065-B51EB7891872}" srcOrd="0" destOrd="0" presId="urn:microsoft.com/office/officeart/2005/8/layout/vList6"/>
    <dgm:cxn modelId="{67CD06F0-2D10-4924-899A-DE3C5AAA150D}" type="presOf" srcId="{B253A59D-0653-4FD6-BCF0-7BBB532BBCA5}" destId="{3BCE6B71-0BFE-45A1-80B8-02047C27C15C}" srcOrd="0" destOrd="0" presId="urn:microsoft.com/office/officeart/2005/8/layout/vList6"/>
    <dgm:cxn modelId="{140F7894-BF89-44AF-B4B5-A572042A5D02}" srcId="{52F20F13-1374-4D26-A693-3A379B4385A5}" destId="{B253A59D-0653-4FD6-BCF0-7BBB532BBCA5}" srcOrd="0" destOrd="0" parTransId="{0F648682-D434-4803-BAEB-8DF4BFF57454}" sibTransId="{C89408DF-5544-4394-830D-E3E2FED39EA0}"/>
    <dgm:cxn modelId="{D7927231-8A73-43AC-808C-025AE78011EA}" srcId="{1E2253AD-F275-4F78-9DB5-F0EA698C68AF}" destId="{52F20F13-1374-4D26-A693-3A379B4385A5}" srcOrd="0" destOrd="0" parTransId="{60DDCEA5-4D41-45EA-A9B4-4A263FDB30BE}" sibTransId="{D594CA04-91CC-4C9E-BBD9-9065EAAB88D3}"/>
    <dgm:cxn modelId="{44F3C10D-16CE-411D-B09B-ECD553282C51}" type="presOf" srcId="{D46DEF4D-1C4B-4B34-BD7E-9EE96B2B7C87}" destId="{F37118E2-83C9-421F-AC25-840C189BFA76}" srcOrd="0" destOrd="0" presId="urn:microsoft.com/office/officeart/2005/8/layout/vList6"/>
    <dgm:cxn modelId="{9F8324BB-A738-4EA2-B275-A513FECFCF64}" srcId="{D46DEF4D-1C4B-4B34-BD7E-9EE96B2B7C87}" destId="{FE930791-954F-4161-ABC7-CAF26F0236F6}" srcOrd="0" destOrd="0" parTransId="{584527B0-2401-4260-9AF7-E1D012CA1803}" sibTransId="{77A69951-B60D-4964-922E-9A14B9392619}"/>
    <dgm:cxn modelId="{C355B975-F1E7-4D10-9090-46CA9034D17E}" type="presParOf" srcId="{18D58B35-6481-477B-9BAA-A836C39A826B}" destId="{C1F496B4-D023-4A23-98C1-41464CCD922F}" srcOrd="0" destOrd="0" presId="urn:microsoft.com/office/officeart/2005/8/layout/vList6"/>
    <dgm:cxn modelId="{E2FED4EF-CE42-4305-B773-A5663AAB3ECA}" type="presParOf" srcId="{C1F496B4-D023-4A23-98C1-41464CCD922F}" destId="{7B0D71C8-696A-4523-B065-B51EB7891872}" srcOrd="0" destOrd="0" presId="urn:microsoft.com/office/officeart/2005/8/layout/vList6"/>
    <dgm:cxn modelId="{583D3268-0066-4D90-941C-332C80C250B1}" type="presParOf" srcId="{C1F496B4-D023-4A23-98C1-41464CCD922F}" destId="{3BCE6B71-0BFE-45A1-80B8-02047C27C15C}" srcOrd="1" destOrd="0" presId="urn:microsoft.com/office/officeart/2005/8/layout/vList6"/>
    <dgm:cxn modelId="{1DF7D40E-6BAE-44C7-A9F7-E8812AE19B50}" type="presParOf" srcId="{18D58B35-6481-477B-9BAA-A836C39A826B}" destId="{463BE164-ED7A-456D-9694-F9ED3CD3594B}" srcOrd="1" destOrd="0" presId="urn:microsoft.com/office/officeart/2005/8/layout/vList6"/>
    <dgm:cxn modelId="{0F926600-A023-4C89-850D-C90BBE23D8AA}" type="presParOf" srcId="{18D58B35-6481-477B-9BAA-A836C39A826B}" destId="{5C78674C-B2F6-4648-A3A2-066E41911C1C}" srcOrd="2" destOrd="0" presId="urn:microsoft.com/office/officeart/2005/8/layout/vList6"/>
    <dgm:cxn modelId="{967CEE55-117A-4F4D-B850-4DB5E6F4C064}" type="presParOf" srcId="{5C78674C-B2F6-4648-A3A2-066E41911C1C}" destId="{F37118E2-83C9-421F-AC25-840C189BFA76}" srcOrd="0" destOrd="0" presId="urn:microsoft.com/office/officeart/2005/8/layout/vList6"/>
    <dgm:cxn modelId="{92A02678-1CDE-48EC-A3DD-477E0E0A2878}" type="presParOf" srcId="{5C78674C-B2F6-4648-A3A2-066E41911C1C}" destId="{1E065E32-BA7D-4A67-A8BB-CADC9A0A9692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BCE6B71-0BFE-45A1-80B8-02047C27C15C}">
      <dsp:nvSpPr>
        <dsp:cNvPr id="0" name=""/>
        <dsp:cNvSpPr/>
      </dsp:nvSpPr>
      <dsp:spPr>
        <a:xfrm>
          <a:off x="1457286" y="401159"/>
          <a:ext cx="1999781" cy="411377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t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ОБЯЗАНЫ</a:t>
          </a:r>
          <a:endParaRPr lang="ru-RU" sz="2000" kern="1200" dirty="0"/>
        </a:p>
      </dsp:txBody>
      <dsp:txXfrm>
        <a:off x="1457286" y="401159"/>
        <a:ext cx="1999781" cy="411377"/>
      </dsp:txXfrm>
    </dsp:sp>
    <dsp:sp modelId="{7B0D71C8-696A-4523-B065-B51EB7891872}">
      <dsp:nvSpPr>
        <dsp:cNvPr id="0" name=""/>
        <dsp:cNvSpPr/>
      </dsp:nvSpPr>
      <dsp:spPr>
        <a:xfrm>
          <a:off x="845" y="311"/>
          <a:ext cx="1456441" cy="12130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Проживающие в РФ в течение года 183 дня и более</a:t>
          </a:r>
          <a:endParaRPr lang="ru-RU" sz="1400" b="1" kern="1200" dirty="0"/>
        </a:p>
      </dsp:txBody>
      <dsp:txXfrm>
        <a:off x="845" y="311"/>
        <a:ext cx="1456441" cy="1213074"/>
      </dsp:txXfrm>
    </dsp:sp>
    <dsp:sp modelId="{1E065E32-BA7D-4A67-A8BB-CADC9A0A9692}">
      <dsp:nvSpPr>
        <dsp:cNvPr id="0" name=""/>
        <dsp:cNvSpPr/>
      </dsp:nvSpPr>
      <dsp:spPr>
        <a:xfrm>
          <a:off x="1474307" y="1784640"/>
          <a:ext cx="1983606" cy="43417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t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НЕ ОБЯЗАНЫ</a:t>
          </a:r>
          <a:endParaRPr lang="ru-RU" sz="2000" kern="1200" dirty="0"/>
        </a:p>
      </dsp:txBody>
      <dsp:txXfrm>
        <a:off x="1474307" y="1784640"/>
        <a:ext cx="1983606" cy="434171"/>
      </dsp:txXfrm>
    </dsp:sp>
    <dsp:sp modelId="{F37118E2-83C9-421F-AC25-840C189BFA76}">
      <dsp:nvSpPr>
        <dsp:cNvPr id="0" name=""/>
        <dsp:cNvSpPr/>
      </dsp:nvSpPr>
      <dsp:spPr>
        <a:xfrm>
          <a:off x="1721" y="1334692"/>
          <a:ext cx="1470864" cy="12130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Проживающие в РФ в течение года менее 183 дней</a:t>
          </a:r>
          <a:endParaRPr lang="ru-RU" sz="1400" b="1" kern="1200" dirty="0"/>
        </a:p>
      </dsp:txBody>
      <dsp:txXfrm>
        <a:off x="1721" y="1334692"/>
        <a:ext cx="1470864" cy="12130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25.11.2019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61724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566508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8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87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5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EE4C3-B3F9-4492-AC4E-AEB8AB203703}" type="datetime1">
              <a:rPr lang="ru-RU" smtClean="0"/>
              <a:pPr/>
              <a:t>25.11.2019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C1266-D9B9-4642-A506-7317DD4ADF73}" type="datetime1">
              <a:rPr lang="ru-RU" smtClean="0"/>
              <a:pPr/>
              <a:t>25.11.2019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78A2D-CC43-4DD9-8CF9-DF5286C3CC1D}" type="datetime1">
              <a:rPr lang="ru-RU" smtClean="0"/>
              <a:pPr/>
              <a:t>25.11.2019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8524-75FA-4DFF-9D30-F97C17CE17A5}" type="datetime1">
              <a:rPr lang="ru-RU" smtClean="0"/>
              <a:pPr/>
              <a:t>25.11.2019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B2CD-5EDF-45E0-A730-F2C3E6027E1D}" type="datetime1">
              <a:rPr lang="ru-RU" smtClean="0"/>
              <a:pPr/>
              <a:t>25.11.2019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66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00"/>
            <a:ext cx="7548638" cy="94615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6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6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799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0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0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5A173-E5E4-4B86-BADB-BBB422306F42}" type="datetime1">
              <a:rPr lang="ru-RU" smtClean="0"/>
              <a:pPr/>
              <a:t>25.11.2019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7" cstate="print"/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89" y="1491630"/>
            <a:ext cx="7632699" cy="3220070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3"/>
            <a:ext cx="2133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EDECA-DAED-49E8-AB44-A10369DCE766}" type="datetime1">
              <a:rPr lang="ru-RU" smtClean="0"/>
              <a:pPr/>
              <a:t>25.11.2019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31" y="4398169"/>
            <a:ext cx="503585" cy="51358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61" r:id="rId5"/>
    <p:sldLayoutId id="2147483663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hf hdr="0" ftr="0" dt="0"/>
  <p:txStyles>
    <p:titleStyle>
      <a:lvl1pPr algn="l" defTabSz="816296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9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13" Type="http://schemas.openxmlformats.org/officeDocument/2006/relationships/image" Target="../media/image10.png"/><Relationship Id="rId18" Type="http://schemas.openxmlformats.org/officeDocument/2006/relationships/image" Target="NULL"/><Relationship Id="rId3" Type="http://schemas.openxmlformats.org/officeDocument/2006/relationships/image" Target="../media/image5.png"/><Relationship Id="rId21" Type="http://schemas.openxmlformats.org/officeDocument/2006/relationships/image" Target="../media/image14.png"/><Relationship Id="rId7" Type="http://schemas.openxmlformats.org/officeDocument/2006/relationships/image" Target="../media/image7.png"/><Relationship Id="rId12" Type="http://schemas.openxmlformats.org/officeDocument/2006/relationships/image" Target="NULL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6" Type="http://schemas.openxmlformats.org/officeDocument/2006/relationships/image" Target="NULL"/><Relationship Id="rId20" Type="http://schemas.openxmlformats.org/officeDocument/2006/relationships/image" Target="NULL"/><Relationship Id="rId1" Type="http://schemas.openxmlformats.org/officeDocument/2006/relationships/slideLayout" Target="../slideLayouts/slideLayout3.xml"/><Relationship Id="rId6" Type="http://schemas.openxmlformats.org/officeDocument/2006/relationships/image" Target="NULL"/><Relationship Id="rId11" Type="http://schemas.openxmlformats.org/officeDocument/2006/relationships/image" Target="../media/image9.png"/><Relationship Id="rId5" Type="http://schemas.openxmlformats.org/officeDocument/2006/relationships/image" Target="../media/image6.png"/><Relationship Id="rId15" Type="http://schemas.openxmlformats.org/officeDocument/2006/relationships/image" Target="../media/image11.png"/><Relationship Id="rId10" Type="http://schemas.openxmlformats.org/officeDocument/2006/relationships/image" Target="NULL"/><Relationship Id="rId19" Type="http://schemas.openxmlformats.org/officeDocument/2006/relationships/image" Target="../media/image13.png"/><Relationship Id="rId4" Type="http://schemas.openxmlformats.org/officeDocument/2006/relationships/image" Target="NULL"/><Relationship Id="rId9" Type="http://schemas.openxmlformats.org/officeDocument/2006/relationships/image" Target="../media/image8.png"/><Relationship Id="rId14" Type="http://schemas.openxmlformats.org/officeDocument/2006/relationships/image" Target="NULL"/><Relationship Id="rId22" Type="http://schemas.openxmlformats.org/officeDocument/2006/relationships/image" Target="NUL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2828" y="2571750"/>
            <a:ext cx="7772400" cy="1296144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Соблюдение налогоплательщиками норм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валютного законодательства</a:t>
            </a:r>
            <a:r>
              <a:rPr lang="ru-RU" sz="27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27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46568" y="1779662"/>
            <a:ext cx="5529286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Управление </a:t>
            </a:r>
            <a:r>
              <a:rPr lang="ru-RU" b="1" noProof="0" dirty="0" smtClean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Федеральной налоговой службы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b="1" noProof="0" dirty="0" smtClean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по Амурской области</a:t>
            </a: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11960" y="4511690"/>
            <a:ext cx="792088" cy="36004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2019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51521" y="227424"/>
            <a:ext cx="86397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18315">
              <a:defRPr/>
            </a:pPr>
            <a:r>
              <a:rPr lang="ru-RU" sz="2000" b="1" dirty="0" smtClean="0">
                <a:solidFill>
                  <a:schemeClr val="accent1"/>
                </a:solidFill>
              </a:rPr>
              <a:t>Постановка на учет валютных договоров (контрактов)</a:t>
            </a:r>
            <a:endParaRPr lang="ru-RU" sz="2000" b="1" dirty="0">
              <a:solidFill>
                <a:schemeClr val="accent1"/>
              </a:solidFill>
            </a:endParaRPr>
          </a:p>
        </p:txBody>
      </p:sp>
      <p:pic>
        <p:nvPicPr>
          <p:cNvPr id="28" name="Рисунок 27" descr="Контракт">
            <a:extLst>
              <a:ext uri="{FF2B5EF4-FFF2-40B4-BE49-F238E27FC236}">
                <a16:creationId xmlns="" xmlns:a16="http://schemas.microsoft.com/office/drawing/2014/main" id="{54B539B6-44B1-46D6-979B-1E9E150152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98543" y="1131590"/>
            <a:ext cx="504668" cy="504668"/>
          </a:xfrm>
          <a:prstGeom prst="rect">
            <a:avLst/>
          </a:prstGeom>
        </p:spPr>
      </p:pic>
      <p:pic>
        <p:nvPicPr>
          <p:cNvPr id="29" name="Рисунок 28" descr="Банк">
            <a:extLst>
              <a:ext uri="{FF2B5EF4-FFF2-40B4-BE49-F238E27FC236}">
                <a16:creationId xmlns="" xmlns:a16="http://schemas.microsoft.com/office/drawing/2014/main" id="{66579AD7-C194-45D5-81A2-5A92B109512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16514" y="864859"/>
            <a:ext cx="663226" cy="663226"/>
          </a:xfrm>
          <a:prstGeom prst="rect">
            <a:avLst/>
          </a:prstGeom>
        </p:spPr>
      </p:pic>
      <p:pic>
        <p:nvPicPr>
          <p:cNvPr id="30" name="Рисунок 29" descr="Документ">
            <a:extLst>
              <a:ext uri="{FF2B5EF4-FFF2-40B4-BE49-F238E27FC236}">
                <a16:creationId xmlns="" xmlns:a16="http://schemas.microsoft.com/office/drawing/2014/main" id="{DA01B7DC-796A-4F50-9D0F-850A9CD83D4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45378" y="3966062"/>
            <a:ext cx="663226" cy="663226"/>
          </a:xfrm>
          <a:prstGeom prst="rect">
            <a:avLst/>
          </a:prstGeom>
        </p:spPr>
      </p:pic>
      <p:pic>
        <p:nvPicPr>
          <p:cNvPr id="31" name="Рисунок 30" descr="Открытая папка">
            <a:extLst>
              <a:ext uri="{FF2B5EF4-FFF2-40B4-BE49-F238E27FC236}">
                <a16:creationId xmlns="" xmlns:a16="http://schemas.microsoft.com/office/drawing/2014/main" id="{5A653CE2-13BE-471D-85FC-521F028E3FB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243303" y="3075806"/>
            <a:ext cx="663226" cy="663226"/>
          </a:xfrm>
          <a:prstGeom prst="rect">
            <a:avLst/>
          </a:prstGeom>
        </p:spPr>
      </p:pic>
      <p:pic>
        <p:nvPicPr>
          <p:cNvPr id="32" name="Рисунок 31" descr="Чат">
            <a:extLst>
              <a:ext uri="{FF2B5EF4-FFF2-40B4-BE49-F238E27FC236}">
                <a16:creationId xmlns="" xmlns:a16="http://schemas.microsoft.com/office/drawing/2014/main" id="{DF558CF9-83F6-486C-AE15-6331E5E2726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33324" y="1845387"/>
            <a:ext cx="714340" cy="714340"/>
          </a:xfrm>
          <a:prstGeom prst="rect">
            <a:avLst/>
          </a:prstGeom>
        </p:spPr>
      </p:pic>
      <p:pic>
        <p:nvPicPr>
          <p:cNvPr id="33" name="Рисунок 32" descr="Центр обработки вызовов">
            <a:extLst>
              <a:ext uri="{FF2B5EF4-FFF2-40B4-BE49-F238E27FC236}">
                <a16:creationId xmlns="" xmlns:a16="http://schemas.microsoft.com/office/drawing/2014/main" id="{F74580FA-63D0-4DD9-9406-397A80662701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506181" y="2100661"/>
            <a:ext cx="598290" cy="598290"/>
          </a:xfrm>
          <a:prstGeom prst="rect">
            <a:avLst/>
          </a:prstGeom>
        </p:spPr>
      </p:pic>
      <p:pic>
        <p:nvPicPr>
          <p:cNvPr id="34" name="Рисунок 33" descr="Пользователь">
            <a:extLst>
              <a:ext uri="{FF2B5EF4-FFF2-40B4-BE49-F238E27FC236}">
                <a16:creationId xmlns="" xmlns:a16="http://schemas.microsoft.com/office/drawing/2014/main" id="{C9D4F96A-025F-47CA-9EF7-4E8C41959F75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251521" y="2114038"/>
            <a:ext cx="621419" cy="621419"/>
          </a:xfrm>
          <a:prstGeom prst="rect">
            <a:avLst/>
          </a:prstGeom>
        </p:spPr>
      </p:pic>
      <p:pic>
        <p:nvPicPr>
          <p:cNvPr id="35" name="Рисунок 34" descr="Информация">
            <a:extLst>
              <a:ext uri="{FF2B5EF4-FFF2-40B4-BE49-F238E27FC236}">
                <a16:creationId xmlns="" xmlns:a16="http://schemas.microsoft.com/office/drawing/2014/main" id="{DEBCD7BF-7399-458C-9E01-DD3162FF6D5C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31095" y="1995686"/>
            <a:ext cx="301713" cy="357727"/>
          </a:xfrm>
          <a:prstGeom prst="rect">
            <a:avLst/>
          </a:prstGeom>
        </p:spPr>
      </p:pic>
      <p:pic>
        <p:nvPicPr>
          <p:cNvPr id="36" name="Рисунок 35" descr="Закрыть">
            <a:extLst>
              <a:ext uri="{FF2B5EF4-FFF2-40B4-BE49-F238E27FC236}">
                <a16:creationId xmlns="" xmlns:a16="http://schemas.microsoft.com/office/drawing/2014/main" id="{0BE9A9CB-CC0F-4C5C-A07D-EEE891792C2B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819832" y="3890193"/>
            <a:ext cx="846943" cy="846943"/>
          </a:xfrm>
          <a:prstGeom prst="rect">
            <a:avLst/>
          </a:prstGeom>
        </p:spPr>
      </p:pic>
      <p:pic>
        <p:nvPicPr>
          <p:cNvPr id="37" name="Рисунок 36" descr="Песочные часы">
            <a:extLst>
              <a:ext uri="{FF2B5EF4-FFF2-40B4-BE49-F238E27FC236}">
                <a16:creationId xmlns="" xmlns:a16="http://schemas.microsoft.com/office/drawing/2014/main" id="{9E0E3DB1-16DF-45F6-95BA-7C60AC83B016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747794" y="2859782"/>
            <a:ext cx="590355" cy="590355"/>
          </a:xfrm>
          <a:prstGeom prst="rect">
            <a:avLst/>
          </a:prstGeom>
        </p:spPr>
      </p:pic>
      <p:sp>
        <p:nvSpPr>
          <p:cNvPr id="38" name="Текст 2"/>
          <p:cNvSpPr txBox="1">
            <a:spLocks/>
          </p:cNvSpPr>
          <p:nvPr/>
        </p:nvSpPr>
        <p:spPr>
          <a:xfrm>
            <a:off x="1805326" y="843557"/>
            <a:ext cx="6583098" cy="3800415"/>
          </a:xfrm>
          <a:prstGeom prst="rect">
            <a:avLst/>
          </a:prstGeom>
        </p:spPr>
        <p:txBody>
          <a:bodyPr vert="horz" lIns="81630" tIns="40815" rIns="81630" bIns="40815" rtlCol="0" anchor="ctr" anchorCtr="0">
            <a:normAutofit/>
          </a:bodyPr>
          <a:lstStyle>
            <a:lvl1pPr marL="284505" indent="0" algn="l" defTabSz="816296" rtl="0" eaLnBrk="1" latinLnBrk="0" hangingPunct="1">
              <a:spcBef>
                <a:spcPct val="20000"/>
              </a:spcBef>
              <a:buFontTx/>
              <a:buNone/>
              <a:defRPr sz="2400" b="1" i="0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282020" indent="2485" algn="l" defTabSz="816296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0" i="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491981" indent="-203750" algn="l" defTabSz="816296" rtl="0" eaLnBrk="1" latinLnBrk="0" hangingPunct="1">
              <a:spcBef>
                <a:spcPct val="20000"/>
              </a:spcBef>
              <a:buFont typeface="Arial" pitchFamily="34" charset="0"/>
              <a:buChar char="•"/>
              <a:tabLst/>
              <a:defRPr sz="2000" b="0" i="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0" indent="282020" algn="just" defTabSz="816296" rtl="0" eaLnBrk="1" latinLnBrk="0" hangingPunct="1">
              <a:lnSpc>
                <a:spcPts val="1900"/>
              </a:lnSpc>
              <a:spcBef>
                <a:spcPts val="400"/>
              </a:spcBef>
              <a:buFont typeface="Arial" pitchFamily="34" charset="0"/>
              <a:buNone/>
              <a:tabLst/>
              <a:defRPr sz="1600" b="0" i="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123109" indent="0" algn="l" defTabSz="816296" rtl="0" eaLnBrk="1" latinLnBrk="0" hangingPunct="1">
              <a:lnSpc>
                <a:spcPts val="1800"/>
              </a:lnSpc>
              <a:spcBef>
                <a:spcPts val="400"/>
              </a:spcBef>
              <a:buFont typeface="Arial" pitchFamily="34" charset="0"/>
              <a:buNone/>
              <a:defRPr sz="1400" b="0" i="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244813" indent="-204074" algn="l" defTabSz="81629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52961" indent="-204074" algn="l" defTabSz="81629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61109" indent="-204074" algn="l" defTabSz="81629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9256" indent="-204074" algn="l" defTabSz="81629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600" dirty="0" smtClean="0">
              <a:solidFill>
                <a:srgbClr val="0070C0"/>
              </a:solidFill>
              <a:latin typeface="+mn-lt"/>
            </a:endParaRPr>
          </a:p>
          <a:p>
            <a:pPr marL="342900" indent="-342900" algn="just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rgbClr val="0070C0"/>
                </a:solidFill>
                <a:latin typeface="+mn-lt"/>
              </a:rPr>
              <a:t>введение процедуры постановки на учет в уполномоченном банке договоров (контрактов) с присвоением им уникальных номеров;</a:t>
            </a:r>
          </a:p>
          <a:p>
            <a:pPr marL="342900" indent="-342900" algn="just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rgbClr val="0070C0"/>
                </a:solidFill>
                <a:latin typeface="+mn-lt"/>
              </a:rPr>
              <a:t>упрощенный порядок постановки на учет контрактов для резидентов-экспортеров;</a:t>
            </a:r>
          </a:p>
          <a:p>
            <a:pPr marL="342900" indent="-342900" algn="just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rgbClr val="0070C0"/>
                </a:solidFill>
                <a:latin typeface="+mn-lt"/>
              </a:rPr>
              <a:t>требование для резидентов-импортеров и резидентов – сторон кредитного договора (договора займа) о постановке на учет договоров (контрактов) до проведения расчетов или иного исполнения обязательств по договорам (контрактам);</a:t>
            </a:r>
          </a:p>
          <a:p>
            <a:pPr marL="342900" indent="-342900" algn="just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rgbClr val="0070C0"/>
                </a:solidFill>
                <a:latin typeface="+mn-lt"/>
              </a:rPr>
              <a:t>отмена требования о представлении резидентами в уполномоченные банки при осуществлении валютных операций справки о валютных операциях. </a:t>
            </a:r>
            <a:endParaRPr lang="ru-RU" sz="1600" dirty="0">
              <a:solidFill>
                <a:srgbClr val="0070C0"/>
              </a:solidFill>
              <a:latin typeface="+mn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028899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1" y="227424"/>
            <a:ext cx="86397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18315">
              <a:defRPr/>
            </a:pPr>
            <a:r>
              <a:rPr lang="ru-RU" sz="2000" b="1" dirty="0">
                <a:solidFill>
                  <a:schemeClr val="accent1"/>
                </a:solidFill>
                <a:latin typeface="Calibri (Основной текст)"/>
              </a:rPr>
              <a:t>Требование о постановке контракта (кредитного договора) на учет в уполномоченном банке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94915" y="935310"/>
            <a:ext cx="8352928" cy="77234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Требование о постановке контракта на учет распространяется на договоры (контракты), заключенные между </a:t>
            </a:r>
            <a:r>
              <a:rPr lang="ru-RU" sz="1400" b="1" dirty="0">
                <a:solidFill>
                  <a:srgbClr val="FF0000"/>
                </a:solidFill>
              </a:rPr>
              <a:t>резидентами и нерезидентами</a:t>
            </a: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, предусматривающие осуществление расчетов через счета резидентов, открытых в уполномоченных банках </a:t>
            </a:r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</a:rPr>
              <a:t>или в зарубежных банках </a:t>
            </a:r>
          </a:p>
          <a:p>
            <a:endParaRPr lang="ru-RU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4915" y="1779662"/>
            <a:ext cx="8352928" cy="50405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</a:rPr>
              <a:t>Сумма </a:t>
            </a: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обязательств по контракту (кредитному договору) на дату заключения контракта </a:t>
            </a:r>
            <a:endParaRPr lang="ru-RU" sz="14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равна или превышает: </a:t>
            </a:r>
            <a:endParaRPr lang="ru-RU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4915" y="2414721"/>
            <a:ext cx="3915746" cy="3970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rgbClr val="FF0000"/>
                </a:solidFill>
              </a:rPr>
              <a:t>ЭКСПОРТ</a:t>
            </a:r>
            <a:r>
              <a:rPr lang="ru-RU" b="1" dirty="0" smtClean="0">
                <a:solidFill>
                  <a:srgbClr val="FF0000"/>
                </a:solidFill>
              </a:rPr>
              <a:t> - 6 млн. руб.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32718" y="2414721"/>
            <a:ext cx="3915746" cy="3970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rgbClr val="FF0000"/>
                </a:solidFill>
              </a:rPr>
              <a:t>ИМПОРТ/ КРЕДИТНЫЙ</a:t>
            </a:r>
            <a:r>
              <a:rPr lang="ru-RU" b="1" dirty="0" smtClean="0">
                <a:solidFill>
                  <a:srgbClr val="FF0000"/>
                </a:solidFill>
              </a:rPr>
              <a:t> - 3 </a:t>
            </a:r>
            <a:r>
              <a:rPr lang="ru-RU" b="1" dirty="0">
                <a:solidFill>
                  <a:srgbClr val="FF0000"/>
                </a:solidFill>
              </a:rPr>
              <a:t>млн. руб</a:t>
            </a:r>
            <a:r>
              <a:rPr lang="ru-RU" b="1" dirty="0" smtClean="0">
                <a:solidFill>
                  <a:srgbClr val="FF0000"/>
                </a:solidFill>
              </a:rPr>
              <a:t>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023207" y="4034376"/>
            <a:ext cx="3096344" cy="99923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  <a:p>
            <a:pPr algn="ctr"/>
            <a:r>
              <a:rPr lang="ru-RU" sz="2000" b="1" strike="sngStrike" dirty="0">
                <a:solidFill>
                  <a:srgbClr val="C00000"/>
                </a:solidFill>
              </a:rPr>
              <a:t>Паспорт сделки </a:t>
            </a:r>
            <a:r>
              <a:rPr lang="ru-RU" b="1" dirty="0" smtClean="0">
                <a:solidFill>
                  <a:srgbClr val="C00000"/>
                </a:solidFill>
              </a:rPr>
              <a:t>Присваивается </a:t>
            </a:r>
          </a:p>
          <a:p>
            <a:pPr algn="ctr"/>
            <a:r>
              <a:rPr lang="ru-RU" sz="1800" b="1" u="sng" dirty="0" smtClean="0">
                <a:solidFill>
                  <a:srgbClr val="C00000"/>
                </a:solidFill>
              </a:rPr>
              <a:t>Уникальный номер</a:t>
            </a:r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516216" y="2926829"/>
            <a:ext cx="1544808" cy="83521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</a:rPr>
              <a:t>Договоры об 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</a:rPr>
              <a:t>оказании услуг </a:t>
            </a:r>
            <a:endParaRPr lang="ru-RU" sz="1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395595" y="2939008"/>
            <a:ext cx="1915066" cy="83521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sz="1400" b="1" dirty="0">
                <a:solidFill>
                  <a:schemeClr val="tx2">
                    <a:lumMod val="50000"/>
                  </a:schemeClr>
                </a:solidFill>
              </a:rPr>
              <a:t>Договоры передачи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</a:rPr>
              <a:t>имущества 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</a:rPr>
              <a:t>по договору аренды/лизинга </a:t>
            </a:r>
          </a:p>
          <a:p>
            <a:pPr algn="ctr"/>
            <a:endParaRPr lang="ru-RU" sz="1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571379" y="2926829"/>
            <a:ext cx="1711956" cy="83521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2">
                    <a:lumMod val="50000"/>
                  </a:schemeClr>
                </a:solidFill>
              </a:rPr>
              <a:t>Кредитные договоры/ договоры займа 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59922" y="3356613"/>
            <a:ext cx="2192866" cy="159568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2">
                    <a:lumMod val="50000"/>
                  </a:schemeClr>
                </a:solidFill>
              </a:rPr>
              <a:t>Договоры на продажу/приобретение и (или) оказание услуг, связанных с продажей/приобретением ГСМ и иных МТЗ, </a:t>
            </a: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</a:rPr>
              <a:t>необходимых для эксплуатации ТС в пути </a:t>
            </a:r>
            <a:endParaRPr lang="ru-RU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660232" y="4123343"/>
            <a:ext cx="1701860" cy="82129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2">
                    <a:lumMod val="50000"/>
                  </a:schemeClr>
                </a:solidFill>
              </a:rPr>
              <a:t>Договоры об экспорте/импорте товаров </a:t>
            </a:r>
            <a:endParaRPr lang="ru-RU" sz="1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6" name="Стрелка вправо 15"/>
          <p:cNvSpPr/>
          <p:nvPr/>
        </p:nvSpPr>
        <p:spPr>
          <a:xfrm>
            <a:off x="2395595" y="4358043"/>
            <a:ext cx="498001" cy="351896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 rot="10800000">
            <a:off x="6088972" y="4353636"/>
            <a:ext cx="498001" cy="351896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 rot="3386376">
            <a:off x="2762054" y="3877335"/>
            <a:ext cx="498001" cy="351896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 rot="8100000">
            <a:off x="5986907" y="3885187"/>
            <a:ext cx="673949" cy="351896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 rot="6471945">
            <a:off x="5068787" y="3746042"/>
            <a:ext cx="439061" cy="351896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903517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1" y="227424"/>
            <a:ext cx="86397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18315">
              <a:defRPr/>
            </a:pPr>
            <a:r>
              <a:rPr lang="ru-RU" sz="2000" b="1" dirty="0">
                <a:solidFill>
                  <a:schemeClr val="accent1"/>
                </a:solidFill>
                <a:latin typeface="Calibri (Основной текст)"/>
              </a:rPr>
              <a:t>Резиденты - физические лица</a:t>
            </a:r>
            <a:br>
              <a:rPr lang="ru-RU" sz="2000" b="1" dirty="0">
                <a:solidFill>
                  <a:schemeClr val="accent1"/>
                </a:solidFill>
                <a:latin typeface="Calibri (Основной текст)"/>
              </a:rPr>
            </a:br>
            <a:r>
              <a:rPr lang="ru-RU" sz="2000" b="1" dirty="0">
                <a:solidFill>
                  <a:schemeClr val="accent1"/>
                </a:solidFill>
                <a:latin typeface="Calibri (Основной текст)"/>
              </a:rPr>
              <a:t>с учетом норм закона № 427-ФЗ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82748" y="1951177"/>
            <a:ext cx="1179005" cy="979993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539552" y="1088599"/>
            <a:ext cx="5069878" cy="1226290"/>
            <a:chOff x="5299164" y="1991048"/>
            <a:chExt cx="1828571" cy="1462857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5299164" y="1991048"/>
              <a:ext cx="1828571" cy="1462857"/>
            </a:xfrm>
            <a:prstGeom prst="roundRect">
              <a:avLst>
                <a:gd name="adj" fmla="val 10000"/>
              </a:avLst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Скругленный прямоугольник 4"/>
            <p:cNvSpPr/>
            <p:nvPr/>
          </p:nvSpPr>
          <p:spPr>
            <a:xfrm>
              <a:off x="5342010" y="2033894"/>
              <a:ext cx="1742879" cy="1377165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4290" tIns="34290" rIns="34290" bIns="3429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600" kern="1200" dirty="0" smtClean="0"/>
                <a:t>Все без исключения граждане РФ</a:t>
              </a:r>
              <a:endParaRPr lang="ru-RU" sz="3600" kern="1200" dirty="0"/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6461951" y="1088599"/>
            <a:ext cx="2429286" cy="1352574"/>
            <a:chOff x="5299166" y="1991047"/>
            <a:chExt cx="1828571" cy="1462857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5299166" y="1991047"/>
              <a:ext cx="1828571" cy="1462857"/>
            </a:xfrm>
            <a:prstGeom prst="roundRect">
              <a:avLst>
                <a:gd name="adj" fmla="val 10000"/>
              </a:avLst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Скругленный прямоугольник 4"/>
            <p:cNvSpPr/>
            <p:nvPr/>
          </p:nvSpPr>
          <p:spPr>
            <a:xfrm>
              <a:off x="5342009" y="2033895"/>
              <a:ext cx="1742878" cy="137716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4290" tIns="34290" rIns="34290" bIns="3429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b="1" i="1" kern="1200" dirty="0" smtClean="0"/>
                <a:t>Постоянно проживающие в РФ на основании вида на жительство иностранные граждане и лица без гражданства</a:t>
              </a:r>
              <a:endParaRPr lang="ru-RU" b="1" i="1" kern="1200" dirty="0"/>
            </a:p>
          </p:txBody>
        </p:sp>
      </p:grpSp>
      <p:sp>
        <p:nvSpPr>
          <p:cNvPr id="13" name="Плюс 12"/>
          <p:cNvSpPr/>
          <p:nvPr/>
        </p:nvSpPr>
        <p:spPr>
          <a:xfrm>
            <a:off x="5661165" y="1487430"/>
            <a:ext cx="603302" cy="463747"/>
          </a:xfrm>
          <a:prstGeom prst="mathPlu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4" name="Схема 13"/>
          <p:cNvGraphicFramePr/>
          <p:nvPr>
            <p:extLst>
              <p:ext uri="{D42A27DB-BD31-4B8C-83A1-F6EECF244321}">
                <p14:modId xmlns="" xmlns:p14="http://schemas.microsoft.com/office/powerpoint/2010/main" val="796383965"/>
              </p:ext>
            </p:extLst>
          </p:nvPr>
        </p:nvGraphicFramePr>
        <p:xfrm>
          <a:off x="491530" y="2441173"/>
          <a:ext cx="3457914" cy="25480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3995937" y="2480024"/>
            <a:ext cx="4372198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0"/>
                <a:solidFill>
                  <a:schemeClr val="bg2">
                    <a:lumMod val="10000"/>
                  </a:schemeClr>
                </a:solidFill>
              </a:rPr>
              <a:t>сообщать об открытии, закрытии, изменении реквизитов зарубежных счетов (вкладов)</a:t>
            </a:r>
            <a:endParaRPr lang="ru-RU" b="1" dirty="0">
              <a:ln w="0"/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118343" y="4912639"/>
            <a:ext cx="4793758" cy="392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>
              <a:ln w="0"/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995936" y="3253709"/>
            <a:ext cx="4372197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0"/>
                <a:solidFill>
                  <a:schemeClr val="tx1">
                    <a:lumMod val="95000"/>
                    <a:lumOff val="5000"/>
                  </a:schemeClr>
                </a:solidFill>
              </a:rPr>
              <a:t>представлять </a:t>
            </a:r>
            <a:r>
              <a:rPr lang="ru-RU" b="1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</a:rPr>
              <a:t>отчеты о движении средств по зарубежным счетам (вкладам</a:t>
            </a:r>
            <a:r>
              <a:rPr lang="ru-RU" b="1" dirty="0" smtClean="0">
                <a:ln w="0"/>
                <a:solidFill>
                  <a:schemeClr val="tx1">
                    <a:lumMod val="95000"/>
                    <a:lumOff val="5000"/>
                  </a:schemeClr>
                </a:solidFill>
              </a:rPr>
              <a:t>)</a:t>
            </a:r>
            <a:endParaRPr lang="ru-RU" b="1" dirty="0">
              <a:ln w="0"/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995936" y="4027395"/>
            <a:ext cx="4372198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</a:rPr>
              <a:t>соблюдать ограничения на </a:t>
            </a:r>
            <a:r>
              <a:rPr lang="ru-RU" b="1" dirty="0" smtClean="0">
                <a:ln w="0"/>
                <a:solidFill>
                  <a:schemeClr val="tx1">
                    <a:lumMod val="95000"/>
                    <a:lumOff val="5000"/>
                  </a:schemeClr>
                </a:solidFill>
              </a:rPr>
              <a:t>проведение </a:t>
            </a:r>
            <a:r>
              <a:rPr lang="ru-RU" b="1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</a:rPr>
              <a:t>валютных операций по </a:t>
            </a:r>
            <a:r>
              <a:rPr lang="ru-RU" b="1" dirty="0" smtClean="0">
                <a:ln w="0"/>
                <a:solidFill>
                  <a:schemeClr val="tx1">
                    <a:lumMod val="95000"/>
                    <a:lumOff val="5000"/>
                  </a:schemeClr>
                </a:solidFill>
              </a:rPr>
              <a:t>зарубежным </a:t>
            </a:r>
            <a:r>
              <a:rPr lang="ru-RU" b="1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</a:rPr>
              <a:t>счетам (вкладам</a:t>
            </a:r>
            <a:r>
              <a:rPr lang="ru-RU" b="1" dirty="0" smtClean="0">
                <a:ln w="0"/>
                <a:solidFill>
                  <a:schemeClr val="tx1">
                    <a:lumMod val="95000"/>
                    <a:lumOff val="5000"/>
                  </a:schemeClr>
                </a:solidFill>
              </a:rPr>
              <a:t>)</a:t>
            </a:r>
            <a:endParaRPr lang="ru-RU" b="1" dirty="0">
              <a:ln w="0"/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12327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u="sng" dirty="0" smtClean="0"/>
              <a:t>Установленные нарушения (незаконные валютные операции):</a:t>
            </a:r>
            <a:endParaRPr lang="ru-RU" sz="2000" u="sng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Статья </a:t>
            </a:r>
            <a:r>
              <a:rPr lang="ru-RU" sz="2400" dirty="0" smtClean="0"/>
              <a:t>14 173-ФЗ РФ «Права и обязанности резидентов при осуществлении валютных операций».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5</a:t>
            </a:fld>
            <a:endParaRPr lang="ru-RU" dirty="0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179512" y="2139702"/>
          <a:ext cx="2952328" cy="2752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2744366" y="2177802"/>
          <a:ext cx="2952328" cy="2752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Диаграмма 8"/>
          <p:cNvGraphicFramePr/>
          <p:nvPr/>
        </p:nvGraphicFramePr>
        <p:xfrm>
          <a:off x="5580112" y="2139702"/>
          <a:ext cx="2952328" cy="2752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1" y="227424"/>
            <a:ext cx="86397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18315">
              <a:defRPr/>
            </a:pPr>
            <a:r>
              <a:rPr lang="ru-RU" sz="2000" b="1" dirty="0">
                <a:solidFill>
                  <a:schemeClr val="accent1"/>
                </a:solidFill>
                <a:latin typeface="Calibri (Основной текст)"/>
              </a:rPr>
              <a:t>Нормативные правовые акты, принятые в 2017 – </a:t>
            </a:r>
            <a:r>
              <a:rPr lang="ru-RU" sz="2000" b="1" dirty="0" smtClean="0">
                <a:solidFill>
                  <a:schemeClr val="accent1"/>
                </a:solidFill>
                <a:latin typeface="Calibri (Основной текст)"/>
              </a:rPr>
              <a:t>2018 </a:t>
            </a:r>
            <a:r>
              <a:rPr lang="ru-RU" sz="2000" b="1" dirty="0">
                <a:solidFill>
                  <a:schemeClr val="accent1"/>
                </a:solidFill>
                <a:latin typeface="Calibri (Основной текст)"/>
              </a:rPr>
              <a:t>гг.</a:t>
            </a:r>
          </a:p>
        </p:txBody>
      </p:sp>
      <p:sp>
        <p:nvSpPr>
          <p:cNvPr id="6" name="Текст 4"/>
          <p:cNvSpPr txBox="1">
            <a:spLocks/>
          </p:cNvSpPr>
          <p:nvPr/>
        </p:nvSpPr>
        <p:spPr>
          <a:xfrm>
            <a:off x="107505" y="699542"/>
            <a:ext cx="8280920" cy="4248472"/>
          </a:xfrm>
          <a:prstGeom prst="rect">
            <a:avLst/>
          </a:prstGeom>
        </p:spPr>
        <p:txBody>
          <a:bodyPr vert="horz" lIns="81630" tIns="40815" rIns="81630" bIns="40815" rtlCol="0">
            <a:normAutofit fontScale="62500" lnSpcReduction="20000"/>
          </a:bodyPr>
          <a:lstStyle>
            <a:lvl1pPr marL="284505" indent="0" algn="l" defTabSz="816296" rtl="0" eaLnBrk="1" latinLnBrk="0" hangingPunct="1">
              <a:spcBef>
                <a:spcPct val="20000"/>
              </a:spcBef>
              <a:buFontTx/>
              <a:buNone/>
              <a:defRPr sz="2400" b="1" i="0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282020" indent="2485" algn="l" defTabSz="816296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0" i="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491981" indent="-203750" algn="l" defTabSz="816296" rtl="0" eaLnBrk="1" latinLnBrk="0" hangingPunct="1">
              <a:spcBef>
                <a:spcPct val="20000"/>
              </a:spcBef>
              <a:buFont typeface="Arial" pitchFamily="34" charset="0"/>
              <a:buChar char="•"/>
              <a:tabLst/>
              <a:defRPr sz="2000" b="0" i="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0" indent="282020" algn="just" defTabSz="816296" rtl="0" eaLnBrk="1" latinLnBrk="0" hangingPunct="1">
              <a:lnSpc>
                <a:spcPts val="1900"/>
              </a:lnSpc>
              <a:spcBef>
                <a:spcPts val="400"/>
              </a:spcBef>
              <a:buFont typeface="Arial" pitchFamily="34" charset="0"/>
              <a:buNone/>
              <a:tabLst/>
              <a:defRPr sz="1600" b="0" i="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123109" indent="0" algn="l" defTabSz="816296" rtl="0" eaLnBrk="1" latinLnBrk="0" hangingPunct="1">
              <a:lnSpc>
                <a:spcPts val="1800"/>
              </a:lnSpc>
              <a:spcBef>
                <a:spcPts val="400"/>
              </a:spcBef>
              <a:buFont typeface="Arial" pitchFamily="34" charset="0"/>
              <a:buNone/>
              <a:defRPr sz="1400" b="0" i="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244813" indent="-204074" algn="l" defTabSz="81629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52961" indent="-204074" algn="l" defTabSz="81629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61109" indent="-204074" algn="l" defTabSz="81629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9256" indent="-204074" algn="l" defTabSz="81629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98020" indent="-571500" algn="just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Федеральный закон от 28.12.2017 № 427-ФЗ «О внесении изменений в Федеральный закон «О валютном регулировании и валютном контроле»;</a:t>
            </a:r>
          </a:p>
          <a:p>
            <a:pPr marL="898020" indent="-571500" algn="just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Федеральный закон от 07.03.2018 № 44-ФЗ «О внесении изменений в статьи 9 и 12 Федерального закона «о валютном регулировании и валютном контроле» и Федеральный закон от 05.02.2018 № 8-ФЗ«О внесении изменения в статью 131 Трудового кодекса Российской Федерации»;</a:t>
            </a:r>
          </a:p>
          <a:p>
            <a:pPr marL="898020" indent="-571500" algn="just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Федеральный закон от 14.11.2017 № 325-ФЗ «О внесении изменений в статьи 19 и 23 Федерального закона «О валютном регулировании и валютном контроле» и Кодекс Российской Федерации об административных правонарушениях»; </a:t>
            </a:r>
          </a:p>
          <a:p>
            <a:pPr marL="898020" indent="-571500" algn="just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Федеральный закон от 03.04.2018 № 64-ФЗ «О внесении изменений в Федеральный закон «О валютном регулировании и валютном контроле» и статью 15.25 Кодекса Российской Федерации об административных правонарушениях»; </a:t>
            </a:r>
          </a:p>
          <a:p>
            <a:pPr marL="898020" indent="-571500" algn="just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Постановление Правительства Российской Федерации от 26.09.2017 № 1160 «Об утверждении правил представления органами и агентами валютного контроля в уполномоченные Правительством Российской Федерации органы валютного контроля (Федеральную таможенную службу и Федеральную налоговую службу) необходимых для осуществления их функций документов и информации и внесении изменений в правила представления резидентами и нерезидентами подтверждающих документов и информации при осуществлении валютных операций уполномоченным правительством российской федерации органам валютного контроля».</a:t>
            </a:r>
          </a:p>
        </p:txBody>
      </p:sp>
    </p:spTree>
    <p:extLst>
      <p:ext uri="{BB962C8B-B14F-4D97-AF65-F5344CB8AC3E}">
        <p14:creationId xmlns="" xmlns:p14="http://schemas.microsoft.com/office/powerpoint/2010/main" val="24563891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11560" y="2283718"/>
            <a:ext cx="7632699" cy="576064"/>
          </a:xfrm>
        </p:spPr>
        <p:txBody>
          <a:bodyPr/>
          <a:lstStyle/>
          <a:p>
            <a:pPr algn="ctr"/>
            <a:r>
              <a:rPr lang="ru-RU" sz="3600" dirty="0" smtClean="0">
                <a:latin typeface="Arial" pitchFamily="34" charset="0"/>
                <a:cs typeface="Arial" pitchFamily="34" charset="0"/>
              </a:rPr>
              <a:t>Спасибо за внимание!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20553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Present_FNS2012_16-9</Template>
  <TotalTime>2486</TotalTime>
  <Words>340</Words>
  <Application>Microsoft Office PowerPoint</Application>
  <PresentationFormat>Экран (16:9)</PresentationFormat>
  <Paragraphs>53</Paragraphs>
  <Slides>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Present_FNS2012_16-9</vt:lpstr>
      <vt:lpstr>Соблюдение налогоплательщиками норм валютного законодательства.</vt:lpstr>
      <vt:lpstr>Слайд 2</vt:lpstr>
      <vt:lpstr>Слайд 3</vt:lpstr>
      <vt:lpstr>Слайд 4</vt:lpstr>
      <vt:lpstr>Статья 14 173-ФЗ РФ «Права и обязанности резидентов при осуществлении валютных операций».</vt:lpstr>
      <vt:lpstr>Слайд 6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Телеком</dc:creator>
  <cp:lastModifiedBy>2800-00-587</cp:lastModifiedBy>
  <cp:revision>105</cp:revision>
  <dcterms:created xsi:type="dcterms:W3CDTF">2016-04-01T10:55:54Z</dcterms:created>
  <dcterms:modified xsi:type="dcterms:W3CDTF">2019-11-25T09:03:36Z</dcterms:modified>
</cp:coreProperties>
</file>