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"/>
  </p:notesMasterIdLst>
  <p:sldIdLst>
    <p:sldId id="304" r:id="rId2"/>
    <p:sldId id="305" r:id="rId3"/>
    <p:sldId id="307" r:id="rId4"/>
    <p:sldId id="308" r:id="rId5"/>
    <p:sldId id="309" r:id="rId6"/>
    <p:sldId id="306" r:id="rId7"/>
  </p:sldIdLst>
  <p:sldSz cx="9144000" cy="5143500" type="screen16x9"/>
  <p:notesSz cx="6788150" cy="9923463"/>
  <p:defaultTextStyle>
    <a:defPPr>
      <a:defRPr lang="ru-RU"/>
    </a:defPPr>
    <a:lvl1pPr marL="0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orient="horz" pos="2968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orient="horz" pos="948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5193">
          <p15:clr>
            <a:srgbClr val="A4A3A4"/>
          </p15:clr>
        </p15:guide>
        <p15:guide id="9" pos="40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AA9"/>
    <a:srgbClr val="C52D3B"/>
    <a:srgbClr val="00A84C"/>
    <a:srgbClr val="8CF9FC"/>
    <a:srgbClr val="504F53"/>
    <a:srgbClr val="8D8C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360" autoAdjust="0"/>
  </p:normalViewPr>
  <p:slideViewPr>
    <p:cSldViewPr showGuides="1">
      <p:cViewPr>
        <p:scale>
          <a:sx n="150" d="100"/>
          <a:sy n="150" d="100"/>
        </p:scale>
        <p:origin x="-504" y="186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1532" cy="496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5047" y="0"/>
            <a:ext cx="2941532" cy="496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26.02.2020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5568"/>
            <a:ext cx="2941532" cy="496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5047" y="9425568"/>
            <a:ext cx="2941532" cy="496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7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17513" y="1239838"/>
            <a:ext cx="5953125" cy="33496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7459" indent="-287486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9938" indent="-229987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9916" indent="-229987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69889" indent="-229987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29864" indent="-229987" defTabSz="104772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89840" indent="-229987" defTabSz="104772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49816" indent="-229987" defTabSz="104772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909793" indent="-229987" defTabSz="104772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1047723" eaLnBrk="1" fontAlgn="base" hangingPunct="1">
              <a:spcBef>
                <a:spcPct val="0"/>
              </a:spcBef>
              <a:spcAft>
                <a:spcPct val="0"/>
              </a:spcAft>
            </a:pPr>
            <a:fld id="{6D8468D7-8F8A-451D-AD5C-6143CF953C14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defTabSz="1047723"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00460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5743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5743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5743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9807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8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7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5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/>
              <a:pPr/>
              <a:t>26.02.2020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/>
              <a:pPr/>
              <a:t>26.02.2020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/>
              <a:pPr/>
              <a:t>26.02.2020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/>
              <a:pPr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/>
              <a:pPr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676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6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0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6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6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79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0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0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/>
              <a:pPr/>
              <a:t>26.02.2020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8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89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EDECA-DAED-49E8-AB44-A10369DCE766}" type="datetime1">
              <a:rPr lang="ru-RU" smtClean="0"/>
              <a:pPr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1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  <p:sldLayoutId id="2147483665" r:id="rId16"/>
  </p:sldLayoutIdLst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hyperlink" Target="https://www.nalog.ru/rn77/about_fts/docs/9509427/" TargetMode="Externa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.xml"/><Relationship Id="rId6" Type="http://schemas.openxmlformats.org/officeDocument/2006/relationships/hyperlink" Target="https://www.nalog.ru/rn77/about_fts/docs/9029587/" TargetMode="External"/><Relationship Id="rId5" Type="http://schemas.openxmlformats.org/officeDocument/2006/relationships/hyperlink" Target="http://publication.pravo.gov.ru/Document/View/0001201909290002" TargetMode="External"/><Relationship Id="rId4" Type="http://schemas.openxmlformats.org/officeDocument/2006/relationships/hyperlink" Target="http://publication.pravo.gov.ru/Document/View/0001201904150035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publication.pravo.gov.ru/Document/View/0001201904150035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nalog.ru/rn77/about_fts/docs/9130501/" TargetMode="External"/><Relationship Id="rId4" Type="http://schemas.openxmlformats.org/officeDocument/2006/relationships/hyperlink" Target="https://www.nalog.ru/rn77/about_fts/docs/8926082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publication.pravo.gov.ru/Document/View/0001201904150035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publication.pravo.gov.ru/Document/View/0001201910290024" TargetMode="External"/><Relationship Id="rId5" Type="http://schemas.openxmlformats.org/officeDocument/2006/relationships/hyperlink" Target="https://www.nalog.ru/rn77/about_fts/docs/8952962/" TargetMode="External"/><Relationship Id="rId4" Type="http://schemas.openxmlformats.org/officeDocument/2006/relationships/hyperlink" Target="http://publication.pravo.gov.ru/Document/View/0001201909290002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827584" y="1865829"/>
            <a:ext cx="7560840" cy="1371603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177" tIns="39089" rIns="78177" bIns="39089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891603" eaLnBrk="1" hangingPunct="1"/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«Имущественные налоги юридических лиц: актуальные вопросы. Основные изменения с 1 января 2020 года»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1" name="TextBox 42"/>
          <p:cNvSpPr txBox="1">
            <a:spLocks noChangeArrowheads="1"/>
          </p:cNvSpPr>
          <p:nvPr/>
        </p:nvSpPr>
        <p:spPr bwMode="auto">
          <a:xfrm>
            <a:off x="4788024" y="3507855"/>
            <a:ext cx="3456384" cy="127927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177" tIns="39089" rIns="78177" bIns="39089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891603" eaLnBrk="1" hangingPunct="1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Выступление заместителя руководителя УФНС России по Амурской области</a:t>
            </a:r>
          </a:p>
          <a:p>
            <a:pPr defTabSz="891603" eaLnBrk="1" hangingPunct="1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Станислава Сергеевича </a:t>
            </a:r>
            <a:r>
              <a:rPr lang="ru-RU" sz="1600" b="1" dirty="0" err="1" smtClean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Радюка</a:t>
            </a:r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defTabSz="891603" eaLnBrk="1" hangingPunct="1"/>
            <a:r>
              <a:rPr lang="ru-RU" sz="1400" b="1" dirty="0" smtClean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28.02.2020</a:t>
            </a:r>
            <a:endParaRPr lang="ru-RU" sz="1400" b="1" dirty="0">
              <a:solidFill>
                <a:srgbClr val="0070C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0243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555526"/>
            <a:ext cx="1008112" cy="963653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120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39503"/>
            <a:ext cx="8352928" cy="360039"/>
          </a:xfrm>
        </p:spPr>
        <p:txBody>
          <a:bodyPr/>
          <a:lstStyle/>
          <a:p>
            <a:pPr algn="ctr"/>
            <a:r>
              <a:rPr lang="ru-RU" sz="2000" dirty="0" smtClean="0"/>
              <a:t>Новое в налогообложении </a:t>
            </a:r>
            <a:r>
              <a:rPr lang="ru-RU" sz="2000" dirty="0"/>
              <a:t>имущественных налогов юридических </a:t>
            </a:r>
            <a:r>
              <a:rPr lang="ru-RU" sz="2000" dirty="0" smtClean="0"/>
              <a:t>лиц 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699542"/>
            <a:ext cx="7920880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2020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года</a:t>
            </a:r>
            <a:endParaRPr lang="ru-RU" b="1" dirty="0">
              <a:solidFill>
                <a:srgbClr val="FF00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just"/>
            <a:r>
              <a:rPr lang="ru-RU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      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вводится 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заявительный порядок предоставления льгот по транспортному и земельному налогам для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организаций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285750" indent="-285750" algn="just">
              <a:buFontTx/>
              <a:buChar char="-"/>
            </a:pPr>
            <a:endParaRPr lang="ru-RU" sz="800" dirty="0"/>
          </a:p>
          <a:p>
            <a:pPr algn="just"/>
            <a:r>
              <a:rPr lang="ru-RU" sz="2000" dirty="0" smtClean="0"/>
              <a:t>        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реализуется 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возможность провести сверку с налоговым органом с учетом всех объектов, находящихся на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учёте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285750" indent="-285750" algn="just">
              <a:buFontTx/>
              <a:buChar char="-"/>
            </a:pPr>
            <a:endParaRPr lang="ru-RU" sz="800" dirty="0"/>
          </a:p>
          <a:p>
            <a:pPr algn="just"/>
            <a:r>
              <a:rPr lang="ru-RU" dirty="0" smtClean="0"/>
              <a:t>        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одна 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налоговая декларация по налогу на имущество организаций - по всем объектам в одну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Инспекцию</a:t>
            </a:r>
            <a:r>
              <a:rPr lang="ru-RU" sz="2000" dirty="0" smtClean="0"/>
              <a:t> </a:t>
            </a:r>
            <a:r>
              <a:rPr lang="ru-RU" dirty="0"/>
              <a:t> </a:t>
            </a:r>
            <a:endParaRPr lang="ru-RU" dirty="0" smtClean="0"/>
          </a:p>
          <a:p>
            <a:pPr marL="285750" indent="-285750">
              <a:buFontTx/>
              <a:buChar char="-"/>
            </a:pPr>
            <a:endParaRPr lang="ru-RU" sz="1000" dirty="0"/>
          </a:p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 2021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года</a:t>
            </a:r>
            <a:endParaRPr lang="ru-RU" b="1" dirty="0">
              <a:solidFill>
                <a:srgbClr val="FF00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just"/>
            <a:r>
              <a:rPr lang="ru-RU" dirty="0" smtClean="0"/>
              <a:t>       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отменяются 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декларации по транспортному и земельному налогам для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организаций</a:t>
            </a:r>
          </a:p>
          <a:p>
            <a:pPr algn="just"/>
            <a:endParaRPr lang="ru-RU" sz="800" dirty="0" smtClean="0"/>
          </a:p>
          <a:p>
            <a:r>
              <a:rPr lang="ru-RU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     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устанавливаются 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единые сроки уплаты транспортного и земельного налогов для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организаций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758675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11510"/>
            <a:ext cx="8352928" cy="360039"/>
          </a:xfrm>
        </p:spPr>
        <p:txBody>
          <a:bodyPr/>
          <a:lstStyle/>
          <a:p>
            <a:pPr algn="ctr"/>
            <a:r>
              <a:rPr lang="ru-RU" sz="2000" dirty="0"/>
              <a:t>Заявительный порядок предоставления налоговых льгот по транспортному и земельному налогам </a:t>
            </a:r>
            <a:r>
              <a:rPr lang="ru-RU" sz="2000" dirty="0" smtClean="0"/>
              <a:t>организаций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987574"/>
            <a:ext cx="7920880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700" b="1" dirty="0" smtClean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  <a:hlinkClick r:id="rId4"/>
              </a:rPr>
              <a:t>Ф</a:t>
            </a:r>
            <a:r>
              <a:rPr lang="ru-RU" sz="17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  <a:hlinkClick r:id="rId4"/>
              </a:rPr>
              <a:t>едерал</a:t>
            </a:r>
            <a:r>
              <a:rPr lang="ru-RU" sz="1700" b="1" dirty="0" smtClean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  <a:hlinkClick r:id="rId4"/>
              </a:rPr>
              <a:t>ьный </a:t>
            </a:r>
            <a:r>
              <a:rPr lang="ru-RU" sz="17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  <a:hlinkClick r:id="rId4"/>
              </a:rPr>
              <a:t>закон от 15.04.2019 № 63-ФЗ</a:t>
            </a:r>
            <a:r>
              <a:rPr lang="ru-RU" sz="17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 </a:t>
            </a:r>
            <a:r>
              <a:rPr lang="ru-RU" sz="17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(</a:t>
            </a:r>
            <a:r>
              <a:rPr lang="ru-RU" sz="17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внесены изменения в статьи </a:t>
            </a:r>
            <a:r>
              <a:rPr lang="ru-RU" sz="1700" b="1" dirty="0" smtClean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361.1,</a:t>
            </a:r>
            <a:r>
              <a:rPr lang="ru-RU" sz="17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 </a:t>
            </a:r>
            <a:r>
              <a:rPr lang="ru-RU" sz="1700" b="1" dirty="0" smtClean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396</a:t>
            </a:r>
            <a:r>
              <a:rPr lang="ru-RU" sz="17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 Налогового кодекса Российской Федерации</a:t>
            </a:r>
            <a:r>
              <a:rPr lang="ru-RU" sz="1700" b="1" dirty="0" smtClean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)</a:t>
            </a:r>
          </a:p>
          <a:p>
            <a:pPr algn="just"/>
            <a:endParaRPr lang="ru-RU" sz="800" b="1" dirty="0">
              <a:solidFill>
                <a:srgbClr val="0070C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just"/>
            <a:r>
              <a:rPr lang="ru-RU" sz="17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  <a:hlinkClick r:id="rId5"/>
              </a:rPr>
              <a:t>Федеральный закон от 29.09.2019 № 325-ФЗ</a:t>
            </a:r>
            <a:r>
              <a:rPr lang="ru-RU" sz="17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 </a:t>
            </a:r>
            <a:r>
              <a:rPr lang="ru-RU" sz="17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(</a:t>
            </a:r>
            <a:r>
              <a:rPr lang="ru-RU" sz="17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внесены изменения в статьи </a:t>
            </a:r>
            <a:r>
              <a:rPr lang="ru-RU" sz="17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361.1, 396 </a:t>
            </a:r>
            <a:r>
              <a:rPr lang="ru-RU" sz="17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 Налогового кодекса Российской Федерации</a:t>
            </a:r>
            <a:r>
              <a:rPr lang="ru-RU" sz="1700" b="1" dirty="0" smtClean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)</a:t>
            </a:r>
          </a:p>
          <a:p>
            <a:pPr algn="just"/>
            <a:endParaRPr lang="ru-RU" sz="800" b="1" dirty="0">
              <a:solidFill>
                <a:srgbClr val="0070C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just"/>
            <a:r>
              <a:rPr lang="ru-RU" sz="17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  <a:hlinkClick r:id="rId6"/>
              </a:rPr>
              <a:t>Приказ ФНС России от 25.07.2019 № ММВ-7-21/377@</a:t>
            </a:r>
            <a:r>
              <a:rPr lang="ru-RU" sz="17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 «Об утверждении формы заявления налогоплательщика-организации о предоставлении налоговой льготы по транспортному налогу и (или) земельному </a:t>
            </a:r>
            <a:r>
              <a:rPr lang="ru-RU" sz="17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налогу </a:t>
            </a:r>
            <a:r>
              <a:rPr lang="ru-RU" sz="1700" b="1" dirty="0" smtClean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………..»</a:t>
            </a:r>
          </a:p>
          <a:p>
            <a:pPr algn="just"/>
            <a:endParaRPr lang="ru-RU" sz="800" b="1" dirty="0">
              <a:solidFill>
                <a:srgbClr val="0070C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just"/>
            <a:r>
              <a:rPr lang="ru-RU" sz="17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  <a:hlinkClick r:id="rId7"/>
              </a:rPr>
              <a:t>Приказ ФНС России от 12.11.2019 № ММВ-7-21/566@</a:t>
            </a:r>
            <a:r>
              <a:rPr lang="ru-RU" sz="17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 «Об утверждении форм уведомления о предоставлении налоговой льготы по транспортному налогу, земельному налогу, налогу на имущество физических лиц, сообщения об отказе от предоставления налоговой льготы по транспортному налогу, земельному налогу, налогу на имущество физических </a:t>
            </a:r>
            <a:r>
              <a:rPr lang="ru-RU" sz="1700" b="1" dirty="0" smtClean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лиц»</a:t>
            </a:r>
            <a:endParaRPr lang="ru-RU" sz="1700" b="1" dirty="0">
              <a:solidFill>
                <a:srgbClr val="0070C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9411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11510"/>
            <a:ext cx="8352928" cy="360039"/>
          </a:xfrm>
        </p:spPr>
        <p:txBody>
          <a:bodyPr/>
          <a:lstStyle/>
          <a:p>
            <a:pPr algn="ctr"/>
            <a:r>
              <a:rPr lang="ru-RU" sz="2000" dirty="0"/>
              <a:t>Упрощенный порядок представления налоговой декларации по налогу на имущество организаций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059582"/>
            <a:ext cx="8136904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  <a:hlinkClick r:id="rId3"/>
              </a:rPr>
              <a:t>Федеральный закон от 15.04.2019 № 63-ФЗ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 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(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внесены изменения в статью 386 НК РФ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)</a:t>
            </a:r>
          </a:p>
          <a:p>
            <a:pPr lvl="0"/>
            <a:endParaRPr lang="ru-RU" sz="800" b="1" dirty="0">
              <a:solidFill>
                <a:srgbClr val="0070C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 algn="just"/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  <a:hlinkClick r:id="rId4"/>
              </a:rPr>
              <a:t>Приказ ФНС России от 19.06.2019 № ММВ-7-21/311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  <a:hlinkClick r:id="rId4"/>
              </a:rPr>
              <a:t>@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«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Об утверждении формы уведомления о порядке представления налоговой декларации по налогу на имущество организаций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»</a:t>
            </a:r>
          </a:p>
          <a:p>
            <a:pPr lvl="0"/>
            <a:endParaRPr lang="ru-RU" sz="800" b="1" dirty="0">
              <a:solidFill>
                <a:srgbClr val="0070C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/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  <a:hlinkClick r:id="rId5"/>
              </a:rPr>
              <a:t>Приказ ФНС России от 14.08.2019 № СА-7-21/405@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«Об утверждении формы и формата представления налоговой декларации по налогу на имущество организаций в электронной форме и порядка ее заполнения, а также о признании утратившими силу приказов Федеральной налоговой службы от 31.03.2017 № ММВ-7-21/271@ и от 04.10.2018 № ММВ-7-21/575@»</a:t>
            </a:r>
          </a:p>
        </p:txBody>
      </p:sp>
    </p:spTree>
    <p:extLst>
      <p:ext uri="{BB962C8B-B14F-4D97-AF65-F5344CB8AC3E}">
        <p14:creationId xmlns:p14="http://schemas.microsoft.com/office/powerpoint/2010/main" val="165400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11510"/>
            <a:ext cx="8352928" cy="360039"/>
          </a:xfrm>
        </p:spPr>
        <p:txBody>
          <a:bodyPr/>
          <a:lstStyle/>
          <a:p>
            <a:pPr algn="ctr"/>
            <a:r>
              <a:rPr lang="ru-RU" sz="2000" dirty="0"/>
              <a:t>Отмена деклараций по транспортному и земельному налогам для организаций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843558"/>
            <a:ext cx="799288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  <a:hlinkClick r:id="rId3"/>
              </a:rPr>
              <a:t>Федеральный закон от 15.04.2019 № 63-ФЗ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 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(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внесены изменения в статьи 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363,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 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363.1,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 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397,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 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398 НК РФ)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just"/>
            <a:endParaRPr lang="ru-RU" sz="600" dirty="0"/>
          </a:p>
          <a:p>
            <a:pPr algn="just"/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  <a:hlinkClick r:id="rId4"/>
              </a:rPr>
              <a:t>Федеральный закон от 29.09.2019 № 325-ФЗ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 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(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внесены изменения в статьи 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363,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 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397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  НК РФ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)</a:t>
            </a:r>
          </a:p>
          <a:p>
            <a:pPr algn="just"/>
            <a:endParaRPr lang="ru-RU" sz="600" dirty="0"/>
          </a:p>
          <a:p>
            <a:pPr algn="just"/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  <a:hlinkClick r:id="rId5"/>
              </a:rPr>
              <a:t>Приказ ФНС России от 05.07.2019 № ММВ-7-21/337@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 «Об утверждении форм сообщений об исчисленных налоговым органом суммах транспортного налога и земельного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налога…»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just"/>
            <a:endParaRPr lang="ru-RU" sz="600" b="1" dirty="0">
              <a:solidFill>
                <a:srgbClr val="0070C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just"/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  <a:hlinkClick r:id="rId6"/>
              </a:rPr>
              <a:t>Приказ ФНС России от 04.09.2019 № ММВ-7-21/440@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 «О признании утратившими силу некоторых приказов Федеральной налоговой службы в связи с отменой обязанности представления налоговых деклараций по транспортному налогу и по земельному налогу»</a:t>
            </a:r>
          </a:p>
        </p:txBody>
      </p:sp>
    </p:spTree>
    <p:extLst>
      <p:ext uri="{BB962C8B-B14F-4D97-AF65-F5344CB8AC3E}">
        <p14:creationId xmlns:p14="http://schemas.microsoft.com/office/powerpoint/2010/main" val="1259754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39503"/>
            <a:ext cx="8352928" cy="576064"/>
          </a:xfrm>
        </p:spPr>
        <p:txBody>
          <a:bodyPr/>
          <a:lstStyle/>
          <a:p>
            <a:r>
              <a:rPr lang="ru-RU" sz="1800" dirty="0" smtClean="0">
                <a:solidFill>
                  <a:srgbClr val="FF0000"/>
                </a:solidFill>
              </a:rPr>
              <a:t>Промо-страница «Новый порядок налогообложения имущества организаций» </a:t>
            </a:r>
            <a:r>
              <a:rPr lang="ru-RU" sz="1600" dirty="0" smtClean="0"/>
              <a:t>- актуальные разъяснения о новых правилах налогообложения имущества организаций – 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6</a:t>
            </a:r>
            <a:endParaRPr lang="ru-RU" dirty="0"/>
          </a:p>
        </p:txBody>
      </p:sp>
      <p:pic>
        <p:nvPicPr>
          <p:cNvPr id="9" name="Рисунок 8"/>
          <p:cNvPicPr/>
          <p:nvPr/>
        </p:nvPicPr>
        <p:blipFill rotWithShape="1">
          <a:blip r:embed="rId3" cstate="print"/>
          <a:srcRect l="18550" t="10810" r="17568" b="10571"/>
          <a:stretch/>
        </p:blipFill>
        <p:spPr bwMode="auto">
          <a:xfrm>
            <a:off x="611560" y="987574"/>
            <a:ext cx="6552728" cy="388843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7236296" y="987574"/>
            <a:ext cx="16561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>
                <a:solidFill>
                  <a:srgbClr val="FF0000"/>
                </a:solidFill>
              </a:rPr>
              <a:t>Главная страница </a:t>
            </a:r>
            <a:r>
              <a:rPr lang="en-US" sz="1800" b="1" dirty="0" smtClean="0">
                <a:solidFill>
                  <a:srgbClr val="FF0000"/>
                </a:solidFill>
              </a:rPr>
              <a:t>www.nalog.ru</a:t>
            </a:r>
            <a:endParaRPr lang="ru-RU" sz="1800" b="1" dirty="0"/>
          </a:p>
        </p:txBody>
      </p:sp>
      <p:sp>
        <p:nvSpPr>
          <p:cNvPr id="11" name="Овал 10"/>
          <p:cNvSpPr/>
          <p:nvPr/>
        </p:nvSpPr>
        <p:spPr>
          <a:xfrm>
            <a:off x="1763688" y="4371950"/>
            <a:ext cx="1368152" cy="576064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75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2875</TotalTime>
  <Words>163</Words>
  <Application>Microsoft Office PowerPoint</Application>
  <PresentationFormat>Экран (16:9)</PresentationFormat>
  <Paragraphs>50</Paragraphs>
  <Slides>6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Present_FNS2012_16-9</vt:lpstr>
      <vt:lpstr>Презентация PowerPoint</vt:lpstr>
      <vt:lpstr>Новое в налогообложении имущественных налогов юридических лиц </vt:lpstr>
      <vt:lpstr>Заявительный порядок предоставления налоговых льгот по транспортному и земельному налогам организаций</vt:lpstr>
      <vt:lpstr>Упрощенный порядок представления налоговой декларации по налогу на имущество организаций</vt:lpstr>
      <vt:lpstr>Отмена деклараций по транспортному и земельному налогам для организаций</vt:lpstr>
      <vt:lpstr>Промо-страница «Новый порядок налогообложения имущества организаций» - актуальные разъяснения о новых правилах налогообложения имущества организаций –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Телеком</dc:creator>
  <cp:lastModifiedBy>Windows 7</cp:lastModifiedBy>
  <cp:revision>281</cp:revision>
  <cp:lastPrinted>2019-02-11T06:39:45Z</cp:lastPrinted>
  <dcterms:created xsi:type="dcterms:W3CDTF">2016-04-01T10:55:54Z</dcterms:created>
  <dcterms:modified xsi:type="dcterms:W3CDTF">2020-02-27T00:16:42Z</dcterms:modified>
</cp:coreProperties>
</file>