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1"/>
  </p:sldMasterIdLst>
  <p:notesMasterIdLst>
    <p:notesMasterId r:id="rId21"/>
  </p:notesMasterIdLst>
  <p:sldIdLst>
    <p:sldId id="294" r:id="rId2"/>
    <p:sldId id="445" r:id="rId3"/>
    <p:sldId id="441" r:id="rId4"/>
    <p:sldId id="425" r:id="rId5"/>
    <p:sldId id="456" r:id="rId6"/>
    <p:sldId id="416" r:id="rId7"/>
    <p:sldId id="419" r:id="rId8"/>
    <p:sldId id="421" r:id="rId9"/>
    <p:sldId id="436" r:id="rId10"/>
    <p:sldId id="443" r:id="rId11"/>
    <p:sldId id="444" r:id="rId12"/>
    <p:sldId id="446" r:id="rId13"/>
    <p:sldId id="447" r:id="rId14"/>
    <p:sldId id="448" r:id="rId15"/>
    <p:sldId id="450" r:id="rId16"/>
    <p:sldId id="451" r:id="rId17"/>
    <p:sldId id="457" r:id="rId18"/>
    <p:sldId id="458" r:id="rId19"/>
    <p:sldId id="423" r:id="rId20"/>
  </p:sldIdLst>
  <p:sldSz cx="9144000" cy="5143500" type="screen16x9"/>
  <p:notesSz cx="6692900" cy="98679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4D26"/>
    <a:srgbClr val="FF6801"/>
    <a:srgbClr val="DF6645"/>
    <a:srgbClr val="FE8301"/>
    <a:srgbClr val="EAEFF7"/>
    <a:srgbClr val="FCEBD1"/>
    <a:srgbClr val="F8D8CA"/>
    <a:srgbClr val="FFAD01"/>
    <a:srgbClr val="D2DEEF"/>
    <a:srgbClr val="0A2C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95" autoAdjust="0"/>
    <p:restoredTop sz="94660"/>
  </p:normalViewPr>
  <p:slideViewPr>
    <p:cSldViewPr>
      <p:cViewPr varScale="1">
        <p:scale>
          <a:sx n="123" d="100"/>
          <a:sy n="123" d="100"/>
        </p:scale>
        <p:origin x="-750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6"/>
            <a:ext cx="2900257" cy="495109"/>
          </a:xfrm>
          <a:prstGeom prst="rect">
            <a:avLst/>
          </a:prstGeom>
        </p:spPr>
        <p:txBody>
          <a:bodyPr vert="horz" lIns="91116" tIns="45557" rIns="91116" bIns="4555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91096" y="6"/>
            <a:ext cx="2900257" cy="495109"/>
          </a:xfrm>
          <a:prstGeom prst="rect">
            <a:avLst/>
          </a:prstGeom>
        </p:spPr>
        <p:txBody>
          <a:bodyPr vert="horz" lIns="91116" tIns="45557" rIns="91116" bIns="45557" rtlCol="0"/>
          <a:lstStyle>
            <a:lvl1pPr algn="r">
              <a:defRPr sz="1200"/>
            </a:lvl1pPr>
          </a:lstStyle>
          <a:p>
            <a:fld id="{4EF014B8-E910-4D24-AFE3-04D3F0C347A4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7350" y="1233488"/>
            <a:ext cx="5918200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16" tIns="45557" rIns="91116" bIns="4555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9290" y="4748927"/>
            <a:ext cx="5354320" cy="3885486"/>
          </a:xfrm>
          <a:prstGeom prst="rect">
            <a:avLst/>
          </a:prstGeom>
        </p:spPr>
        <p:txBody>
          <a:bodyPr vert="horz" lIns="91116" tIns="45557" rIns="91116" bIns="45557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2793"/>
            <a:ext cx="2900257" cy="495108"/>
          </a:xfrm>
          <a:prstGeom prst="rect">
            <a:avLst/>
          </a:prstGeom>
        </p:spPr>
        <p:txBody>
          <a:bodyPr vert="horz" lIns="91116" tIns="45557" rIns="91116" bIns="4555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91096" y="9372793"/>
            <a:ext cx="2900257" cy="495108"/>
          </a:xfrm>
          <a:prstGeom prst="rect">
            <a:avLst/>
          </a:prstGeom>
        </p:spPr>
        <p:txBody>
          <a:bodyPr vert="horz" lIns="91116" tIns="45557" rIns="91116" bIns="45557" rtlCol="0" anchor="b"/>
          <a:lstStyle>
            <a:lvl1pPr algn="r">
              <a:defRPr sz="1200"/>
            </a:lvl1pPr>
          </a:lstStyle>
          <a:p>
            <a:fld id="{3D0FA186-E46C-462A-BFAC-8019311ECF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282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49194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49194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4919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463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023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678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45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666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398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881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1006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458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542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8B58-0240-412E-8F1A-E0B715D73500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0364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98B58-0240-412E-8F1A-E0B715D73500}" type="datetimeFigureOut">
              <a:rPr lang="ru-RU" smtClean="0"/>
              <a:t>28.02.2020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C66B1-805C-4F0F-8CD9-0EBD8597E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4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EA23E669180E984C69531F2E38A0AC972E3716844754012EC5C0389B9C4B403E45CF81E2A63F7659906AA4196A47EA4BB9E3A699E0726BABTFU0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A93D117F-DC9E-46A3-A4EC-D794C6389894}"/>
              </a:ext>
            </a:extLst>
          </p:cNvPr>
          <p:cNvSpPr/>
          <p:nvPr/>
        </p:nvSpPr>
        <p:spPr>
          <a:xfrm>
            <a:off x="5652120" y="0"/>
            <a:ext cx="3491880" cy="5143500"/>
          </a:xfrm>
          <a:prstGeom prst="rect">
            <a:avLst/>
          </a:prstGeom>
          <a:solidFill>
            <a:srgbClr val="FFA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: пятиугольник 6">
            <a:extLst>
              <a:ext uri="{FF2B5EF4-FFF2-40B4-BE49-F238E27FC236}">
                <a16:creationId xmlns:a16="http://schemas.microsoft.com/office/drawing/2014/main" xmlns="" id="{B2E79AF2-5DDD-43E6-993E-2D9A687AB416}"/>
              </a:ext>
            </a:extLst>
          </p:cNvPr>
          <p:cNvSpPr/>
          <p:nvPr/>
        </p:nvSpPr>
        <p:spPr>
          <a:xfrm>
            <a:off x="0" y="0"/>
            <a:ext cx="8532440" cy="5143500"/>
          </a:xfrm>
          <a:prstGeom prst="homePlate">
            <a:avLst>
              <a:gd name="adj" fmla="val 33617"/>
            </a:avLst>
          </a:prstGeom>
          <a:solidFill>
            <a:srgbClr val="FE8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: пятиугольник 5">
            <a:extLst>
              <a:ext uri="{FF2B5EF4-FFF2-40B4-BE49-F238E27FC236}">
                <a16:creationId xmlns:a16="http://schemas.microsoft.com/office/drawing/2014/main" xmlns="" id="{BCEEB97D-FFD5-4BA8-8D37-1C868C0A3529}"/>
              </a:ext>
            </a:extLst>
          </p:cNvPr>
          <p:cNvSpPr/>
          <p:nvPr/>
        </p:nvSpPr>
        <p:spPr>
          <a:xfrm>
            <a:off x="-17640" y="0"/>
            <a:ext cx="7253935" cy="5143500"/>
          </a:xfrm>
          <a:prstGeom prst="homePlate">
            <a:avLst>
              <a:gd name="adj" fmla="val 33617"/>
            </a:avLst>
          </a:prstGeom>
          <a:solidFill>
            <a:srgbClr val="FF6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96552" y="699542"/>
            <a:ext cx="7848871" cy="3096344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Основные изменения законодательства  по НДФЛ и страховым взносам. </a:t>
            </a:r>
            <a:br>
              <a:rPr lang="ru-RU" sz="3600" dirty="0" smtClean="0">
                <a:solidFill>
                  <a:schemeClr val="bg1"/>
                </a:solidFill>
                <a:latin typeface="Calibri Light" panose="020F0302020204030204" pitchFamily="34" charset="0"/>
              </a:rPr>
            </a:br>
            <a:r>
              <a:rPr lang="ru-RU" sz="3600" dirty="0" smtClean="0">
                <a:solidFill>
                  <a:schemeClr val="bg1"/>
                </a:solidFill>
                <a:latin typeface="Calibri Light" panose="020F0302020204030204" pitchFamily="34" charset="0"/>
              </a:rPr>
              <a:t>Особенности налогообложения доходов иностранных граждан.</a:t>
            </a:r>
            <a:endParaRPr lang="ru-RU" sz="2800" dirty="0">
              <a:solidFill>
                <a:schemeClr val="bg1">
                  <a:lumMod val="95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4443958"/>
            <a:ext cx="5652120" cy="419422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+mj-lt"/>
              </a:rPr>
              <a:t>О.А. Пинчук</a:t>
            </a:r>
            <a:endParaRPr lang="ru-RU" sz="2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557358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A03EBFD-2BF3-442E-AA2E-8F65B8ADE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79" y="13152"/>
            <a:ext cx="6905845" cy="686465"/>
          </a:xfrm>
          <a:solidFill>
            <a:srgbClr val="FF6801"/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Новые </a:t>
            </a:r>
            <a:r>
              <a:rPr lang="ru-RU" dirty="0" err="1" smtClean="0">
                <a:solidFill>
                  <a:schemeClr val="bg1"/>
                </a:solidFill>
              </a:rPr>
              <a:t>междокументные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контрольные </a:t>
            </a:r>
            <a:r>
              <a:rPr lang="ru-RU" dirty="0" smtClean="0">
                <a:solidFill>
                  <a:schemeClr val="bg1"/>
                </a:solidFill>
              </a:rPr>
              <a:t>соотношения по зарплатной отчетности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E9026251-51A4-4789-85D6-485DDE7255B5}"/>
              </a:ext>
            </a:extLst>
          </p:cNvPr>
          <p:cNvSpPr/>
          <p:nvPr/>
        </p:nvSpPr>
        <p:spPr>
          <a:xfrm>
            <a:off x="5652120" y="5015788"/>
            <a:ext cx="3491880" cy="127711"/>
          </a:xfrm>
          <a:prstGeom prst="rect">
            <a:avLst/>
          </a:prstGeom>
          <a:solidFill>
            <a:srgbClr val="FFA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: пятиугольник 15">
            <a:extLst>
              <a:ext uri="{FF2B5EF4-FFF2-40B4-BE49-F238E27FC236}">
                <a16:creationId xmlns:a16="http://schemas.microsoft.com/office/drawing/2014/main" xmlns="" id="{56980D56-102E-4BB7-97DA-A2B2112EFF82}"/>
              </a:ext>
            </a:extLst>
          </p:cNvPr>
          <p:cNvSpPr/>
          <p:nvPr/>
        </p:nvSpPr>
        <p:spPr>
          <a:xfrm>
            <a:off x="0" y="5015788"/>
            <a:ext cx="8532440" cy="127711"/>
          </a:xfrm>
          <a:prstGeom prst="homePlate">
            <a:avLst>
              <a:gd name="adj" fmla="val 33617"/>
            </a:avLst>
          </a:prstGeom>
          <a:solidFill>
            <a:srgbClr val="FE8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: пятиугольник 16">
            <a:extLst>
              <a:ext uri="{FF2B5EF4-FFF2-40B4-BE49-F238E27FC236}">
                <a16:creationId xmlns:a16="http://schemas.microsoft.com/office/drawing/2014/main" xmlns="" id="{6CCB362A-9A38-497D-B983-3E73E62F0CAE}"/>
              </a:ext>
            </a:extLst>
          </p:cNvPr>
          <p:cNvSpPr/>
          <p:nvPr/>
        </p:nvSpPr>
        <p:spPr>
          <a:xfrm>
            <a:off x="-17639" y="5015788"/>
            <a:ext cx="6948264" cy="127711"/>
          </a:xfrm>
          <a:prstGeom prst="homePlate">
            <a:avLst>
              <a:gd name="adj" fmla="val 33617"/>
            </a:avLst>
          </a:prstGeom>
          <a:solidFill>
            <a:srgbClr val="FF6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8820472" y="4918380"/>
            <a:ext cx="395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8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4198668" y="1843483"/>
            <a:ext cx="932698" cy="463492"/>
          </a:xfrm>
          <a:prstGeom prst="rect">
            <a:avLst/>
          </a:prstGeom>
        </p:spPr>
        <p:txBody>
          <a:bodyPr vert="horz" wrap="square" lIns="68544" tIns="34272" rIns="68544" bIns="34272" rtlCol="0" anchor="ctr">
            <a:noAutofit/>
          </a:bodyPr>
          <a:lstStyle/>
          <a:p>
            <a:pPr defTabSz="685437">
              <a:spcBef>
                <a:spcPct val="0"/>
              </a:spcBef>
            </a:pPr>
            <a:r>
              <a:rPr lang="ru-RU" sz="4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ru-RU" sz="4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717206" y="2593144"/>
            <a:ext cx="2398028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/>
          </a:lstStyle>
          <a:p>
            <a:r>
              <a:rPr lang="ru-RU" sz="1600" dirty="0" smtClean="0">
                <a:solidFill>
                  <a:srgbClr val="C00000"/>
                </a:solidFill>
              </a:rPr>
              <a:t>возможно </a:t>
            </a:r>
            <a:r>
              <a:rPr lang="ru-RU" sz="1600" dirty="0">
                <a:solidFill>
                  <a:srgbClr val="C00000"/>
                </a:solidFill>
              </a:rPr>
              <a:t>занижена сумма налоговой </a:t>
            </a:r>
            <a:r>
              <a:rPr lang="ru-RU" sz="1600" dirty="0" smtClean="0">
                <a:solidFill>
                  <a:srgbClr val="C00000"/>
                </a:solidFill>
              </a:rPr>
              <a:t>базы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489143" y="3340411"/>
            <a:ext cx="2331329" cy="992128"/>
          </a:xfrm>
          <a:prstGeom prst="roundRect">
            <a:avLst/>
          </a:prstGeom>
          <a:solidFill>
            <a:schemeClr val="accent5">
              <a:lumMod val="20000"/>
              <a:lumOff val="80000"/>
              <a:alpha val="64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 defTabSz="685195"/>
            <a:r>
              <a:rPr lang="ru-RU" sz="1600" dirty="0">
                <a:solidFill>
                  <a:schemeClr val="accent4">
                    <a:lumMod val="50000"/>
                  </a:schemeClr>
                </a:solidFill>
              </a:rPr>
              <a:t>Средняя </a:t>
            </a:r>
            <a:r>
              <a:rPr lang="ru-RU" sz="1600" b="1" dirty="0">
                <a:solidFill>
                  <a:schemeClr val="accent4">
                    <a:lumMod val="50000"/>
                  </a:schemeClr>
                </a:solidFill>
              </a:rPr>
              <a:t>зарплата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</a:rPr>
              <a:t> в субъекте РФ по соответствующему </a:t>
            </a:r>
            <a:r>
              <a:rPr lang="ru-RU" sz="1600" b="1" dirty="0">
                <a:solidFill>
                  <a:schemeClr val="accent4">
                    <a:lumMod val="50000"/>
                  </a:schemeClr>
                </a:solidFill>
              </a:rPr>
              <a:t>ОКВЭД                </a:t>
            </a: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</a:rPr>
              <a:t>                                                      </a:t>
            </a:r>
            <a:endParaRPr lang="ru-RU" sz="16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993676" y="3625298"/>
            <a:ext cx="774282" cy="463492"/>
          </a:xfrm>
          <a:prstGeom prst="rect">
            <a:avLst/>
          </a:prstGeom>
        </p:spPr>
        <p:txBody>
          <a:bodyPr vert="horz" wrap="square" lIns="68544" tIns="34272" rIns="68544" bIns="34272" rtlCol="0" anchor="ctr">
            <a:noAutofit/>
          </a:bodyPr>
          <a:lstStyle/>
          <a:p>
            <a:pPr defTabSz="685437">
              <a:spcBef>
                <a:spcPct val="0"/>
              </a:spcBef>
            </a:pPr>
            <a:r>
              <a:rPr lang="ru-RU" sz="4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ru-RU" sz="4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25719" y="730058"/>
            <a:ext cx="748883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latin typeface="Calibri Light" panose="020F0302020204030204" pitchFamily="34" charset="0"/>
                <a:cs typeface="Times New Roman" panose="02020603050405020304" pitchFamily="18" charset="0"/>
              </a:rPr>
              <a:t>Доведены письмами ФНС России:</a:t>
            </a:r>
          </a:p>
          <a:p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Calibri Light" panose="020F0302020204030204" pitchFamily="34" charset="0"/>
                <a:cs typeface="Times New Roman" panose="02020603050405020304" pitchFamily="18" charset="0"/>
              </a:rPr>
              <a:t>от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Calibri Light" panose="020F0302020204030204" pitchFamily="34" charset="0"/>
                <a:cs typeface="Times New Roman" panose="02020603050405020304" pitchFamily="18" charset="0"/>
              </a:rPr>
              <a:t>17.10.2019 № БС-4-11/21381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Calibri Light" panose="020F0302020204030204" pitchFamily="34" charset="0"/>
                <a:cs typeface="Times New Roman" panose="02020603050405020304" pitchFamily="18" charset="0"/>
              </a:rPr>
              <a:t>@ (в части НДФЛ);</a:t>
            </a:r>
          </a:p>
          <a:p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Calibri Light" panose="020F0302020204030204" pitchFamily="34" charset="0"/>
                <a:cs typeface="Times New Roman" panose="02020603050405020304" pitchFamily="18" charset="0"/>
              </a:rPr>
              <a:t>от 17.10.2019 №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Calibri Light" panose="020F0302020204030204" pitchFamily="34" charset="0"/>
                <a:cs typeface="Times New Roman" panose="02020603050405020304" pitchFamily="18" charset="0"/>
              </a:rPr>
              <a:t>БС-4-11/21382@ </a:t>
            </a:r>
            <a:r>
              <a:rPr lang="ru-RU" sz="1600" dirty="0">
                <a:solidFill>
                  <a:schemeClr val="accent4">
                    <a:lumMod val="75000"/>
                  </a:schemeClr>
                </a:solidFill>
                <a:latin typeface="Calibri Light" panose="020F0302020204030204" pitchFamily="34" charset="0"/>
                <a:cs typeface="Times New Roman" panose="02020603050405020304" pitchFamily="18" charset="0"/>
              </a:rPr>
              <a:t>(в части </a:t>
            </a:r>
            <a:r>
              <a:rPr lang="ru-RU" sz="1600" dirty="0" smtClean="0">
                <a:solidFill>
                  <a:schemeClr val="accent4">
                    <a:lumMod val="75000"/>
                  </a:schemeClr>
                </a:solidFill>
                <a:latin typeface="Calibri Light" panose="020F0302020204030204" pitchFamily="34" charset="0"/>
                <a:cs typeface="Times New Roman" panose="02020603050405020304" pitchFamily="18" charset="0"/>
              </a:rPr>
              <a:t>страховых взносов).</a:t>
            </a:r>
            <a:endParaRPr lang="ru-RU" sz="1600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 flipH="1">
            <a:off x="539552" y="3219822"/>
            <a:ext cx="7992888" cy="0"/>
          </a:xfrm>
          <a:prstGeom prst="line">
            <a:avLst/>
          </a:prstGeom>
          <a:ln w="412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227907" y="1843483"/>
            <a:ext cx="932698" cy="463492"/>
          </a:xfrm>
          <a:prstGeom prst="rect">
            <a:avLst/>
          </a:prstGeom>
        </p:spPr>
        <p:txBody>
          <a:bodyPr vert="horz" wrap="square" lIns="68544" tIns="34272" rIns="68544" bIns="34272" rtlCol="0" anchor="ctr">
            <a:noAutofit/>
          </a:bodyPr>
          <a:lstStyle/>
          <a:p>
            <a:pPr defTabSz="685437">
              <a:spcBef>
                <a:spcPct val="0"/>
              </a:spcBef>
            </a:pPr>
            <a:r>
              <a:rPr lang="ru-RU" sz="4000" dirty="0" smtClean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1.</a:t>
            </a:r>
            <a:endParaRPr lang="ru-RU" sz="4000" dirty="0">
              <a:solidFill>
                <a:prstClr val="black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875577" y="2685719"/>
            <a:ext cx="1671783" cy="425284"/>
          </a:xfrm>
          <a:prstGeom prst="rect">
            <a:avLst/>
          </a:prstGeom>
        </p:spPr>
        <p:txBody>
          <a:bodyPr vert="horz" wrap="square" lIns="68544" tIns="34272" rIns="68544" bIns="34272" rtlCol="0" anchor="ctr">
            <a:noAutofit/>
          </a:bodyPr>
          <a:lstStyle/>
          <a:p>
            <a:pPr defTabSz="685437">
              <a:spcBef>
                <a:spcPct val="0"/>
              </a:spcBef>
            </a:pPr>
            <a:r>
              <a:rPr lang="ru-RU" sz="2800" dirty="0" smtClean="0">
                <a:solidFill>
                  <a:schemeClr val="accent5"/>
                </a:solidFill>
                <a:latin typeface="+mj-lt"/>
                <a:cs typeface="Times New Roman" panose="02020603050405020304" pitchFamily="18" charset="0"/>
              </a:rPr>
              <a:t>РИСКИ</a:t>
            </a:r>
            <a:endParaRPr lang="ru-RU" sz="2800" dirty="0">
              <a:solidFill>
                <a:schemeClr val="accent5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1" name="Стрелка вправо 40"/>
          <p:cNvSpPr/>
          <p:nvPr/>
        </p:nvSpPr>
        <p:spPr>
          <a:xfrm>
            <a:off x="4355898" y="2724107"/>
            <a:ext cx="202057" cy="381804"/>
          </a:xfrm>
          <a:prstGeom prst="rightArrow">
            <a:avLst/>
          </a:prstGeom>
          <a:solidFill>
            <a:srgbClr val="DA4D26"/>
          </a:solidFill>
          <a:ln>
            <a:solidFill>
              <a:srgbClr val="FF680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27907" y="3561995"/>
            <a:ext cx="932698" cy="463492"/>
          </a:xfrm>
          <a:prstGeom prst="rect">
            <a:avLst/>
          </a:prstGeom>
        </p:spPr>
        <p:txBody>
          <a:bodyPr vert="horz" wrap="square" lIns="68544" tIns="34272" rIns="68544" bIns="34272" rtlCol="0" anchor="ctr">
            <a:noAutofit/>
          </a:bodyPr>
          <a:lstStyle/>
          <a:p>
            <a:pPr defTabSz="685437">
              <a:spcBef>
                <a:spcPct val="0"/>
              </a:spcBef>
            </a:pPr>
            <a:r>
              <a:rPr lang="ru-RU" sz="4000" dirty="0" smtClean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2.</a:t>
            </a:r>
            <a:endParaRPr lang="ru-RU" sz="4000" dirty="0">
              <a:solidFill>
                <a:prstClr val="black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905667" y="3625298"/>
            <a:ext cx="932698" cy="463492"/>
          </a:xfrm>
          <a:prstGeom prst="rect">
            <a:avLst/>
          </a:prstGeom>
        </p:spPr>
        <p:txBody>
          <a:bodyPr vert="horz" wrap="square" lIns="68544" tIns="34272" rIns="68544" bIns="34272" rtlCol="0" anchor="ctr">
            <a:noAutofit/>
          </a:bodyPr>
          <a:lstStyle/>
          <a:p>
            <a:pPr defTabSz="685437">
              <a:spcBef>
                <a:spcPct val="0"/>
              </a:spcBef>
            </a:pPr>
            <a:r>
              <a:rPr lang="ru-RU" sz="4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endParaRPr lang="ru-RU" sz="4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847530" y="3351439"/>
            <a:ext cx="2068286" cy="981100"/>
          </a:xfrm>
          <a:prstGeom prst="roundRect">
            <a:avLst/>
          </a:prstGeom>
          <a:solidFill>
            <a:schemeClr val="accent5">
              <a:lumMod val="20000"/>
              <a:lumOff val="80000"/>
              <a:alpha val="64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 defTabSz="685195"/>
            <a:r>
              <a:rPr lang="ru-RU" sz="1600" b="1" dirty="0">
                <a:solidFill>
                  <a:schemeClr val="accent4">
                    <a:lumMod val="50000"/>
                  </a:schemeClr>
                </a:solidFill>
              </a:rPr>
              <a:t>МРОТ </a:t>
            </a:r>
          </a:p>
          <a:p>
            <a:pPr algn="ctr" defTabSz="685195"/>
            <a:r>
              <a:rPr lang="ru-RU" sz="1600" dirty="0">
                <a:solidFill>
                  <a:schemeClr val="accent4">
                    <a:lumMod val="50000"/>
                  </a:schemeClr>
                </a:solidFill>
              </a:rPr>
              <a:t>на 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соответствующий 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</a:rPr>
              <a:t>год 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717206" y="4426549"/>
            <a:ext cx="2398028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algn="ctr"/>
          </a:lstStyle>
          <a:p>
            <a:r>
              <a:rPr lang="ru-RU" sz="1600" dirty="0" smtClean="0">
                <a:solidFill>
                  <a:srgbClr val="C00000"/>
                </a:solidFill>
              </a:rPr>
              <a:t>возможно </a:t>
            </a:r>
            <a:r>
              <a:rPr lang="ru-RU" sz="1600" dirty="0">
                <a:solidFill>
                  <a:srgbClr val="C00000"/>
                </a:solidFill>
              </a:rPr>
              <a:t>занижена сумма налоговой </a:t>
            </a:r>
            <a:r>
              <a:rPr lang="ru-RU" sz="1600" dirty="0" smtClean="0">
                <a:solidFill>
                  <a:srgbClr val="C00000"/>
                </a:solidFill>
              </a:rPr>
              <a:t>базы</a:t>
            </a:r>
            <a:endParaRPr lang="ru-RU" sz="1600" dirty="0">
              <a:solidFill>
                <a:srgbClr val="C0000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875577" y="4519124"/>
            <a:ext cx="1671783" cy="425284"/>
          </a:xfrm>
          <a:prstGeom prst="rect">
            <a:avLst/>
          </a:prstGeom>
        </p:spPr>
        <p:txBody>
          <a:bodyPr vert="horz" wrap="square" lIns="68544" tIns="34272" rIns="68544" bIns="34272" rtlCol="0" anchor="ctr">
            <a:noAutofit/>
          </a:bodyPr>
          <a:lstStyle/>
          <a:p>
            <a:pPr defTabSz="685437">
              <a:spcBef>
                <a:spcPct val="0"/>
              </a:spcBef>
            </a:pPr>
            <a:r>
              <a:rPr lang="ru-RU" sz="2800" dirty="0" smtClean="0">
                <a:solidFill>
                  <a:schemeClr val="accent5"/>
                </a:solidFill>
                <a:latin typeface="+mj-lt"/>
                <a:cs typeface="Times New Roman" panose="02020603050405020304" pitchFamily="18" charset="0"/>
              </a:rPr>
              <a:t>РИСКИ</a:t>
            </a:r>
            <a:endParaRPr lang="ru-RU" sz="2800" dirty="0">
              <a:solidFill>
                <a:schemeClr val="accent5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9" name="Стрелка вправо 58"/>
          <p:cNvSpPr/>
          <p:nvPr/>
        </p:nvSpPr>
        <p:spPr>
          <a:xfrm>
            <a:off x="4355898" y="4520745"/>
            <a:ext cx="202057" cy="381804"/>
          </a:xfrm>
          <a:prstGeom prst="rightArrow">
            <a:avLst/>
          </a:prstGeom>
          <a:solidFill>
            <a:srgbClr val="DA4D26"/>
          </a:solidFill>
          <a:ln>
            <a:solidFill>
              <a:srgbClr val="FF680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935992" y="1644325"/>
            <a:ext cx="2068286" cy="981100"/>
          </a:xfrm>
          <a:prstGeom prst="roundRect">
            <a:avLst/>
          </a:prstGeom>
          <a:solidFill>
            <a:schemeClr val="accent5">
              <a:lumMod val="20000"/>
              <a:lumOff val="80000"/>
              <a:alpha val="64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 defTabSz="685195"/>
            <a:r>
              <a:rPr lang="ru-RU" sz="1600" b="1" dirty="0">
                <a:solidFill>
                  <a:schemeClr val="accent4">
                    <a:lumMod val="50000"/>
                  </a:schemeClr>
                </a:solidFill>
              </a:rPr>
              <a:t>МРОТ </a:t>
            </a:r>
          </a:p>
          <a:p>
            <a:pPr algn="ctr" defTabSz="685195"/>
            <a:r>
              <a:rPr lang="ru-RU" sz="1600" dirty="0">
                <a:solidFill>
                  <a:schemeClr val="accent4">
                    <a:lumMod val="50000"/>
                  </a:schemeClr>
                </a:solidFill>
              </a:rPr>
              <a:t>на 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соответствующий 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</a:rPr>
              <a:t>год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304591" y="1640330"/>
            <a:ext cx="2620240" cy="982705"/>
          </a:xfrm>
          <a:prstGeom prst="rect">
            <a:avLst/>
          </a:prstGeom>
          <a:solidFill>
            <a:schemeClr val="accent6">
              <a:lumMod val="40000"/>
              <a:lumOff val="60000"/>
              <a:alpha val="64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 defTabSz="685195"/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</a:rPr>
              <a:t>Если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 средняя </a:t>
            </a: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</a:rPr>
              <a:t>зарплата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 по</a:t>
            </a:r>
          </a:p>
          <a:p>
            <a:pPr algn="ctr" defTabSz="685195"/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2-НДФЛ </a:t>
            </a:r>
            <a:r>
              <a:rPr lang="ru-RU" sz="900" i="1" dirty="0" smtClean="0">
                <a:solidFill>
                  <a:schemeClr val="tx1"/>
                </a:solidFill>
              </a:rPr>
              <a:t>(применяется к 6-НДФЛ)</a:t>
            </a:r>
            <a:r>
              <a:rPr lang="ru-RU" sz="1600" i="1" dirty="0" smtClean="0">
                <a:solidFill>
                  <a:schemeClr val="tx1"/>
                </a:solidFill>
              </a:rPr>
              <a:t> </a:t>
            </a:r>
          </a:p>
          <a:p>
            <a:pPr algn="ctr" defTabSz="685195"/>
            <a:r>
              <a:rPr lang="ru-RU" sz="1600" i="1" dirty="0" smtClean="0">
                <a:solidFill>
                  <a:schemeClr val="tx1"/>
                </a:solidFill>
              </a:rPr>
              <a:t>или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</a:p>
          <a:p>
            <a:pPr algn="ctr" defTabSz="685195"/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сумма 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</a:rPr>
              <a:t>выплат по 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РСВ 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3377600" y="3359846"/>
            <a:ext cx="2620240" cy="982705"/>
          </a:xfrm>
          <a:prstGeom prst="rect">
            <a:avLst/>
          </a:prstGeom>
          <a:solidFill>
            <a:schemeClr val="accent6">
              <a:lumMod val="40000"/>
              <a:lumOff val="60000"/>
              <a:alpha val="64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 defTabSz="685195"/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</a:rPr>
              <a:t>Если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 средняя </a:t>
            </a: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</a:rPr>
              <a:t>зарплата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 по</a:t>
            </a:r>
          </a:p>
          <a:p>
            <a:pPr algn="ctr" defTabSz="685195"/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2-НДФЛ </a:t>
            </a:r>
            <a:r>
              <a:rPr lang="ru-RU" sz="900" i="1" dirty="0" smtClean="0">
                <a:solidFill>
                  <a:schemeClr val="tx1"/>
                </a:solidFill>
              </a:rPr>
              <a:t>(применяется к 6-НДФЛ)</a:t>
            </a:r>
            <a:r>
              <a:rPr lang="ru-RU" sz="1600" i="1" dirty="0" smtClean="0">
                <a:solidFill>
                  <a:schemeClr val="tx1"/>
                </a:solidFill>
              </a:rPr>
              <a:t> </a:t>
            </a:r>
          </a:p>
          <a:p>
            <a:pPr algn="ctr" defTabSz="685195"/>
            <a:r>
              <a:rPr lang="ru-RU" sz="1600" i="1" dirty="0" smtClean="0">
                <a:solidFill>
                  <a:schemeClr val="tx1"/>
                </a:solidFill>
              </a:rPr>
              <a:t>или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</a:p>
          <a:p>
            <a:pPr algn="ctr" defTabSz="685195"/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сумма 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</a:rPr>
              <a:t>выплат по 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</a:rPr>
              <a:t>РСВ </a:t>
            </a:r>
          </a:p>
        </p:txBody>
      </p:sp>
    </p:spTree>
    <p:extLst>
      <p:ext uri="{BB962C8B-B14F-4D97-AF65-F5344CB8AC3E}">
        <p14:creationId xmlns:p14="http://schemas.microsoft.com/office/powerpoint/2010/main" val="31433609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Рисунок 42"/>
          <p:cNvPicPr>
            <a:picLocks noChangeAspect="1"/>
          </p:cNvPicPr>
          <p:nvPr/>
        </p:nvPicPr>
        <p:blipFill rotWithShape="1">
          <a:blip r:embed="rId2"/>
          <a:srcRect l="19482" t="16405" r="21047" b="67615"/>
          <a:stretch/>
        </p:blipFill>
        <p:spPr>
          <a:xfrm>
            <a:off x="205644" y="1352708"/>
            <a:ext cx="4120981" cy="8533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18147" t="20389" r="18478" b="9194"/>
          <a:stretch/>
        </p:blipFill>
        <p:spPr>
          <a:xfrm>
            <a:off x="150161" y="2206060"/>
            <a:ext cx="4248472" cy="21602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17997" t="40683" r="18968" b="27647"/>
          <a:stretch/>
        </p:blipFill>
        <p:spPr>
          <a:xfrm>
            <a:off x="4384215" y="1316755"/>
            <a:ext cx="4629996" cy="144463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A03EBFD-2BF3-442E-AA2E-8F65B8ADE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79" y="13152"/>
            <a:ext cx="6905845" cy="686465"/>
          </a:xfrm>
          <a:solidFill>
            <a:srgbClr val="FF6801"/>
          </a:solidFill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Самостоятельный анализ рисков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E9026251-51A4-4789-85D6-485DDE7255B5}"/>
              </a:ext>
            </a:extLst>
          </p:cNvPr>
          <p:cNvSpPr/>
          <p:nvPr/>
        </p:nvSpPr>
        <p:spPr>
          <a:xfrm>
            <a:off x="5652120" y="5015788"/>
            <a:ext cx="3491880" cy="127711"/>
          </a:xfrm>
          <a:prstGeom prst="rect">
            <a:avLst/>
          </a:prstGeom>
          <a:solidFill>
            <a:srgbClr val="FFA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: пятиугольник 15">
            <a:extLst>
              <a:ext uri="{FF2B5EF4-FFF2-40B4-BE49-F238E27FC236}">
                <a16:creationId xmlns:a16="http://schemas.microsoft.com/office/drawing/2014/main" xmlns="" id="{56980D56-102E-4BB7-97DA-A2B2112EFF82}"/>
              </a:ext>
            </a:extLst>
          </p:cNvPr>
          <p:cNvSpPr/>
          <p:nvPr/>
        </p:nvSpPr>
        <p:spPr>
          <a:xfrm>
            <a:off x="0" y="5015788"/>
            <a:ext cx="8532440" cy="127711"/>
          </a:xfrm>
          <a:prstGeom prst="homePlate">
            <a:avLst>
              <a:gd name="adj" fmla="val 33617"/>
            </a:avLst>
          </a:prstGeom>
          <a:solidFill>
            <a:srgbClr val="FE8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: пятиугольник 16">
            <a:extLst>
              <a:ext uri="{FF2B5EF4-FFF2-40B4-BE49-F238E27FC236}">
                <a16:creationId xmlns:a16="http://schemas.microsoft.com/office/drawing/2014/main" xmlns="" id="{6CCB362A-9A38-497D-B983-3E73E62F0CAE}"/>
              </a:ext>
            </a:extLst>
          </p:cNvPr>
          <p:cNvSpPr/>
          <p:nvPr/>
        </p:nvSpPr>
        <p:spPr>
          <a:xfrm>
            <a:off x="-17639" y="5015788"/>
            <a:ext cx="6948264" cy="127711"/>
          </a:xfrm>
          <a:prstGeom prst="homePlate">
            <a:avLst>
              <a:gd name="adj" fmla="val 33617"/>
            </a:avLst>
          </a:prstGeom>
          <a:solidFill>
            <a:srgbClr val="FF6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8820472" y="4918380"/>
            <a:ext cx="395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9</a:t>
            </a:r>
            <a:endParaRPr lang="ru-RU" sz="14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796367" y="734533"/>
            <a:ext cx="3715065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latin typeface="+mj-lt"/>
              </a:rPr>
              <a:t>В</a:t>
            </a:r>
            <a:r>
              <a:rPr lang="ru-RU" sz="1400" b="1" dirty="0" smtClean="0">
                <a:latin typeface="+mj-lt"/>
              </a:rPr>
              <a:t>ыплата зарплаты ниже </a:t>
            </a:r>
            <a:r>
              <a:rPr lang="ru-RU" sz="1400" b="1" dirty="0">
                <a:latin typeface="+mj-lt"/>
              </a:rPr>
              <a:t>среднего уровня по </a:t>
            </a:r>
            <a:r>
              <a:rPr lang="ru-RU" sz="1400" b="1" dirty="0" smtClean="0">
                <a:latin typeface="+mj-lt"/>
              </a:rPr>
              <a:t>ОКВЭД в соответствующем субъекте</a:t>
            </a:r>
            <a:endParaRPr lang="ru-RU" sz="1400" b="1" dirty="0">
              <a:latin typeface="+mj-lt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14469" y="4466030"/>
            <a:ext cx="8506003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+mj-lt"/>
              </a:rPr>
              <a:t>Интерактивный </a:t>
            </a:r>
            <a:r>
              <a:rPr lang="ru-RU" sz="1200" dirty="0">
                <a:latin typeface="+mj-lt"/>
              </a:rPr>
              <a:t>сервис </a:t>
            </a:r>
            <a:r>
              <a:rPr lang="ru-RU" sz="1200" b="1" dirty="0">
                <a:latin typeface="+mj-lt"/>
              </a:rPr>
              <a:t>«Налоговый калькулятор по расчету налоговой нагрузки</a:t>
            </a:r>
            <a:r>
              <a:rPr lang="ru-RU" sz="1200" b="1" dirty="0" smtClean="0">
                <a:latin typeface="+mj-lt"/>
              </a:rPr>
              <a:t>» позволяет</a:t>
            </a:r>
            <a:r>
              <a:rPr lang="ru-RU" sz="1200" dirty="0" smtClean="0">
                <a:latin typeface="+mj-lt"/>
              </a:rPr>
              <a:t> сравнить </a:t>
            </a:r>
            <a:r>
              <a:rPr lang="ru-RU" sz="1200" dirty="0">
                <a:latin typeface="+mj-lt"/>
              </a:rPr>
              <a:t>налоговую нагрузку и уровень </a:t>
            </a:r>
            <a:r>
              <a:rPr lang="ru-RU" sz="1200" dirty="0" smtClean="0">
                <a:latin typeface="+mj-lt"/>
              </a:rPr>
              <a:t>зарплаты </a:t>
            </a:r>
            <a:r>
              <a:rPr lang="ru-RU" sz="1200" dirty="0">
                <a:latin typeface="+mj-lt"/>
              </a:rPr>
              <a:t>по своей компании со средним значением по соответствующей отрасли в </a:t>
            </a:r>
            <a:r>
              <a:rPr lang="ru-RU" sz="1200" dirty="0" smtClean="0">
                <a:latin typeface="+mj-lt"/>
              </a:rPr>
              <a:t>соответствующем субъекте РФ</a:t>
            </a:r>
            <a:endParaRPr lang="ru-RU" sz="1200" dirty="0">
              <a:latin typeface="+mj-lt"/>
            </a:endParaRPr>
          </a:p>
        </p:txBody>
      </p:sp>
      <p:sp>
        <p:nvSpPr>
          <p:cNvPr id="35" name="Стрелка вниз 34"/>
          <p:cNvSpPr/>
          <p:nvPr/>
        </p:nvSpPr>
        <p:spPr>
          <a:xfrm rot="16200000">
            <a:off x="4398951" y="872194"/>
            <a:ext cx="470149" cy="247427"/>
          </a:xfrm>
          <a:prstGeom prst="downArrow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l="17014" t="47694" r="19018" b="24644"/>
          <a:stretch/>
        </p:blipFill>
        <p:spPr>
          <a:xfrm>
            <a:off x="4336889" y="2846603"/>
            <a:ext cx="4677322" cy="1461288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5004048" y="731889"/>
            <a:ext cx="3280116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914400"/>
            <a:r>
              <a:rPr lang="ru-RU" sz="1400" b="1" dirty="0">
                <a:solidFill>
                  <a:srgbClr val="C00000"/>
                </a:solidFill>
                <a:latin typeface="+mj-lt"/>
              </a:rPr>
              <a:t>Риск учета </a:t>
            </a:r>
            <a:r>
              <a:rPr lang="ru-RU" sz="1400" b="1" dirty="0" smtClean="0">
                <a:solidFill>
                  <a:srgbClr val="C00000"/>
                </a:solidFill>
                <a:latin typeface="+mj-lt"/>
              </a:rPr>
              <a:t>организации в </a:t>
            </a:r>
            <a:r>
              <a:rPr lang="ru-RU" sz="1400" b="1" dirty="0">
                <a:solidFill>
                  <a:srgbClr val="C00000"/>
                </a:solidFill>
                <a:latin typeface="+mj-lt"/>
              </a:rPr>
              <a:t>процессе отбора объектов для проведения ВНП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427984" y="3579862"/>
            <a:ext cx="1296144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7398060" y="3582433"/>
            <a:ext cx="351656" cy="152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51520" y="2319970"/>
            <a:ext cx="1944216" cy="6838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0805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9598" y="195486"/>
            <a:ext cx="72008" cy="4752528"/>
          </a:xfrm>
          <a:prstGeom prst="rect">
            <a:avLst/>
          </a:prstGeom>
          <a:solidFill>
            <a:srgbClr val="FF680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</a:pPr>
            <a:endParaRPr lang="ru-RU" sz="33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071992" y="224407"/>
            <a:ext cx="72008" cy="4752528"/>
          </a:xfrm>
          <a:prstGeom prst="rect">
            <a:avLst/>
          </a:prstGeom>
          <a:solidFill>
            <a:srgbClr val="FF680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</a:pPr>
            <a:endParaRPr lang="ru-RU" sz="33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1115616" y="692459"/>
            <a:ext cx="6448672" cy="38164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b="1" dirty="0" smtClean="0">
                <a:solidFill>
                  <a:schemeClr val="accent5">
                    <a:lumMod val="75000"/>
                  </a:schemeClr>
                </a:solidFill>
                <a:latin typeface="Calibri Light" panose="020F0302020204030204" pitchFamily="34" charset="0"/>
              </a:rPr>
              <a:t>Изменения</a:t>
            </a:r>
            <a:br>
              <a:rPr lang="ru-RU" sz="6600" b="1" dirty="0" smtClean="0">
                <a:solidFill>
                  <a:schemeClr val="accent5">
                    <a:lumMod val="75000"/>
                  </a:schemeClr>
                </a:solidFill>
                <a:latin typeface="Calibri Light" panose="020F0302020204030204" pitchFamily="34" charset="0"/>
              </a:rPr>
            </a:br>
            <a:r>
              <a:rPr lang="ru-RU" sz="6600" b="1" dirty="0" smtClean="0">
                <a:solidFill>
                  <a:schemeClr val="accent5">
                    <a:lumMod val="75000"/>
                  </a:schemeClr>
                </a:solidFill>
                <a:latin typeface="Calibri Light" panose="020F0302020204030204" pitchFamily="34" charset="0"/>
              </a:rPr>
              <a:t>в с</a:t>
            </a:r>
            <a:r>
              <a:rPr lang="ru-RU" altLang="ru-RU" sz="6600" b="1" dirty="0" smtClean="0">
                <a:solidFill>
                  <a:schemeClr val="accent5">
                    <a:lumMod val="75000"/>
                  </a:schemeClr>
                </a:solidFill>
                <a:latin typeface="Calibri Light" panose="020F0302020204030204" pitchFamily="34" charset="0"/>
              </a:rPr>
              <a:t>траховых взносах</a:t>
            </a:r>
            <a:endParaRPr lang="ru-RU" sz="6600" b="1" dirty="0">
              <a:solidFill>
                <a:schemeClr val="accent5">
                  <a:lumMod val="75000"/>
                </a:schemeClr>
              </a:solidFill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87191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5929299" y="2624177"/>
            <a:ext cx="2700167" cy="158270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7949">
              <a:defRPr/>
            </a:pPr>
            <a:endParaRPr lang="ru-RU" sz="1632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7949" algn="ctr">
              <a:defRPr/>
            </a:pPr>
            <a:r>
              <a:rPr lang="ru-RU" sz="2177" b="1" dirty="0">
                <a:solidFill>
                  <a:schemeClr val="dk1"/>
                </a:solidFill>
                <a:cs typeface="Times New Roman" panose="02020603050405020304" pitchFamily="18" charset="0"/>
              </a:rPr>
              <a:t>912 000 руб. </a:t>
            </a:r>
            <a:r>
              <a:rPr lang="ru-RU" sz="2177" i="1" dirty="0">
                <a:solidFill>
                  <a:schemeClr val="dk1"/>
                </a:solidFill>
                <a:cs typeface="Times New Roman" panose="02020603050405020304" pitchFamily="18" charset="0"/>
              </a:rPr>
              <a:t> </a:t>
            </a:r>
          </a:p>
          <a:p>
            <a:pPr marL="97949" algn="ctr">
              <a:defRPr/>
            </a:pPr>
            <a:r>
              <a:rPr lang="ru-RU" sz="1400" i="1" dirty="0">
                <a:solidFill>
                  <a:schemeClr val="dk1"/>
                </a:solidFill>
                <a:latin typeface="+mj-lt"/>
                <a:cs typeface="Times New Roman" panose="02020603050405020304" pitchFamily="18" charset="0"/>
              </a:rPr>
              <a:t>(на обязательное социальное  страхование на случай  временной нетрудоспособности и в связи с материнством)</a:t>
            </a:r>
          </a:p>
          <a:p>
            <a:pPr marL="97949" algn="ctr">
              <a:defRPr/>
            </a:pPr>
            <a:endParaRPr lang="ru-RU" sz="2177" b="1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929299" y="795108"/>
            <a:ext cx="2700167" cy="160264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7949">
              <a:defRPr/>
            </a:pPr>
            <a:endParaRPr lang="ru-RU" sz="1632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7949" algn="ctr">
              <a:defRPr/>
            </a:pPr>
            <a:r>
              <a:rPr lang="ru-RU" sz="2177" b="1" dirty="0">
                <a:solidFill>
                  <a:schemeClr val="dk1"/>
                </a:solidFill>
                <a:cs typeface="Times New Roman" panose="02020603050405020304" pitchFamily="18" charset="0"/>
              </a:rPr>
              <a:t>1 292 000 руб.  </a:t>
            </a:r>
          </a:p>
          <a:p>
            <a:pPr marL="97949" algn="ctr">
              <a:defRPr/>
            </a:pPr>
            <a:endParaRPr lang="ru-RU" sz="340" i="1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7949" algn="ctr">
              <a:defRPr/>
            </a:pPr>
            <a:r>
              <a:rPr lang="ru-RU" sz="1400" i="1" dirty="0">
                <a:solidFill>
                  <a:schemeClr val="dk1"/>
                </a:solidFill>
                <a:latin typeface="+mj-lt"/>
                <a:cs typeface="Times New Roman" panose="02020603050405020304" pitchFamily="18" charset="0"/>
              </a:rPr>
              <a:t>(на обязательное пенсионное страхование)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115616" y="1596428"/>
            <a:ext cx="2232248" cy="190130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ru-RU" sz="2000" b="1" i="1" dirty="0">
                <a:solidFill>
                  <a:schemeClr val="dk1"/>
                </a:solidFill>
                <a:latin typeface="+mj-lt"/>
                <a:cs typeface="Times New Roman" panose="02020603050405020304" pitchFamily="18" charset="0"/>
              </a:rPr>
              <a:t>Предельная величина базы по страховым взносам</a:t>
            </a:r>
          </a:p>
        </p:txBody>
      </p:sp>
      <p:sp>
        <p:nvSpPr>
          <p:cNvPr id="15" name="Заголовок 1">
            <a:extLst>
              <a:ext uri="{FF2B5EF4-FFF2-40B4-BE49-F238E27FC236}">
                <a16:creationId xmlns="" xmlns:a16="http://schemas.microsoft.com/office/drawing/2014/main" id="{BE8E1C4B-12D1-46E9-BB20-2A08AA2F93F7}"/>
              </a:ext>
            </a:extLst>
          </p:cNvPr>
          <p:cNvSpPr txBox="1">
            <a:spLocks/>
          </p:cNvSpPr>
          <p:nvPr/>
        </p:nvSpPr>
        <p:spPr>
          <a:xfrm>
            <a:off x="24780" y="13153"/>
            <a:ext cx="7787580" cy="600720"/>
          </a:xfrm>
          <a:prstGeom prst="rect">
            <a:avLst/>
          </a:prstGeom>
          <a:solidFill>
            <a:srgbClr val="FF680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chemeClr val="bg1"/>
                </a:solidFill>
              </a:rPr>
              <a:t>Изменения предельной величины базы по </a:t>
            </a:r>
            <a:r>
              <a:rPr lang="ru-RU" sz="2400" dirty="0">
                <a:solidFill>
                  <a:schemeClr val="bg1"/>
                </a:solidFill>
              </a:rPr>
              <a:t>страховым взносам с 01.01.2020 года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F692D926-A8F3-4CF4-BFE5-37856646CF25}"/>
              </a:ext>
            </a:extLst>
          </p:cNvPr>
          <p:cNvSpPr/>
          <p:nvPr/>
        </p:nvSpPr>
        <p:spPr>
          <a:xfrm>
            <a:off x="5652120" y="5015788"/>
            <a:ext cx="3491880" cy="127711"/>
          </a:xfrm>
          <a:prstGeom prst="rect">
            <a:avLst/>
          </a:prstGeom>
          <a:solidFill>
            <a:srgbClr val="FFA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: пятиугольник 12">
            <a:extLst>
              <a:ext uri="{FF2B5EF4-FFF2-40B4-BE49-F238E27FC236}">
                <a16:creationId xmlns="" xmlns:a16="http://schemas.microsoft.com/office/drawing/2014/main" id="{25B35192-8771-4580-841E-9C0F0E8209F4}"/>
              </a:ext>
            </a:extLst>
          </p:cNvPr>
          <p:cNvSpPr/>
          <p:nvPr/>
        </p:nvSpPr>
        <p:spPr>
          <a:xfrm>
            <a:off x="0" y="5015788"/>
            <a:ext cx="8532440" cy="127711"/>
          </a:xfrm>
          <a:prstGeom prst="homePlate">
            <a:avLst>
              <a:gd name="adj" fmla="val 33617"/>
            </a:avLst>
          </a:prstGeom>
          <a:solidFill>
            <a:srgbClr val="FE8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: пятиугольник 13">
            <a:extLst>
              <a:ext uri="{FF2B5EF4-FFF2-40B4-BE49-F238E27FC236}">
                <a16:creationId xmlns="" xmlns:a16="http://schemas.microsoft.com/office/drawing/2014/main" id="{8265A70F-4B64-4BAD-BC6D-6F16E1B6EA41}"/>
              </a:ext>
            </a:extLst>
          </p:cNvPr>
          <p:cNvSpPr/>
          <p:nvPr/>
        </p:nvSpPr>
        <p:spPr>
          <a:xfrm>
            <a:off x="-17639" y="5015788"/>
            <a:ext cx="6948264" cy="127711"/>
          </a:xfrm>
          <a:prstGeom prst="homePlate">
            <a:avLst>
              <a:gd name="adj" fmla="val 33617"/>
            </a:avLst>
          </a:prstGeom>
          <a:solidFill>
            <a:srgbClr val="FF6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2CAD277C-F942-4BA0-926A-9377EB5BDEBF}"/>
              </a:ext>
            </a:extLst>
          </p:cNvPr>
          <p:cNvSpPr/>
          <p:nvPr/>
        </p:nvSpPr>
        <p:spPr>
          <a:xfrm>
            <a:off x="1669283" y="4433308"/>
            <a:ext cx="597666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Изменения установлены Постановлением </a:t>
            </a:r>
            <a:r>
              <a:rPr lang="ru-RU" sz="1700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Правительства Российской Федерации </a:t>
            </a:r>
            <a:r>
              <a:rPr lang="ru-RU" sz="1700" b="1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от 06.11.2019 № 1407 </a:t>
            </a:r>
          </a:p>
        </p:txBody>
      </p:sp>
      <p:cxnSp>
        <p:nvCxnSpPr>
          <p:cNvPr id="26" name="Соединительная линия уступом 25"/>
          <p:cNvCxnSpPr>
            <a:stCxn id="16" idx="3"/>
            <a:endCxn id="14" idx="1"/>
          </p:cNvCxnSpPr>
          <p:nvPr/>
        </p:nvCxnSpPr>
        <p:spPr>
          <a:xfrm flipV="1">
            <a:off x="3347864" y="1596429"/>
            <a:ext cx="2581435" cy="950652"/>
          </a:xfrm>
          <a:prstGeom prst="bentConnector3">
            <a:avLst>
              <a:gd name="adj1" fmla="val 68104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Соединительная линия уступом 28"/>
          <p:cNvCxnSpPr>
            <a:stCxn id="16" idx="3"/>
            <a:endCxn id="9" idx="1"/>
          </p:cNvCxnSpPr>
          <p:nvPr/>
        </p:nvCxnSpPr>
        <p:spPr>
          <a:xfrm>
            <a:off x="3347864" y="2547081"/>
            <a:ext cx="2581435" cy="868448"/>
          </a:xfrm>
          <a:prstGeom prst="bentConnector3">
            <a:avLst>
              <a:gd name="adj1" fmla="val 68105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8748464" y="4918380"/>
            <a:ext cx="4428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10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22938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>
            <a:extLst>
              <a:ext uri="{FF2B5EF4-FFF2-40B4-BE49-F238E27FC236}">
                <a16:creationId xmlns="" xmlns:a16="http://schemas.microsoft.com/office/drawing/2014/main" id="{BE8E1C4B-12D1-46E9-BB20-2A08AA2F93F7}"/>
              </a:ext>
            </a:extLst>
          </p:cNvPr>
          <p:cNvSpPr txBox="1">
            <a:spLocks/>
          </p:cNvSpPr>
          <p:nvPr/>
        </p:nvSpPr>
        <p:spPr>
          <a:xfrm>
            <a:off x="24780" y="13153"/>
            <a:ext cx="7787580" cy="600720"/>
          </a:xfrm>
          <a:prstGeom prst="rect">
            <a:avLst/>
          </a:prstGeom>
          <a:solidFill>
            <a:srgbClr val="FF680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500" dirty="0" smtClean="0">
                <a:solidFill>
                  <a:schemeClr val="bg1"/>
                </a:solidFill>
              </a:rPr>
              <a:t>Изменения по </a:t>
            </a:r>
            <a:r>
              <a:rPr lang="ru-RU" sz="2500" dirty="0">
                <a:solidFill>
                  <a:schemeClr val="bg1"/>
                </a:solidFill>
              </a:rPr>
              <a:t>страховым взносам с 01.01.2020 года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F692D926-A8F3-4CF4-BFE5-37856646CF25}"/>
              </a:ext>
            </a:extLst>
          </p:cNvPr>
          <p:cNvSpPr/>
          <p:nvPr/>
        </p:nvSpPr>
        <p:spPr>
          <a:xfrm>
            <a:off x="5652120" y="5015788"/>
            <a:ext cx="3491880" cy="127711"/>
          </a:xfrm>
          <a:prstGeom prst="rect">
            <a:avLst/>
          </a:prstGeom>
          <a:solidFill>
            <a:srgbClr val="FFA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: пятиугольник 12">
            <a:extLst>
              <a:ext uri="{FF2B5EF4-FFF2-40B4-BE49-F238E27FC236}">
                <a16:creationId xmlns="" xmlns:a16="http://schemas.microsoft.com/office/drawing/2014/main" id="{25B35192-8771-4580-841E-9C0F0E8209F4}"/>
              </a:ext>
            </a:extLst>
          </p:cNvPr>
          <p:cNvSpPr/>
          <p:nvPr/>
        </p:nvSpPr>
        <p:spPr>
          <a:xfrm>
            <a:off x="0" y="5015788"/>
            <a:ext cx="8532440" cy="127711"/>
          </a:xfrm>
          <a:prstGeom prst="homePlate">
            <a:avLst>
              <a:gd name="adj" fmla="val 33617"/>
            </a:avLst>
          </a:prstGeom>
          <a:solidFill>
            <a:srgbClr val="FE8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: пятиугольник 13">
            <a:extLst>
              <a:ext uri="{FF2B5EF4-FFF2-40B4-BE49-F238E27FC236}">
                <a16:creationId xmlns="" xmlns:a16="http://schemas.microsoft.com/office/drawing/2014/main" id="{8265A70F-4B64-4BAD-BC6D-6F16E1B6EA41}"/>
              </a:ext>
            </a:extLst>
          </p:cNvPr>
          <p:cNvSpPr/>
          <p:nvPr/>
        </p:nvSpPr>
        <p:spPr>
          <a:xfrm>
            <a:off x="-17639" y="5015788"/>
            <a:ext cx="6948264" cy="127711"/>
          </a:xfrm>
          <a:prstGeom prst="homePlate">
            <a:avLst>
              <a:gd name="adj" fmla="val 33617"/>
            </a:avLst>
          </a:prstGeom>
          <a:solidFill>
            <a:srgbClr val="FF6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55893" y="2756739"/>
            <a:ext cx="1812370" cy="54326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chemeClr val="accent5">
                <a:lumMod val="75000"/>
                <a:alpha val="99000"/>
              </a:schemeClr>
            </a:solidFill>
          </a:ln>
          <a:scene3d>
            <a:camera prst="orthographicFront"/>
            <a:lightRig rig="threePt" dir="t"/>
          </a:scene3d>
          <a:sp3d prstMaterial="dkEdge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/>
            <a:r>
              <a:rPr lang="ru-RU" sz="1224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РСВ</a:t>
            </a:r>
          </a:p>
          <a:p>
            <a:pPr algn="ctr"/>
            <a:r>
              <a:rPr lang="ru-RU" sz="1224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за </a:t>
            </a:r>
            <a:r>
              <a:rPr lang="en-US" sz="1224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I </a:t>
            </a:r>
            <a:r>
              <a:rPr lang="ru-RU" sz="1224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квартал 2020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642768" y="3494913"/>
            <a:ext cx="1936232" cy="39608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3175">
            <a:solidFill>
              <a:srgbClr val="3D7E0C">
                <a:alpha val="99000"/>
              </a:srgbClr>
            </a:solidFill>
          </a:ln>
          <a:scene3d>
            <a:camera prst="orthographicFront"/>
            <a:lightRig rig="threePt" dir="t"/>
          </a:scene3d>
          <a:sp3d prstMaterial="dkEdge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/>
            <a:r>
              <a:rPr lang="ru-RU" sz="1224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РСВ принят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634941" y="4090345"/>
            <a:ext cx="1944059" cy="342343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accent2">
                <a:lumMod val="75000"/>
                <a:alpha val="99000"/>
              </a:schemeClr>
            </a:solidFill>
          </a:ln>
          <a:scene3d>
            <a:camera prst="orthographicFront"/>
            <a:lightRig rig="threePt" dir="t"/>
          </a:scene3d>
          <a:sp3d prstMaterial="dkEdge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/>
            <a:r>
              <a:rPr lang="ru-RU" sz="1224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Отказ в принятии РСВ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72136" y="4017830"/>
            <a:ext cx="581795" cy="282670"/>
          </a:xfrm>
          <a:prstGeom prst="rect">
            <a:avLst/>
          </a:prstGeom>
        </p:spPr>
        <p:txBody>
          <a:bodyPr vert="horz" wrap="square" lIns="70953" tIns="35477" rIns="70953" bIns="35477" rtlCol="0" anchor="ctr">
            <a:noAutofit/>
          </a:bodyPr>
          <a:lstStyle/>
          <a:p>
            <a:pPr algn="ctr" defTabSz="709487">
              <a:spcBef>
                <a:spcPct val="0"/>
              </a:spcBef>
            </a:pPr>
            <a:r>
              <a:rPr lang="ru-RU" sz="1360" b="1" i="1" dirty="0">
                <a:solidFill>
                  <a:srgbClr val="C00000"/>
                </a:solidFill>
                <a:ea typeface="+mj-ea"/>
                <a:cs typeface="Times New Roman" panose="02020603050405020304" pitchFamily="18" charset="0"/>
              </a:rPr>
              <a:t>НЕТ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22531" y="3534109"/>
            <a:ext cx="481005" cy="197392"/>
          </a:xfrm>
          <a:prstGeom prst="rect">
            <a:avLst/>
          </a:prstGeom>
        </p:spPr>
        <p:txBody>
          <a:bodyPr vert="horz" wrap="square" lIns="70953" tIns="35477" rIns="70953" bIns="35477" rtlCol="0" anchor="ctr">
            <a:noAutofit/>
          </a:bodyPr>
          <a:lstStyle/>
          <a:p>
            <a:pPr algn="ctr" defTabSz="709487">
              <a:spcBef>
                <a:spcPct val="0"/>
              </a:spcBef>
            </a:pPr>
            <a:r>
              <a:rPr lang="ru-RU" sz="1360" b="1" i="1" dirty="0">
                <a:solidFill>
                  <a:srgbClr val="3D7E0C"/>
                </a:solidFill>
                <a:ea typeface="+mj-ea"/>
                <a:cs typeface="Times New Roman" panose="02020603050405020304" pitchFamily="18" charset="0"/>
              </a:rPr>
              <a:t>ДА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641323" y="928615"/>
            <a:ext cx="2057286" cy="36957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chemeClr val="accent5">
                <a:lumMod val="75000"/>
                <a:alpha val="99000"/>
              </a:schemeClr>
            </a:solidFill>
          </a:ln>
          <a:scene3d>
            <a:camera prst="orthographicFront"/>
            <a:lightRig rig="threePt" dir="t"/>
          </a:scene3d>
          <a:sp3d prstMaterial="dkEdge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/>
            <a:r>
              <a:rPr lang="ru-RU" sz="1224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Российская организация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669965" y="1536433"/>
            <a:ext cx="3284681" cy="114867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accent5">
                <a:lumMod val="75000"/>
                <a:alpha val="99000"/>
              </a:schemeClr>
            </a:solidFill>
          </a:ln>
          <a:scene3d>
            <a:camera prst="orthographicFront"/>
            <a:lightRig rig="threePt" dir="t"/>
          </a:scene3d>
          <a:sp3d prstMaterial="dkEdge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/>
            <a:r>
              <a:rPr lang="ru-RU" sz="1224" b="1" i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Сообщение российской организации - плательщика страховых взносов о наделении обособленного подразделения (включая филиал, представительство) полномочиями по начислению выплат и вознаграждений в пользу физических лиц 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772792" y="977598"/>
            <a:ext cx="1303185" cy="27161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chemeClr val="accent5">
                <a:lumMod val="75000"/>
                <a:alpha val="99000"/>
              </a:schemeClr>
            </a:solidFill>
          </a:ln>
          <a:scene3d>
            <a:camera prst="orthographicFront"/>
            <a:lightRig rig="threePt" dir="t"/>
          </a:scene3d>
          <a:sp3d prstMaterial="dkEdge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/>
            <a:r>
              <a:rPr lang="ru-RU" sz="1360" b="1" i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с 01.01.2020</a:t>
            </a:r>
            <a:endParaRPr lang="ru-RU" sz="1360" b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323491" y="1000409"/>
            <a:ext cx="1314341" cy="27828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chemeClr val="accent5">
                <a:lumMod val="75000"/>
                <a:alpha val="99000"/>
              </a:schemeClr>
            </a:solidFill>
          </a:ln>
          <a:scene3d>
            <a:camera prst="orthographicFront"/>
            <a:lightRig rig="threePt" dir="t"/>
          </a:scene3d>
          <a:sp3d prstMaterial="dkEdge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/>
            <a:r>
              <a:rPr lang="ru-RU" sz="1360" b="1" i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до 01.01.2020</a:t>
            </a:r>
            <a:endParaRPr lang="ru-RU" sz="1360" b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5713543" y="1113404"/>
            <a:ext cx="609948" cy="0"/>
          </a:xfrm>
          <a:prstGeom prst="straightConnector1">
            <a:avLst/>
          </a:prstGeom>
          <a:ln w="12700">
            <a:solidFill>
              <a:schemeClr val="accent5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6979544" y="1298193"/>
            <a:ext cx="0" cy="241578"/>
          </a:xfrm>
          <a:prstGeom prst="straightConnector1">
            <a:avLst/>
          </a:prstGeom>
          <a:ln w="12700">
            <a:solidFill>
              <a:schemeClr val="accent5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Скругленный прямоугольник 23"/>
          <p:cNvSpPr/>
          <p:nvPr/>
        </p:nvSpPr>
        <p:spPr>
          <a:xfrm>
            <a:off x="1217423" y="3547572"/>
            <a:ext cx="3025389" cy="80931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accent5">
                <a:lumMod val="75000"/>
                <a:alpha val="99000"/>
              </a:schemeClr>
            </a:solidFill>
          </a:ln>
          <a:scene3d>
            <a:camera prst="orthographicFront"/>
            <a:lightRig rig="threePt" dir="t"/>
          </a:scene3d>
          <a:sp3d prstMaterial="dkEdge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 defTabSz="709487">
              <a:spcBef>
                <a:spcPct val="0"/>
              </a:spcBef>
            </a:pPr>
            <a:r>
              <a:rPr lang="ru-RU" sz="1224" b="1" dirty="0">
                <a:solidFill>
                  <a:schemeClr val="tx1"/>
                </a:solidFill>
                <a:latin typeface="+mj-lt"/>
                <a:ea typeface="+mj-ea"/>
                <a:cs typeface="Times New Roman" panose="02020603050405020304" pitchFamily="18" charset="0"/>
              </a:rPr>
              <a:t>Наличие у обособленного подразделения (включая филиал, представительство) </a:t>
            </a:r>
            <a:endParaRPr lang="ru-RU" sz="1224" b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pPr algn="ctr" defTabSz="709487">
              <a:spcBef>
                <a:spcPct val="0"/>
              </a:spcBef>
            </a:pPr>
            <a:r>
              <a:rPr lang="ru-RU" sz="1224" b="1" dirty="0">
                <a:solidFill>
                  <a:schemeClr val="tx1"/>
                </a:solidFill>
                <a:latin typeface="+mj-lt"/>
                <a:ea typeface="+mj-ea"/>
                <a:cs typeface="Times New Roman" panose="02020603050405020304" pitchFamily="18" charset="0"/>
              </a:rPr>
              <a:t>открытого счета в банке</a:t>
            </a:r>
            <a:endParaRPr lang="ru-RU" sz="1224" b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239875" y="1519157"/>
            <a:ext cx="2891278" cy="85666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accent5">
                <a:lumMod val="75000"/>
                <a:alpha val="99000"/>
              </a:schemeClr>
            </a:solidFill>
          </a:ln>
          <a:scene3d>
            <a:camera prst="orthographicFront"/>
            <a:lightRig rig="threePt" dir="t"/>
          </a:scene3d>
          <a:sp3d prstMaterial="dkEdge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 defTabSz="709487">
              <a:spcBef>
                <a:spcPct val="0"/>
              </a:spcBef>
            </a:pPr>
            <a:r>
              <a:rPr lang="ru-RU" sz="1224" b="1" dirty="0">
                <a:solidFill>
                  <a:schemeClr val="tx1"/>
                </a:solidFill>
                <a:latin typeface="+mj-lt"/>
                <a:ea typeface="+mj-ea"/>
                <a:cs typeface="Times New Roman" panose="02020603050405020304" pitchFamily="18" charset="0"/>
              </a:rPr>
              <a:t>Наличие у обособленного подразделения (включая филиал, представительство) </a:t>
            </a:r>
            <a:endParaRPr lang="ru-RU" sz="1224" b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  <a:p>
            <a:pPr algn="ctr" defTabSz="709487">
              <a:spcBef>
                <a:spcPct val="0"/>
              </a:spcBef>
            </a:pPr>
            <a:r>
              <a:rPr lang="ru-RU" sz="1224" b="1" dirty="0">
                <a:solidFill>
                  <a:schemeClr val="tx1"/>
                </a:solidFill>
                <a:latin typeface="+mj-lt"/>
                <a:ea typeface="+mj-ea"/>
                <a:cs typeface="Times New Roman" panose="02020603050405020304" pitchFamily="18" charset="0"/>
              </a:rPr>
              <a:t>открытого счета в банке</a:t>
            </a:r>
            <a:endParaRPr lang="ru-RU" sz="1224" b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 flipH="1">
            <a:off x="3083155" y="1113404"/>
            <a:ext cx="558168" cy="0"/>
          </a:xfrm>
          <a:prstGeom prst="straightConnector1">
            <a:avLst/>
          </a:prstGeom>
          <a:ln w="12700">
            <a:solidFill>
              <a:schemeClr val="accent5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122025" y="1684414"/>
            <a:ext cx="581795" cy="282670"/>
          </a:xfrm>
          <a:prstGeom prst="rect">
            <a:avLst/>
          </a:prstGeom>
        </p:spPr>
        <p:txBody>
          <a:bodyPr vert="horz" wrap="square" lIns="70953" tIns="35477" rIns="70953" bIns="35477" rtlCol="0" anchor="ctr">
            <a:noAutofit/>
          </a:bodyPr>
          <a:lstStyle/>
          <a:p>
            <a:pPr algn="ctr" defTabSz="709487">
              <a:spcBef>
                <a:spcPct val="0"/>
              </a:spcBef>
            </a:pPr>
            <a:r>
              <a:rPr lang="ru-RU" sz="1360" b="1" i="1" dirty="0">
                <a:solidFill>
                  <a:srgbClr val="3D7E0C"/>
                </a:solidFill>
                <a:ea typeface="+mj-ea"/>
                <a:cs typeface="Times New Roman" panose="02020603050405020304" pitchFamily="18" charset="0"/>
              </a:rPr>
              <a:t>в НО</a:t>
            </a:r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2430171" y="1245504"/>
            <a:ext cx="8753" cy="287223"/>
          </a:xfrm>
          <a:prstGeom prst="straightConnector1">
            <a:avLst/>
          </a:prstGeom>
          <a:ln w="12700">
            <a:solidFill>
              <a:schemeClr val="accent5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25" idx="3"/>
          </p:cNvCxnSpPr>
          <p:nvPr/>
        </p:nvCxnSpPr>
        <p:spPr>
          <a:xfrm flipV="1">
            <a:off x="4131153" y="1947487"/>
            <a:ext cx="540984" cy="1"/>
          </a:xfrm>
          <a:prstGeom prst="straightConnector1">
            <a:avLst/>
          </a:prstGeom>
          <a:ln w="12700">
            <a:solidFill>
              <a:schemeClr val="accent5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6323491" y="2685111"/>
            <a:ext cx="0" cy="180537"/>
          </a:xfrm>
          <a:prstGeom prst="straightConnector1">
            <a:avLst/>
          </a:prstGeom>
          <a:ln w="12700">
            <a:solidFill>
              <a:schemeClr val="accent5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4500929" y="4288125"/>
            <a:ext cx="1127189" cy="0"/>
          </a:xfrm>
          <a:prstGeom prst="straightConnector1">
            <a:avLst/>
          </a:prstGeom>
          <a:ln w="12700">
            <a:solidFill>
              <a:schemeClr val="accent5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4499135" y="3731502"/>
            <a:ext cx="1794" cy="557957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4242812" y="3952229"/>
            <a:ext cx="244915" cy="0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4487727" y="3731501"/>
            <a:ext cx="1155041" cy="0"/>
          </a:xfrm>
          <a:prstGeom prst="straightConnector1">
            <a:avLst/>
          </a:prstGeom>
          <a:ln w="12700">
            <a:solidFill>
              <a:schemeClr val="accent5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2146061" y="3278906"/>
            <a:ext cx="0" cy="268666"/>
          </a:xfrm>
          <a:prstGeom prst="straightConnector1">
            <a:avLst/>
          </a:prstGeom>
          <a:ln w="12700">
            <a:solidFill>
              <a:schemeClr val="accent5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149210" y="3300008"/>
            <a:ext cx="1450087" cy="247564"/>
          </a:xfrm>
          <a:prstGeom prst="rect">
            <a:avLst/>
          </a:prstGeom>
        </p:spPr>
        <p:txBody>
          <a:bodyPr vert="horz" wrap="square" lIns="70953" tIns="35477" rIns="70953" bIns="35477" rtlCol="0" anchor="ctr">
            <a:noAutofit/>
          </a:bodyPr>
          <a:lstStyle/>
          <a:p>
            <a:pPr algn="ctr" defTabSz="709487">
              <a:spcBef>
                <a:spcPct val="0"/>
              </a:spcBef>
            </a:pPr>
            <a:r>
              <a:rPr lang="ru-RU" sz="1360" b="1" i="1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Контроль НО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3886239" y="2865648"/>
            <a:ext cx="4068409" cy="46724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accent5">
                <a:lumMod val="75000"/>
                <a:alpha val="99000"/>
              </a:schemeClr>
            </a:solidFill>
          </a:ln>
          <a:scene3d>
            <a:camera prst="orthographicFront"/>
            <a:lightRig rig="threePt" dir="t"/>
          </a:scene3d>
          <a:sp3d prstMaterial="dkEdge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/>
            <a:r>
              <a:rPr lang="ru-RU" sz="1224" b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Обособленное подразделение (включая филиал, представительство), наделенное полномочиями</a:t>
            </a:r>
          </a:p>
        </p:txBody>
      </p:sp>
      <p:cxnSp>
        <p:nvCxnSpPr>
          <p:cNvPr id="38" name="Прямая со стрелкой 37"/>
          <p:cNvCxnSpPr/>
          <p:nvPr/>
        </p:nvCxnSpPr>
        <p:spPr>
          <a:xfrm flipH="1">
            <a:off x="3083156" y="3099269"/>
            <a:ext cx="803083" cy="0"/>
          </a:xfrm>
          <a:prstGeom prst="straightConnector1">
            <a:avLst/>
          </a:prstGeom>
          <a:ln w="12700">
            <a:solidFill>
              <a:schemeClr val="accent5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7044931" y="1257175"/>
            <a:ext cx="581795" cy="282670"/>
          </a:xfrm>
          <a:prstGeom prst="rect">
            <a:avLst/>
          </a:prstGeom>
        </p:spPr>
        <p:txBody>
          <a:bodyPr vert="horz" wrap="square" lIns="70953" tIns="35477" rIns="70953" bIns="35477" rtlCol="0" anchor="ctr">
            <a:noAutofit/>
          </a:bodyPr>
          <a:lstStyle/>
          <a:p>
            <a:pPr algn="ctr" defTabSz="709487">
              <a:spcBef>
                <a:spcPct val="0"/>
              </a:spcBef>
            </a:pPr>
            <a:r>
              <a:rPr lang="ru-RU" sz="1360" b="1" i="1" dirty="0">
                <a:solidFill>
                  <a:srgbClr val="3D7E0C"/>
                </a:solidFill>
                <a:ea typeface="+mj-ea"/>
                <a:cs typeface="Times New Roman" panose="02020603050405020304" pitchFamily="18" charset="0"/>
              </a:rPr>
              <a:t>в НО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193799" y="2816599"/>
            <a:ext cx="581795" cy="282670"/>
          </a:xfrm>
          <a:prstGeom prst="rect">
            <a:avLst/>
          </a:prstGeom>
        </p:spPr>
        <p:txBody>
          <a:bodyPr vert="horz" wrap="square" lIns="70953" tIns="35477" rIns="70953" bIns="35477" rtlCol="0" anchor="ctr">
            <a:noAutofit/>
          </a:bodyPr>
          <a:lstStyle/>
          <a:p>
            <a:pPr algn="ctr" defTabSz="709487">
              <a:spcBef>
                <a:spcPct val="0"/>
              </a:spcBef>
            </a:pPr>
            <a:r>
              <a:rPr lang="ru-RU" sz="1360" b="1" i="1" dirty="0">
                <a:solidFill>
                  <a:srgbClr val="3D7E0C"/>
                </a:solidFill>
                <a:ea typeface="+mj-ea"/>
                <a:cs typeface="Times New Roman" panose="02020603050405020304" pitchFamily="18" charset="0"/>
              </a:rPr>
              <a:t>в НО</a:t>
            </a:r>
          </a:p>
        </p:txBody>
      </p:sp>
      <p:sp>
        <p:nvSpPr>
          <p:cNvPr id="42" name="Прямоугольник 41">
            <a:extLst>
              <a:ext uri="{FF2B5EF4-FFF2-40B4-BE49-F238E27FC236}">
                <a16:creationId xmlns="" xmlns:a16="http://schemas.microsoft.com/office/drawing/2014/main" id="{2CAD277C-F942-4BA0-926A-9377EB5BDEBF}"/>
              </a:ext>
            </a:extLst>
          </p:cNvPr>
          <p:cNvSpPr/>
          <p:nvPr/>
        </p:nvSpPr>
        <p:spPr>
          <a:xfrm>
            <a:off x="1307533" y="4600614"/>
            <a:ext cx="8812020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Изменения установлены Федеральным законом от 29.09.2019 </a:t>
            </a:r>
            <a:r>
              <a:rPr lang="ru-RU" sz="1700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N </a:t>
            </a:r>
            <a:r>
              <a:rPr lang="ru-RU" sz="1700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325-ФЗ</a:t>
            </a:r>
            <a:endParaRPr lang="ru-RU" sz="1700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748464" y="4918380"/>
            <a:ext cx="4428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11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00477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3294025" y="3139142"/>
            <a:ext cx="2987961" cy="68576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3175">
            <a:solidFill>
              <a:srgbClr val="3D7E0C">
                <a:alpha val="99000"/>
              </a:srgbClr>
            </a:solidFill>
          </a:ln>
          <a:scene3d>
            <a:camera prst="orthographicFront"/>
            <a:lightRig rig="threePt" dir="t"/>
          </a:scene3d>
          <a:sp3d prstMaterial="dkEdge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/>
            <a:r>
              <a:rPr lang="ru-RU" sz="1632" b="1" dirty="0">
                <a:solidFill>
                  <a:schemeClr val="tx1"/>
                </a:solidFill>
                <a:cs typeface="Times New Roman" panose="02020603050405020304" pitchFamily="18" charset="0"/>
              </a:rPr>
              <a:t>Расчет по страховым взносам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661866" y="795013"/>
            <a:ext cx="6219370" cy="138487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accent5">
                <a:lumMod val="75000"/>
                <a:alpha val="99000"/>
              </a:schemeClr>
            </a:solidFill>
          </a:ln>
          <a:scene3d>
            <a:camera prst="orthographicFront"/>
            <a:lightRig rig="threePt" dir="t"/>
          </a:scene3d>
          <a:sp3d prstMaterial="dkEdge"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/>
            <a:r>
              <a:rPr lang="ru-RU" sz="1400" b="1" i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Приказ ФНС России от 18.09.2019 № ММВ-7-11/470@ </a:t>
            </a:r>
          </a:p>
          <a:p>
            <a:pPr algn="ctr"/>
            <a:r>
              <a:rPr lang="ru-RU" sz="1360" i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«Об утверждении формы расчета по страховым взносам, порядка ее заполнения, а также формата представления расчета по страховым взносам в электронной форме и о признании утратившим силу приказа Федеральной налоговой службы от 10.10.2016 № ММВ-7-11/551@» </a:t>
            </a:r>
          </a:p>
          <a:p>
            <a:pPr algn="ctr"/>
            <a:r>
              <a:rPr lang="ru-RU" sz="1360" i="1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(зарегистрирован в Минюсте России 08.10.2019 № 56174)</a:t>
            </a:r>
            <a:endParaRPr lang="ru-RU" sz="1360" b="1" i="1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4788006" y="2816665"/>
            <a:ext cx="0" cy="299422"/>
          </a:xfrm>
          <a:prstGeom prst="straightConnector1">
            <a:avLst/>
          </a:prstGeom>
          <a:ln w="38100"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073868" y="2419277"/>
            <a:ext cx="5633042" cy="397388"/>
          </a:xfrm>
          <a:prstGeom prst="rect">
            <a:avLst/>
          </a:prstGeom>
        </p:spPr>
        <p:txBody>
          <a:bodyPr vert="horz" wrap="square" lIns="70953" tIns="35477" rIns="70953" bIns="35477" rtlCol="0" anchor="ctr">
            <a:noAutofit/>
          </a:bodyPr>
          <a:lstStyle/>
          <a:p>
            <a:pPr algn="ctr" defTabSz="709487">
              <a:spcBef>
                <a:spcPct val="0"/>
              </a:spcBef>
            </a:pPr>
            <a:r>
              <a:rPr lang="ru-RU" sz="1496" b="1" dirty="0">
                <a:solidFill>
                  <a:schemeClr val="accent5">
                    <a:lumMod val="75000"/>
                  </a:schemeClr>
                </a:solidFill>
                <a:ea typeface="+mj-ea"/>
                <a:cs typeface="Times New Roman" panose="02020603050405020304" pitchFamily="18" charset="0"/>
              </a:rPr>
              <a:t>представление расчета по страховым взносам </a:t>
            </a:r>
          </a:p>
          <a:p>
            <a:pPr algn="ctr" defTabSz="709487">
              <a:spcBef>
                <a:spcPct val="0"/>
              </a:spcBef>
            </a:pPr>
            <a:r>
              <a:rPr lang="ru-RU" sz="1496" b="1" dirty="0">
                <a:solidFill>
                  <a:schemeClr val="accent5">
                    <a:lumMod val="75000"/>
                  </a:schemeClr>
                </a:solidFill>
                <a:ea typeface="+mj-ea"/>
                <a:cs typeface="Times New Roman" panose="02020603050405020304" pitchFamily="18" charset="0"/>
              </a:rPr>
              <a:t>за первый квартал 2020 года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4788005" y="2179886"/>
            <a:ext cx="1" cy="239391"/>
          </a:xfrm>
          <a:prstGeom prst="line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242792" y="4139205"/>
            <a:ext cx="4999827" cy="594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32" b="1" dirty="0">
                <a:solidFill>
                  <a:srgbClr val="3D7E0C"/>
                </a:solidFill>
                <a:cs typeface="Times New Roman" panose="02020603050405020304" pitchFamily="18" charset="0"/>
              </a:rPr>
              <a:t>Число показателей отчетности сокращено</a:t>
            </a:r>
          </a:p>
          <a:p>
            <a:pPr algn="ctr"/>
            <a:r>
              <a:rPr lang="ru-RU" sz="1632" b="1" dirty="0">
                <a:solidFill>
                  <a:srgbClr val="3D7E0C"/>
                </a:solidFill>
                <a:cs typeface="Times New Roman" panose="02020603050405020304" pitchFamily="18" charset="0"/>
              </a:rPr>
              <a:t> в 1,3 раз </a:t>
            </a:r>
            <a:r>
              <a:rPr lang="en-US" sz="1632" b="1" dirty="0">
                <a:solidFill>
                  <a:srgbClr val="3D7E0C"/>
                </a:solidFill>
                <a:cs typeface="Times New Roman" panose="02020603050405020304" pitchFamily="18" charset="0"/>
              </a:rPr>
              <a:t>(</a:t>
            </a:r>
            <a:r>
              <a:rPr lang="ru-RU" sz="1632" b="1" dirty="0">
                <a:solidFill>
                  <a:srgbClr val="3D7E0C"/>
                </a:solidFill>
                <a:cs typeface="Times New Roman" panose="02020603050405020304" pitchFamily="18" charset="0"/>
              </a:rPr>
              <a:t>было 431, стало 334</a:t>
            </a:r>
            <a:r>
              <a:rPr lang="en-US" sz="1632" b="1" dirty="0">
                <a:solidFill>
                  <a:srgbClr val="3D7E0C"/>
                </a:solidFill>
                <a:cs typeface="Times New Roman" panose="02020603050405020304" pitchFamily="18" charset="0"/>
              </a:rPr>
              <a:t>)</a:t>
            </a:r>
            <a:endParaRPr lang="ru-RU" sz="1632" b="1" dirty="0">
              <a:solidFill>
                <a:srgbClr val="3D7E0C"/>
              </a:solidFill>
              <a:cs typeface="Times New Roman" panose="02020603050405020304" pitchFamily="18" charset="0"/>
            </a:endParaRPr>
          </a:p>
        </p:txBody>
      </p:sp>
      <p:pic>
        <p:nvPicPr>
          <p:cNvPr id="28" name="Picture 93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834" y="4232021"/>
            <a:ext cx="487582" cy="487582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F692D926-A8F3-4CF4-BFE5-37856646CF25}"/>
              </a:ext>
            </a:extLst>
          </p:cNvPr>
          <p:cNvSpPr/>
          <p:nvPr/>
        </p:nvSpPr>
        <p:spPr>
          <a:xfrm>
            <a:off x="5652120" y="5015788"/>
            <a:ext cx="3491880" cy="127711"/>
          </a:xfrm>
          <a:prstGeom prst="rect">
            <a:avLst/>
          </a:prstGeom>
          <a:solidFill>
            <a:srgbClr val="FFA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: пятиугольник 12">
            <a:extLst>
              <a:ext uri="{FF2B5EF4-FFF2-40B4-BE49-F238E27FC236}">
                <a16:creationId xmlns="" xmlns:a16="http://schemas.microsoft.com/office/drawing/2014/main" id="{25B35192-8771-4580-841E-9C0F0E8209F4}"/>
              </a:ext>
            </a:extLst>
          </p:cNvPr>
          <p:cNvSpPr/>
          <p:nvPr/>
        </p:nvSpPr>
        <p:spPr>
          <a:xfrm>
            <a:off x="0" y="5015788"/>
            <a:ext cx="8532440" cy="127711"/>
          </a:xfrm>
          <a:prstGeom prst="homePlate">
            <a:avLst>
              <a:gd name="adj" fmla="val 33617"/>
            </a:avLst>
          </a:prstGeom>
          <a:solidFill>
            <a:srgbClr val="FE8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: пятиугольник 13">
            <a:extLst>
              <a:ext uri="{FF2B5EF4-FFF2-40B4-BE49-F238E27FC236}">
                <a16:creationId xmlns="" xmlns:a16="http://schemas.microsoft.com/office/drawing/2014/main" id="{8265A70F-4B64-4BAD-BC6D-6F16E1B6EA41}"/>
              </a:ext>
            </a:extLst>
          </p:cNvPr>
          <p:cNvSpPr/>
          <p:nvPr/>
        </p:nvSpPr>
        <p:spPr>
          <a:xfrm>
            <a:off x="-17639" y="5015788"/>
            <a:ext cx="6948264" cy="127711"/>
          </a:xfrm>
          <a:prstGeom prst="homePlate">
            <a:avLst>
              <a:gd name="adj" fmla="val 33617"/>
            </a:avLst>
          </a:prstGeom>
          <a:solidFill>
            <a:srgbClr val="FF6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>
            <a:extLst>
              <a:ext uri="{FF2B5EF4-FFF2-40B4-BE49-F238E27FC236}">
                <a16:creationId xmlns="" xmlns:a16="http://schemas.microsoft.com/office/drawing/2014/main" id="{BE8E1C4B-12D1-46E9-BB20-2A08AA2F93F7}"/>
              </a:ext>
            </a:extLst>
          </p:cNvPr>
          <p:cNvSpPr txBox="1">
            <a:spLocks/>
          </p:cNvSpPr>
          <p:nvPr/>
        </p:nvSpPr>
        <p:spPr>
          <a:xfrm>
            <a:off x="24780" y="13153"/>
            <a:ext cx="7787580" cy="600720"/>
          </a:xfrm>
          <a:prstGeom prst="rect">
            <a:avLst/>
          </a:prstGeom>
          <a:solidFill>
            <a:srgbClr val="FF680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chemeClr val="bg1"/>
                </a:solidFill>
              </a:rPr>
              <a:t>Изменения расчета по страховым взносам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48464" y="4918380"/>
            <a:ext cx="4428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12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87932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 flipH="1">
            <a:off x="1445177" y="465482"/>
            <a:ext cx="31100" cy="659065"/>
          </a:xfrm>
          <a:prstGeom prst="rect">
            <a:avLst/>
          </a:prstGeom>
          <a:solidFill>
            <a:srgbClr val="ED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24"/>
          </a:p>
        </p:txBody>
      </p:sp>
      <p:sp>
        <p:nvSpPr>
          <p:cNvPr id="13" name="Номер слайда 3"/>
          <p:cNvSpPr txBox="1">
            <a:spLocks/>
          </p:cNvSpPr>
          <p:nvPr/>
        </p:nvSpPr>
        <p:spPr>
          <a:xfrm>
            <a:off x="7584688" y="4654868"/>
            <a:ext cx="492985" cy="366031"/>
          </a:xfrm>
          <a:prstGeom prst="rect">
            <a:avLst/>
          </a:prstGeom>
        </p:spPr>
        <p:txBody>
          <a:bodyPr vert="horz" lIns="70928" tIns="35464" rIns="70928" bIns="35464" rtlCol="0" anchor="ctr">
            <a:normAutofit fontScale="25000" lnSpcReduction="20000"/>
          </a:bodyPr>
          <a:lstStyle>
            <a:defPPr>
              <a:defRPr lang="ru-RU"/>
            </a:defPPr>
            <a:lvl1pPr marL="0" algn="ctr" defTabSz="1042688" rtl="0" eaLnBrk="1" latinLnBrk="0" hangingPunct="1">
              <a:lnSpc>
                <a:spcPts val="2400"/>
              </a:lnSpc>
              <a:defRPr sz="27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21344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688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32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376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719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064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408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751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32" dirty="0">
                <a:solidFill>
                  <a:schemeClr val="bg1">
                    <a:lumMod val="50000"/>
                  </a:schemeClr>
                </a:solidFill>
              </a:rPr>
              <a:t>6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251520" y="657280"/>
          <a:ext cx="8640960" cy="42793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914"/>
                <a:gridCol w="7051902"/>
                <a:gridCol w="1296144"/>
              </a:tblGrid>
              <a:tr h="309883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№</a:t>
                      </a:r>
                      <a:endParaRPr lang="ru-RU" sz="1200" dirty="0">
                        <a:solidFill>
                          <a:schemeClr val="tx1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62201" marR="62201" marT="31101" marB="31101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Изменения в РСВ</a:t>
                      </a:r>
                      <a:endParaRPr lang="ru-RU" sz="1200" dirty="0">
                        <a:solidFill>
                          <a:schemeClr val="tx1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62201" marR="62201" marT="31101" marB="31101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Раздел</a:t>
                      </a:r>
                      <a:endParaRPr lang="ru-RU" sz="1200" dirty="0">
                        <a:solidFill>
                          <a:schemeClr val="tx1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62201" marR="62201" marT="31101" marB="31101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3643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solidFill>
                          <a:schemeClr val="tx1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62201" marR="62201" marT="31101" marB="3110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Дополнение показателями ИНН/КПП лишенного полномочий (закрытого) обособленного подразделения</a:t>
                      </a:r>
                      <a:endParaRPr lang="ru-RU" sz="1200" dirty="0">
                        <a:solidFill>
                          <a:schemeClr val="tx1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62201" marR="62201" marT="31101" marB="3110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Титульный лист</a:t>
                      </a:r>
                      <a:endParaRPr lang="ru-RU" sz="1200" dirty="0">
                        <a:solidFill>
                          <a:schemeClr val="tx1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62201" marR="62201" marT="31101" marB="31101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6741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dirty="0">
                        <a:solidFill>
                          <a:schemeClr val="tx1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62201" marR="62201" marT="31101" marB="31101" anchor="ctr">
                    <a:solidFill>
                      <a:srgbClr val="F8D8C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Добавление поля 001: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- «Тип плательщика (код)»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право плательщика представить в составе расчета титульный лист, раздел 1 и 3 если в последние три месяца расчетного периода фактически не осуществлялись в пользу всех работников</a:t>
                      </a:r>
                      <a:endParaRPr lang="ru-RU" sz="1200" dirty="0">
                        <a:solidFill>
                          <a:schemeClr val="tx1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62201" marR="62201" marT="31101" marB="31101" anchor="ctr">
                    <a:solidFill>
                      <a:srgbClr val="F8D8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Раздел 1 Расчета</a:t>
                      </a:r>
                    </a:p>
                    <a:p>
                      <a:pPr marL="0" marR="0" indent="0" algn="ctr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>
                        <a:solidFill>
                          <a:schemeClr val="tx1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62201" marR="62201" marT="31101" marB="31101" anchor="ctr">
                    <a:solidFill>
                      <a:srgbClr val="F8D8CA"/>
                    </a:solidFill>
                  </a:tcPr>
                </a:tc>
              </a:tr>
              <a:tr h="36135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dirty="0">
                        <a:solidFill>
                          <a:schemeClr val="tx1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62201" marR="62201" marT="31101" marB="31101" anchor="ctr">
                    <a:solidFill>
                      <a:srgbClr val="FCEBD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По всем приложениям формы исключены итоговые показатели сумм за квартал отчетного периода</a:t>
                      </a:r>
                      <a:endParaRPr lang="ru-RU" sz="1200" dirty="0">
                        <a:solidFill>
                          <a:schemeClr val="tx1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62201" marR="62201" marT="31101" marB="31101" anchor="ctr">
                    <a:solidFill>
                      <a:srgbClr val="FCEB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Множественные разделы</a:t>
                      </a:r>
                      <a:endParaRPr lang="ru-RU" sz="1200" dirty="0">
                        <a:solidFill>
                          <a:schemeClr val="tx1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62201" marR="62201" marT="31101" marB="31101" anchor="ctr">
                    <a:solidFill>
                      <a:srgbClr val="FCEBD1"/>
                    </a:solidFill>
                  </a:tcPr>
                </a:tc>
              </a:tr>
              <a:tr h="206938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dirty="0">
                        <a:solidFill>
                          <a:schemeClr val="tx1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62201" marR="62201" marT="31101" marB="31101" anchor="ctr">
                    <a:solidFill>
                      <a:srgbClr val="F8D8C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Исключение излишней и дублирующей с Титульным листом Расчета информации </a:t>
                      </a:r>
                    </a:p>
                  </a:txBody>
                  <a:tcPr marL="62201" marR="62201" marT="31101" marB="31101" anchor="ctr">
                    <a:solidFill>
                      <a:srgbClr val="F8D8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Раздел 3 Расчета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62201" marR="62201" marT="31101" marB="31101" anchor="ctr">
                    <a:solidFill>
                      <a:srgbClr val="F8D8CA"/>
                    </a:solidFill>
                  </a:tcPr>
                </a:tc>
              </a:tr>
              <a:tr h="979024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dirty="0">
                        <a:solidFill>
                          <a:schemeClr val="tx1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62201" marR="62201" marT="31101" marB="31101" anchor="ctr">
                    <a:solidFill>
                      <a:srgbClr val="FCEBD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Исключены: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- приложение 8 «Сведения, необходимые для применения пониженного тарифа страховых взносов плательщикам, указанными в подпункте 9 пункта 1 статьи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427 НК РФ»;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- приложение 6 «Расчет соответствия условиям применения пониженного тарифа страховых взносов плательщиками, указанными в подпункте 5 пункта 1 статьи 427 НК РФ»;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- поле 002 «Основание заполнения» в подразделе 1.3.2.</a:t>
                      </a:r>
                    </a:p>
                  </a:txBody>
                  <a:tcPr marL="62201" marR="62201" marT="31101" marB="31101" anchor="ctr">
                    <a:solidFill>
                      <a:srgbClr val="FCEBD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solidFill>
                          <a:schemeClr val="tx1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62201" marR="62201" marT="31101" marB="31101" anchor="ctr">
                    <a:solidFill>
                      <a:srgbClr val="FCEBD1"/>
                    </a:solidFill>
                  </a:tcPr>
                </a:tc>
              </a:tr>
              <a:tr h="515773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dirty="0">
                        <a:solidFill>
                          <a:schemeClr val="tx1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62201" marR="62201" marT="31101" marB="31101" anchor="ctr">
                    <a:solidFill>
                      <a:srgbClr val="F8D8C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Добавлены: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приложение «Расчет соответствия условиям применения пониженного тарифа страховых взносов плательщиками, указанными в подпункте 15 пункта 1 статьи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427 НК РФ»</a:t>
                      </a:r>
                    </a:p>
                  </a:txBody>
                  <a:tcPr marL="62201" marR="62201" marT="31101" marB="31101" anchor="ctr">
                    <a:solidFill>
                      <a:srgbClr val="F8D8C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Раздел 1 Расчета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62201" marR="62201" marT="31101" marB="31101" anchor="ctr">
                    <a:solidFill>
                      <a:srgbClr val="F8D8CA"/>
                    </a:solidFill>
                  </a:tcPr>
                </a:tc>
              </a:tr>
              <a:tr h="67019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dirty="0">
                        <a:solidFill>
                          <a:schemeClr val="tx1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62201" marR="62201" marT="31101" marB="31101" anchor="ctr">
                    <a:solidFill>
                      <a:srgbClr val="FCEBD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Приведение кодов тарифов, кодов категорий застрахованного лица в соответствии с законодательством РФ в связи с утратой, а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также приобретением права на применение пониженных тарифов страховых взносов</a:t>
                      </a:r>
                      <a:endParaRPr lang="ru-RU" sz="1200" kern="120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2201" marR="62201" marT="31101" marB="31101" anchor="ctr">
                    <a:solidFill>
                      <a:srgbClr val="FCEBD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Приложение к Порядку заполнения</a:t>
                      </a:r>
                      <a:endParaRPr lang="ru-RU" sz="1200" dirty="0">
                        <a:solidFill>
                          <a:schemeClr val="tx1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62201" marR="62201" marT="31101" marB="31101" anchor="ctr">
                    <a:solidFill>
                      <a:srgbClr val="FCEBD1"/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F692D926-A8F3-4CF4-BFE5-37856646CF25}"/>
              </a:ext>
            </a:extLst>
          </p:cNvPr>
          <p:cNvSpPr/>
          <p:nvPr/>
        </p:nvSpPr>
        <p:spPr>
          <a:xfrm>
            <a:off x="5652120" y="5015788"/>
            <a:ext cx="3491880" cy="127711"/>
          </a:xfrm>
          <a:prstGeom prst="rect">
            <a:avLst/>
          </a:prstGeom>
          <a:solidFill>
            <a:srgbClr val="FFA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: пятиугольник 12">
            <a:extLst>
              <a:ext uri="{FF2B5EF4-FFF2-40B4-BE49-F238E27FC236}">
                <a16:creationId xmlns="" xmlns:a16="http://schemas.microsoft.com/office/drawing/2014/main" id="{25B35192-8771-4580-841E-9C0F0E8209F4}"/>
              </a:ext>
            </a:extLst>
          </p:cNvPr>
          <p:cNvSpPr/>
          <p:nvPr/>
        </p:nvSpPr>
        <p:spPr>
          <a:xfrm>
            <a:off x="0" y="5015788"/>
            <a:ext cx="8532440" cy="127711"/>
          </a:xfrm>
          <a:prstGeom prst="homePlate">
            <a:avLst>
              <a:gd name="adj" fmla="val 33617"/>
            </a:avLst>
          </a:prstGeom>
          <a:solidFill>
            <a:srgbClr val="FE8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: пятиугольник 13">
            <a:extLst>
              <a:ext uri="{FF2B5EF4-FFF2-40B4-BE49-F238E27FC236}">
                <a16:creationId xmlns="" xmlns:a16="http://schemas.microsoft.com/office/drawing/2014/main" id="{8265A70F-4B64-4BAD-BC6D-6F16E1B6EA41}"/>
              </a:ext>
            </a:extLst>
          </p:cNvPr>
          <p:cNvSpPr/>
          <p:nvPr/>
        </p:nvSpPr>
        <p:spPr>
          <a:xfrm>
            <a:off x="-17639" y="5015788"/>
            <a:ext cx="6948264" cy="127711"/>
          </a:xfrm>
          <a:prstGeom prst="homePlate">
            <a:avLst>
              <a:gd name="adj" fmla="val 33617"/>
            </a:avLst>
          </a:prstGeom>
          <a:solidFill>
            <a:srgbClr val="FF6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1">
            <a:extLst>
              <a:ext uri="{FF2B5EF4-FFF2-40B4-BE49-F238E27FC236}">
                <a16:creationId xmlns="" xmlns:a16="http://schemas.microsoft.com/office/drawing/2014/main" id="{BE8E1C4B-12D1-46E9-BB20-2A08AA2F93F7}"/>
              </a:ext>
            </a:extLst>
          </p:cNvPr>
          <p:cNvSpPr txBox="1">
            <a:spLocks/>
          </p:cNvSpPr>
          <p:nvPr/>
        </p:nvSpPr>
        <p:spPr>
          <a:xfrm>
            <a:off x="24780" y="13153"/>
            <a:ext cx="7787580" cy="600720"/>
          </a:xfrm>
          <a:prstGeom prst="rect">
            <a:avLst/>
          </a:prstGeom>
          <a:solidFill>
            <a:srgbClr val="FF680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chemeClr val="bg1"/>
                </a:solidFill>
              </a:rPr>
              <a:t>Изменения в расчете по страховым взносам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748464" y="4918380"/>
            <a:ext cx="4428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14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04062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 flipH="1">
            <a:off x="1445177" y="465482"/>
            <a:ext cx="31100" cy="659065"/>
          </a:xfrm>
          <a:prstGeom prst="rect">
            <a:avLst/>
          </a:prstGeom>
          <a:solidFill>
            <a:srgbClr val="ED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24"/>
          </a:p>
        </p:txBody>
      </p:sp>
      <p:sp>
        <p:nvSpPr>
          <p:cNvPr id="13" name="Номер слайда 3"/>
          <p:cNvSpPr txBox="1">
            <a:spLocks/>
          </p:cNvSpPr>
          <p:nvPr/>
        </p:nvSpPr>
        <p:spPr>
          <a:xfrm>
            <a:off x="7584688" y="4654868"/>
            <a:ext cx="492985" cy="366031"/>
          </a:xfrm>
          <a:prstGeom prst="rect">
            <a:avLst/>
          </a:prstGeom>
        </p:spPr>
        <p:txBody>
          <a:bodyPr vert="horz" lIns="70928" tIns="35464" rIns="70928" bIns="35464" rtlCol="0" anchor="ctr">
            <a:normAutofit fontScale="25000" lnSpcReduction="20000"/>
          </a:bodyPr>
          <a:lstStyle>
            <a:defPPr>
              <a:defRPr lang="ru-RU"/>
            </a:defPPr>
            <a:lvl1pPr marL="0" algn="ctr" defTabSz="1042688" rtl="0" eaLnBrk="1" latinLnBrk="0" hangingPunct="1">
              <a:lnSpc>
                <a:spcPts val="2400"/>
              </a:lnSpc>
              <a:defRPr sz="27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21344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688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32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376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719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064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408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751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32" dirty="0">
                <a:solidFill>
                  <a:schemeClr val="bg1">
                    <a:lumMod val="50000"/>
                  </a:schemeClr>
                </a:solidFill>
              </a:rPr>
              <a:t>6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F692D926-A8F3-4CF4-BFE5-37856646CF25}"/>
              </a:ext>
            </a:extLst>
          </p:cNvPr>
          <p:cNvSpPr/>
          <p:nvPr/>
        </p:nvSpPr>
        <p:spPr>
          <a:xfrm>
            <a:off x="5652120" y="5015788"/>
            <a:ext cx="3491880" cy="127711"/>
          </a:xfrm>
          <a:prstGeom prst="rect">
            <a:avLst/>
          </a:prstGeom>
          <a:solidFill>
            <a:srgbClr val="FFA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: пятиугольник 12">
            <a:extLst>
              <a:ext uri="{FF2B5EF4-FFF2-40B4-BE49-F238E27FC236}">
                <a16:creationId xmlns="" xmlns:a16="http://schemas.microsoft.com/office/drawing/2014/main" id="{25B35192-8771-4580-841E-9C0F0E8209F4}"/>
              </a:ext>
            </a:extLst>
          </p:cNvPr>
          <p:cNvSpPr/>
          <p:nvPr/>
        </p:nvSpPr>
        <p:spPr>
          <a:xfrm>
            <a:off x="0" y="5015788"/>
            <a:ext cx="8532440" cy="127711"/>
          </a:xfrm>
          <a:prstGeom prst="homePlate">
            <a:avLst>
              <a:gd name="adj" fmla="val 33617"/>
            </a:avLst>
          </a:prstGeom>
          <a:solidFill>
            <a:srgbClr val="FE8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: пятиугольник 13">
            <a:extLst>
              <a:ext uri="{FF2B5EF4-FFF2-40B4-BE49-F238E27FC236}">
                <a16:creationId xmlns="" xmlns:a16="http://schemas.microsoft.com/office/drawing/2014/main" id="{8265A70F-4B64-4BAD-BC6D-6F16E1B6EA41}"/>
              </a:ext>
            </a:extLst>
          </p:cNvPr>
          <p:cNvSpPr/>
          <p:nvPr/>
        </p:nvSpPr>
        <p:spPr>
          <a:xfrm>
            <a:off x="-17639" y="5015788"/>
            <a:ext cx="6948264" cy="127711"/>
          </a:xfrm>
          <a:prstGeom prst="homePlate">
            <a:avLst>
              <a:gd name="adj" fmla="val 33617"/>
            </a:avLst>
          </a:prstGeom>
          <a:solidFill>
            <a:srgbClr val="FF6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1">
            <a:extLst>
              <a:ext uri="{FF2B5EF4-FFF2-40B4-BE49-F238E27FC236}">
                <a16:creationId xmlns="" xmlns:a16="http://schemas.microsoft.com/office/drawing/2014/main" id="{BE8E1C4B-12D1-46E9-BB20-2A08AA2F93F7}"/>
              </a:ext>
            </a:extLst>
          </p:cNvPr>
          <p:cNvSpPr txBox="1">
            <a:spLocks/>
          </p:cNvSpPr>
          <p:nvPr/>
        </p:nvSpPr>
        <p:spPr>
          <a:xfrm>
            <a:off x="24780" y="13153"/>
            <a:ext cx="7787580" cy="600720"/>
          </a:xfrm>
          <a:prstGeom prst="rect">
            <a:avLst/>
          </a:prstGeom>
          <a:solidFill>
            <a:srgbClr val="FF680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chemeClr val="bg1"/>
                </a:solidFill>
              </a:rPr>
              <a:t>Ставка НДФЛ в отношении иностранных </a:t>
            </a:r>
            <a:r>
              <a:rPr lang="ru-RU" sz="2400" dirty="0" smtClean="0">
                <a:solidFill>
                  <a:schemeClr val="bg1"/>
                </a:solidFill>
              </a:rPr>
              <a:t>работников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748464" y="4918380"/>
            <a:ext cx="4428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15</a:t>
            </a:r>
            <a:endParaRPr lang="ru-RU" sz="1400" dirty="0"/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8884593"/>
              </p:ext>
            </p:extLst>
          </p:nvPr>
        </p:nvGraphicFramePr>
        <p:xfrm>
          <a:off x="323528" y="673350"/>
          <a:ext cx="8280919" cy="4086222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4029940"/>
                <a:gridCol w="1416993"/>
                <a:gridCol w="1416993"/>
                <a:gridCol w="1416993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</a:rPr>
                        <a:t>Иностранный гражданин</a:t>
                      </a:r>
                      <a:endParaRPr lang="ru-RU" sz="11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70C0"/>
                          </a:solidFill>
                          <a:effectLst/>
                        </a:rPr>
                        <a:t>Ставка НДФЛ по видам выплачиваемых доходов </a:t>
                      </a:r>
                      <a:endParaRPr lang="ru-RU" sz="1400" b="1" dirty="0" smtClean="0">
                        <a:solidFill>
                          <a:srgbClr val="0070C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70C0"/>
                          </a:solidFill>
                          <a:effectLst/>
                        </a:rPr>
                        <a:t>(</a:t>
                      </a:r>
                      <a:r>
                        <a:rPr lang="ru-RU" sz="1400" b="1" u="none" strike="noStrike" dirty="0">
                          <a:solidFill>
                            <a:srgbClr val="0070C0"/>
                          </a:solidFill>
                          <a:effectLst/>
                          <a:hlinkClick r:id="rId3"/>
                        </a:rPr>
                        <a:t>ст. 224</a:t>
                      </a:r>
                      <a:r>
                        <a:rPr lang="ru-RU" sz="1400" b="1" dirty="0">
                          <a:solidFill>
                            <a:srgbClr val="0070C0"/>
                          </a:solidFill>
                          <a:effectLst/>
                        </a:rPr>
                        <a:t> НК РФ)</a:t>
                      </a:r>
                      <a:endParaRPr lang="ru-RU" sz="105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21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</a:rPr>
                        <a:t>Трудовые доходы</a:t>
                      </a:r>
                      <a:endParaRPr lang="ru-RU" sz="11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</a:rPr>
                        <a:t>Иные доходы, кроме дивидендов</a:t>
                      </a:r>
                      <a:endParaRPr lang="ru-RU" sz="11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</a:rPr>
                        <a:t>Дивиденды</a:t>
                      </a:r>
                      <a:endParaRPr lang="ru-RU" sz="11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 anchor="ctr"/>
                </a:tc>
              </a:tr>
              <a:tr h="4961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Иностранец имеет особый статус и является резидентом РФ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13%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61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Иностранец имеет особый статус, но не является резидентом РФ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13%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30%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15%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/>
                </a:tc>
              </a:tr>
              <a:tr h="4961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Иностранец не имеет особого статуса, но является резидентом РФ</a:t>
                      </a:r>
                      <a:endParaRPr lang="ru-RU" sz="105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13%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2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Иностранец не имеет особого статуса и не является резидентом РФ</a:t>
                      </a:r>
                      <a:endParaRPr lang="ru-RU" sz="105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30%</a:t>
                      </a:r>
                      <a:endParaRPr lang="ru-RU" sz="105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30%</a:t>
                      </a:r>
                      <a:endParaRPr lang="ru-RU" sz="105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15%</a:t>
                      </a:r>
                      <a:endParaRPr lang="ru-RU" sz="105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862" marR="35862" marT="58999" marB="58999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7419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 flipH="1">
            <a:off x="1445177" y="465482"/>
            <a:ext cx="31100" cy="659065"/>
          </a:xfrm>
          <a:prstGeom prst="rect">
            <a:avLst/>
          </a:prstGeom>
          <a:solidFill>
            <a:srgbClr val="EDE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24"/>
          </a:p>
        </p:txBody>
      </p:sp>
      <p:sp>
        <p:nvSpPr>
          <p:cNvPr id="13" name="Номер слайда 3"/>
          <p:cNvSpPr txBox="1">
            <a:spLocks/>
          </p:cNvSpPr>
          <p:nvPr/>
        </p:nvSpPr>
        <p:spPr>
          <a:xfrm>
            <a:off x="7584688" y="4654868"/>
            <a:ext cx="492985" cy="366031"/>
          </a:xfrm>
          <a:prstGeom prst="rect">
            <a:avLst/>
          </a:prstGeom>
        </p:spPr>
        <p:txBody>
          <a:bodyPr vert="horz" lIns="70928" tIns="35464" rIns="70928" bIns="35464" rtlCol="0" anchor="ctr">
            <a:normAutofit fontScale="25000" lnSpcReduction="20000"/>
          </a:bodyPr>
          <a:lstStyle>
            <a:defPPr>
              <a:defRPr lang="ru-RU"/>
            </a:defPPr>
            <a:lvl1pPr marL="0" algn="ctr" defTabSz="1042688" rtl="0" eaLnBrk="1" latinLnBrk="0" hangingPunct="1">
              <a:lnSpc>
                <a:spcPts val="2400"/>
              </a:lnSpc>
              <a:defRPr sz="27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21344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2688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64032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5376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06719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28064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49408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0751" algn="l" defTabSz="10426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32" dirty="0">
                <a:solidFill>
                  <a:schemeClr val="bg1">
                    <a:lumMod val="50000"/>
                  </a:schemeClr>
                </a:solidFill>
              </a:rPr>
              <a:t>6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F692D926-A8F3-4CF4-BFE5-37856646CF25}"/>
              </a:ext>
            </a:extLst>
          </p:cNvPr>
          <p:cNvSpPr/>
          <p:nvPr/>
        </p:nvSpPr>
        <p:spPr>
          <a:xfrm>
            <a:off x="5652120" y="5015788"/>
            <a:ext cx="3491880" cy="127711"/>
          </a:xfrm>
          <a:prstGeom prst="rect">
            <a:avLst/>
          </a:prstGeom>
          <a:solidFill>
            <a:srgbClr val="FFA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: пятиугольник 12">
            <a:extLst>
              <a:ext uri="{FF2B5EF4-FFF2-40B4-BE49-F238E27FC236}">
                <a16:creationId xmlns="" xmlns:a16="http://schemas.microsoft.com/office/drawing/2014/main" id="{25B35192-8771-4580-841E-9C0F0E8209F4}"/>
              </a:ext>
            </a:extLst>
          </p:cNvPr>
          <p:cNvSpPr/>
          <p:nvPr/>
        </p:nvSpPr>
        <p:spPr>
          <a:xfrm>
            <a:off x="0" y="5015788"/>
            <a:ext cx="8532440" cy="127711"/>
          </a:xfrm>
          <a:prstGeom prst="homePlate">
            <a:avLst>
              <a:gd name="adj" fmla="val 33617"/>
            </a:avLst>
          </a:prstGeom>
          <a:solidFill>
            <a:srgbClr val="FE8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: пятиугольник 13">
            <a:extLst>
              <a:ext uri="{FF2B5EF4-FFF2-40B4-BE49-F238E27FC236}">
                <a16:creationId xmlns="" xmlns:a16="http://schemas.microsoft.com/office/drawing/2014/main" id="{8265A70F-4B64-4BAD-BC6D-6F16E1B6EA41}"/>
              </a:ext>
            </a:extLst>
          </p:cNvPr>
          <p:cNvSpPr/>
          <p:nvPr/>
        </p:nvSpPr>
        <p:spPr>
          <a:xfrm>
            <a:off x="-17639" y="5015788"/>
            <a:ext cx="6948264" cy="127711"/>
          </a:xfrm>
          <a:prstGeom prst="homePlate">
            <a:avLst>
              <a:gd name="adj" fmla="val 33617"/>
            </a:avLst>
          </a:prstGeom>
          <a:solidFill>
            <a:srgbClr val="FF6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1">
            <a:extLst>
              <a:ext uri="{FF2B5EF4-FFF2-40B4-BE49-F238E27FC236}">
                <a16:creationId xmlns="" xmlns:a16="http://schemas.microsoft.com/office/drawing/2014/main" id="{BE8E1C4B-12D1-46E9-BB20-2A08AA2F93F7}"/>
              </a:ext>
            </a:extLst>
          </p:cNvPr>
          <p:cNvSpPr txBox="1">
            <a:spLocks/>
          </p:cNvSpPr>
          <p:nvPr/>
        </p:nvSpPr>
        <p:spPr>
          <a:xfrm>
            <a:off x="24780" y="13153"/>
            <a:ext cx="7787580" cy="600720"/>
          </a:xfrm>
          <a:prstGeom prst="rect">
            <a:avLst/>
          </a:prstGeom>
          <a:solidFill>
            <a:srgbClr val="FF680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solidFill>
                  <a:schemeClr val="bg1"/>
                </a:solidFill>
              </a:rPr>
              <a:t>Обложение страховыми взносами </a:t>
            </a:r>
            <a:r>
              <a:rPr lang="ru-RU" sz="2400" dirty="0" smtClean="0">
                <a:solidFill>
                  <a:schemeClr val="bg1"/>
                </a:solidFill>
              </a:rPr>
              <a:t>доходов 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иностранных </a:t>
            </a:r>
            <a:r>
              <a:rPr lang="ru-RU" sz="2400" dirty="0" smtClean="0">
                <a:solidFill>
                  <a:schemeClr val="bg1"/>
                </a:solidFill>
              </a:rPr>
              <a:t>граждан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748464" y="4918380"/>
            <a:ext cx="4428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16</a:t>
            </a:r>
            <a:endParaRPr lang="ru-RU" sz="1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3342076"/>
              </p:ext>
            </p:extLst>
          </p:nvPr>
        </p:nvGraphicFramePr>
        <p:xfrm>
          <a:off x="179513" y="613873"/>
          <a:ext cx="8712968" cy="3712533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263308"/>
                <a:gridCol w="732911"/>
                <a:gridCol w="771486"/>
                <a:gridCol w="829347"/>
                <a:gridCol w="831759"/>
                <a:gridCol w="752198"/>
                <a:gridCol w="752198"/>
                <a:gridCol w="675051"/>
                <a:gridCol w="1323581"/>
                <a:gridCol w="781129"/>
              </a:tblGrid>
              <a:tr h="80805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В пользу кого производятся выплаты/ Страховые взносы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Постоянно проживающий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Временно проживающий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Временно пребывающий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Лица, получившие статус беженца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Лица, которым предоставлено </a:t>
                      </a:r>
                      <a:r>
                        <a:rPr lang="ru-RU" sz="1050" u="none" strike="noStrike" dirty="0" smtClean="0">
                          <a:effectLst/>
                        </a:rPr>
                        <a:t>временное </a:t>
                      </a:r>
                      <a:r>
                        <a:rPr lang="ru-RU" sz="1050" u="none" strike="noStrike" dirty="0">
                          <a:effectLst/>
                        </a:rPr>
                        <a:t>убежище на территории РФ, и </a:t>
                      </a:r>
                      <a:r>
                        <a:rPr lang="ru-RU" sz="1050" u="none" strike="noStrike" dirty="0" smtClean="0">
                          <a:effectLst/>
                        </a:rPr>
                        <a:t>лица</a:t>
                      </a:r>
                      <a:r>
                        <a:rPr lang="ru-RU" sz="1050" u="none" strike="noStrike" dirty="0">
                          <a:effectLst/>
                        </a:rPr>
                        <a:t>, подавшие ходатайство о признании их беженцами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Граждане государств-членов ЕАЭС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</a:tr>
              <a:tr h="6799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Имеющий статус ВКС*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Не имеющий статуса ВКС*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Имеющий статус ВКС*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Не имеющий статуса ВКС*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>
                          <a:effectLst/>
                        </a:rPr>
                        <a:t>Имеющий статус ВКС*</a:t>
                      </a:r>
                      <a:endParaRPr lang="ru-RU" sz="105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u="none" strike="noStrike" dirty="0">
                          <a:effectLst/>
                        </a:rPr>
                        <a:t>Не имеющий статуса ВКС*</a:t>
                      </a:r>
                      <a:endParaRPr lang="ru-RU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76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СВ на обязательное пенсионное страхование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dirty="0">
                          <a:effectLst/>
                        </a:rPr>
                        <a:t>+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dirty="0">
                          <a:effectLst/>
                        </a:rPr>
                        <a:t>+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dirty="0">
                          <a:effectLst/>
                        </a:rPr>
                        <a:t>+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dirty="0">
                          <a:effectLst/>
                        </a:rPr>
                        <a:t>+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dirty="0">
                          <a:effectLst/>
                        </a:rPr>
                        <a:t>-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>
                          <a:effectLst/>
                        </a:rPr>
                        <a:t>+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>
                          <a:effectLst/>
                        </a:rPr>
                        <a:t>+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>
                          <a:effectLst/>
                        </a:rPr>
                        <a:t>+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>
                          <a:effectLst/>
                        </a:rPr>
                        <a:t>+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</a:tr>
              <a:tr h="112852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СВ на обязательное социальное страхование на случай временной нетрудоспособности и в связи с материнством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>
                          <a:effectLst/>
                        </a:rPr>
                        <a:t>+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>
                          <a:effectLst/>
                        </a:rPr>
                        <a:t>+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>
                          <a:effectLst/>
                        </a:rPr>
                        <a:t>+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dirty="0">
                          <a:effectLst/>
                        </a:rPr>
                        <a:t>+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dirty="0">
                          <a:effectLst/>
                        </a:rPr>
                        <a:t>-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dirty="0">
                          <a:effectLst/>
                        </a:rPr>
                        <a:t> +**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dirty="0">
                          <a:effectLst/>
                        </a:rPr>
                        <a:t>+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dirty="0">
                          <a:effectLst/>
                        </a:rPr>
                        <a:t> +***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dirty="0">
                          <a:effectLst/>
                        </a:rPr>
                        <a:t>+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</a:tr>
              <a:tr h="6083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СВ на обязательное медицинское страхование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>
                          <a:effectLst/>
                        </a:rPr>
                        <a:t>-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>
                          <a:effectLst/>
                        </a:rPr>
                        <a:t>+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>
                          <a:effectLst/>
                        </a:rPr>
                        <a:t>-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dirty="0">
                          <a:effectLst/>
                        </a:rPr>
                        <a:t>+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>
                          <a:effectLst/>
                        </a:rPr>
                        <a:t>-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>
                          <a:effectLst/>
                        </a:rPr>
                        <a:t>-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>
                          <a:effectLst/>
                        </a:rPr>
                        <a:t>+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dirty="0">
                          <a:effectLst/>
                        </a:rPr>
                        <a:t>+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u="none" strike="noStrike" dirty="0">
                          <a:effectLst/>
                        </a:rPr>
                        <a:t>+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661" marR="6661" marT="6661" marB="0" anchor="ctr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0060180"/>
              </p:ext>
            </p:extLst>
          </p:nvPr>
        </p:nvGraphicFramePr>
        <p:xfrm>
          <a:off x="107504" y="4388852"/>
          <a:ext cx="8928991" cy="5295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30529"/>
                <a:gridCol w="884418"/>
                <a:gridCol w="953512"/>
                <a:gridCol w="807031"/>
                <a:gridCol w="862307"/>
                <a:gridCol w="773865"/>
                <a:gridCol w="1517329"/>
              </a:tblGrid>
              <a:tr h="1765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 dirty="0">
                          <a:effectLst/>
                        </a:rPr>
                        <a:t>* ВКС -высококвалифицированный специалист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30" marR="7330" marT="733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30" marR="7330" marT="733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30" marR="7330" marT="733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30" marR="7330" marT="733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30" marR="7330" marT="733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30" marR="7330" marT="733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30" marR="7330" marT="7330" marB="0" anchor="b"/>
                </a:tc>
              </a:tr>
              <a:tr h="176509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 dirty="0">
                          <a:effectLst/>
                        </a:rPr>
                        <a:t>** применяет тариф страховых взносов в ФСС в размере 1,8 %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30" marR="7330" marT="733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30" marR="7330" marT="733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30" marR="7330" marT="733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30" marR="7330" marT="733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30" marR="7330" marT="733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330" marR="7330" marT="7330" marB="0" anchor="b"/>
                </a:tc>
              </a:tr>
              <a:tr h="176509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ru-RU" sz="1000" b="1" u="none" strike="noStrike" dirty="0">
                          <a:effectLst/>
                        </a:rPr>
                        <a:t>*** если имеют статус временно пребывающего, то в отношении выплат в пользу таких лиц применяется тариф страховых взносов в ФСС РФ в размере 1,8 %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330" marR="7330" marT="733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311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A93D117F-DC9E-46A3-A4EC-D794C6389894}"/>
              </a:ext>
            </a:extLst>
          </p:cNvPr>
          <p:cNvSpPr/>
          <p:nvPr/>
        </p:nvSpPr>
        <p:spPr>
          <a:xfrm>
            <a:off x="5652120" y="0"/>
            <a:ext cx="3491880" cy="5143500"/>
          </a:xfrm>
          <a:prstGeom prst="rect">
            <a:avLst/>
          </a:prstGeom>
          <a:solidFill>
            <a:srgbClr val="FFA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: пятиугольник 6">
            <a:extLst>
              <a:ext uri="{FF2B5EF4-FFF2-40B4-BE49-F238E27FC236}">
                <a16:creationId xmlns:a16="http://schemas.microsoft.com/office/drawing/2014/main" xmlns="" id="{B2E79AF2-5DDD-43E6-993E-2D9A687AB416}"/>
              </a:ext>
            </a:extLst>
          </p:cNvPr>
          <p:cNvSpPr/>
          <p:nvPr/>
        </p:nvSpPr>
        <p:spPr>
          <a:xfrm>
            <a:off x="0" y="0"/>
            <a:ext cx="8532440" cy="5143500"/>
          </a:xfrm>
          <a:prstGeom prst="homePlate">
            <a:avLst>
              <a:gd name="adj" fmla="val 33617"/>
            </a:avLst>
          </a:prstGeom>
          <a:solidFill>
            <a:srgbClr val="FE8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: пятиугольник 5">
            <a:extLst>
              <a:ext uri="{FF2B5EF4-FFF2-40B4-BE49-F238E27FC236}">
                <a16:creationId xmlns:a16="http://schemas.microsoft.com/office/drawing/2014/main" xmlns="" id="{BCEEB97D-FFD5-4BA8-8D37-1C868C0A3529}"/>
              </a:ext>
            </a:extLst>
          </p:cNvPr>
          <p:cNvSpPr/>
          <p:nvPr/>
        </p:nvSpPr>
        <p:spPr>
          <a:xfrm>
            <a:off x="-17639" y="0"/>
            <a:ext cx="6948264" cy="5143500"/>
          </a:xfrm>
          <a:prstGeom prst="homePlate">
            <a:avLst>
              <a:gd name="adj" fmla="val 33617"/>
            </a:avLst>
          </a:prstGeom>
          <a:solidFill>
            <a:srgbClr val="FF6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555526"/>
            <a:ext cx="6016624" cy="2293962"/>
          </a:xfrm>
        </p:spPr>
        <p:txBody>
          <a:bodyPr>
            <a:noAutofit/>
          </a:bodyPr>
          <a:lstStyle/>
          <a:p>
            <a:r>
              <a:rPr lang="ru-RU" sz="5400" b="1" dirty="0">
                <a:solidFill>
                  <a:schemeClr val="bg1"/>
                </a:solidFill>
                <a:latin typeface="Calibri Light" panose="020F0302020204030204" pitchFamily="34" charset="0"/>
              </a:rPr>
              <a:t>Спасибо!</a:t>
            </a:r>
            <a:endParaRPr lang="ru-RU" sz="7200" b="1" dirty="0">
              <a:solidFill>
                <a:schemeClr val="bg1"/>
              </a:solidFill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6408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9598" y="195486"/>
            <a:ext cx="72008" cy="4752528"/>
          </a:xfrm>
          <a:prstGeom prst="rect">
            <a:avLst/>
          </a:prstGeom>
          <a:solidFill>
            <a:srgbClr val="FF680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</a:pPr>
            <a:endParaRPr lang="ru-RU" sz="33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071992" y="224407"/>
            <a:ext cx="72008" cy="4752528"/>
          </a:xfrm>
          <a:prstGeom prst="rect">
            <a:avLst/>
          </a:prstGeom>
          <a:solidFill>
            <a:srgbClr val="FF680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defTabSz="685800">
              <a:lnSpc>
                <a:spcPct val="90000"/>
              </a:lnSpc>
              <a:spcBef>
                <a:spcPct val="0"/>
              </a:spcBef>
            </a:pPr>
            <a:endParaRPr lang="ru-RU" sz="33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1115616" y="692459"/>
            <a:ext cx="6448672" cy="38164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600" b="1" dirty="0" smtClean="0">
                <a:solidFill>
                  <a:schemeClr val="accent5">
                    <a:lumMod val="75000"/>
                  </a:schemeClr>
                </a:solidFill>
                <a:latin typeface="Calibri Light" panose="020F0302020204030204" pitchFamily="34" charset="0"/>
              </a:rPr>
              <a:t>Изменения</a:t>
            </a:r>
            <a:br>
              <a:rPr lang="ru-RU" sz="6600" b="1" dirty="0" smtClean="0">
                <a:solidFill>
                  <a:schemeClr val="accent5">
                    <a:lumMod val="75000"/>
                  </a:schemeClr>
                </a:solidFill>
                <a:latin typeface="Calibri Light" panose="020F0302020204030204" pitchFamily="34" charset="0"/>
              </a:rPr>
            </a:br>
            <a:r>
              <a:rPr lang="ru-RU" sz="6600" b="1" dirty="0" smtClean="0">
                <a:solidFill>
                  <a:schemeClr val="accent5">
                    <a:lumMod val="75000"/>
                  </a:schemeClr>
                </a:solidFill>
                <a:latin typeface="Calibri Light" panose="020F0302020204030204" pitchFamily="34" charset="0"/>
              </a:rPr>
              <a:t>в НДФЛ</a:t>
            </a:r>
            <a:endParaRPr lang="ru-RU" sz="6600" b="1" dirty="0">
              <a:solidFill>
                <a:schemeClr val="accent5">
                  <a:lumMod val="75000"/>
                </a:schemeClr>
              </a:solidFill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948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58E8742-28CE-471F-920F-88210C85B032}"/>
              </a:ext>
            </a:extLst>
          </p:cNvPr>
          <p:cNvSpPr/>
          <p:nvPr/>
        </p:nvSpPr>
        <p:spPr>
          <a:xfrm>
            <a:off x="366564" y="3015807"/>
            <a:ext cx="8777436" cy="1212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700" dirty="0">
                <a:latin typeface="+mj-lt"/>
              </a:rPr>
              <a:t>Налоговым агентам с несколькими обособленными подразделениями на территории одного муниципального образования, предоставляется право представлять отчетность и перечислять </a:t>
            </a:r>
            <a:r>
              <a:rPr lang="ru-RU" sz="1700" dirty="0" smtClean="0">
                <a:latin typeface="+mj-lt"/>
              </a:rPr>
              <a:t>удержанный НДФЛ </a:t>
            </a:r>
            <a:r>
              <a:rPr lang="ru-RU" sz="1700" dirty="0">
                <a:latin typeface="+mj-lt"/>
              </a:rPr>
              <a:t>в бюджет по месту нахождения одного из них </a:t>
            </a:r>
            <a:r>
              <a:rPr lang="ru-RU" sz="1700" dirty="0" smtClean="0">
                <a:latin typeface="+mj-lt"/>
              </a:rPr>
              <a:t> (</a:t>
            </a:r>
            <a:r>
              <a:rPr lang="ru-RU" sz="1700" dirty="0">
                <a:latin typeface="+mj-lt"/>
              </a:rPr>
              <a:t>Федеральный закон от 29.09.2019 N 325-ФЗ)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A03EBFD-2BF3-442E-AA2E-8F65B8ADE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80" y="13153"/>
            <a:ext cx="6491436" cy="600720"/>
          </a:xfrm>
          <a:solidFill>
            <a:srgbClr val="FF6801"/>
          </a:solidFill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Изменения для работодателей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DABFC364-6791-4EC2-B770-618A0840A9B8}"/>
              </a:ext>
            </a:extLst>
          </p:cNvPr>
          <p:cNvSpPr/>
          <p:nvPr/>
        </p:nvSpPr>
        <p:spPr>
          <a:xfrm>
            <a:off x="2195736" y="621028"/>
            <a:ext cx="46805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4">
                    <a:lumMod val="75000"/>
                  </a:schemeClr>
                </a:solidFill>
                <a:latin typeface="+mj-lt"/>
                <a:ea typeface="Calibri" panose="020F0502020204030204" pitchFamily="34" charset="0"/>
              </a:rPr>
              <a:t>В части снижения административного бремени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6121F8DB-EB6F-40D4-95AE-85A89CA98131}"/>
              </a:ext>
            </a:extLst>
          </p:cNvPr>
          <p:cNvCxnSpPr/>
          <p:nvPr/>
        </p:nvCxnSpPr>
        <p:spPr>
          <a:xfrm>
            <a:off x="467544" y="4299942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A4933E86-E461-4747-AB97-6B760698BBF9}"/>
              </a:ext>
            </a:extLst>
          </p:cNvPr>
          <p:cNvCxnSpPr/>
          <p:nvPr/>
        </p:nvCxnSpPr>
        <p:spPr>
          <a:xfrm>
            <a:off x="467544" y="1995686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B3B8A5B4-238E-4FA2-B753-80FB263E79D9}"/>
              </a:ext>
            </a:extLst>
          </p:cNvPr>
          <p:cNvSpPr/>
          <p:nvPr/>
        </p:nvSpPr>
        <p:spPr>
          <a:xfrm>
            <a:off x="366564" y="987574"/>
            <a:ext cx="8777436" cy="9321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700" dirty="0">
                <a:latin typeface="+mj-lt"/>
              </a:rPr>
              <a:t>Отменена необходимость представлять </a:t>
            </a:r>
            <a:r>
              <a:rPr lang="ru-RU" sz="1700" dirty="0" smtClean="0">
                <a:latin typeface="+mj-lt"/>
              </a:rPr>
              <a:t>приложение № </a:t>
            </a:r>
            <a:r>
              <a:rPr lang="ru-RU" sz="1700" dirty="0">
                <a:latin typeface="+mj-lt"/>
              </a:rPr>
              <a:t>2 к декларации по налогу на прибыль </a:t>
            </a:r>
            <a:r>
              <a:rPr lang="ru-RU" sz="1700" dirty="0" smtClean="0">
                <a:latin typeface="+mj-lt"/>
              </a:rPr>
              <a:t>организаций (письмо Минфина от 05.12.2019 № 03-04-07/94678) </a:t>
            </a:r>
            <a:r>
              <a:rPr lang="ru-RU" sz="1700" dirty="0">
                <a:latin typeface="+mj-lt"/>
              </a:rPr>
              <a:t>(Федеральный закон от 29.09.2019 N 325-ФЗ)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FEF43BD5-CA00-42B6-A157-862945FCE717}"/>
              </a:ext>
            </a:extLst>
          </p:cNvPr>
          <p:cNvSpPr/>
          <p:nvPr/>
        </p:nvSpPr>
        <p:spPr>
          <a:xfrm>
            <a:off x="366564" y="4332461"/>
            <a:ext cx="877743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>
                <a:latin typeface="+mj-lt"/>
              </a:rPr>
              <a:t>Объединение формы </a:t>
            </a:r>
            <a:r>
              <a:rPr lang="ru-RU" sz="1700" dirty="0" smtClean="0">
                <a:latin typeface="+mj-lt"/>
              </a:rPr>
              <a:t>2-НДФЛ (в том числе с признаком 2/4)и расчета 6-НДФЛ </a:t>
            </a:r>
            <a:r>
              <a:rPr lang="ru-RU" sz="1700" dirty="0">
                <a:latin typeface="+mj-lt"/>
              </a:rPr>
              <a:t>в одну форму отчетности </a:t>
            </a:r>
            <a:r>
              <a:rPr lang="ru-RU" sz="1700" b="1" dirty="0">
                <a:latin typeface="+mj-lt"/>
              </a:rPr>
              <a:t>с 2021 года </a:t>
            </a:r>
            <a:r>
              <a:rPr lang="ru-RU" sz="1700" dirty="0">
                <a:latin typeface="+mj-lt"/>
              </a:rPr>
              <a:t>(Федеральный закон от 29.09.2019 N 325-ФЗ)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E9026251-51A4-4789-85D6-485DDE7255B5}"/>
              </a:ext>
            </a:extLst>
          </p:cNvPr>
          <p:cNvSpPr/>
          <p:nvPr/>
        </p:nvSpPr>
        <p:spPr>
          <a:xfrm>
            <a:off x="5652120" y="5015788"/>
            <a:ext cx="3491880" cy="127711"/>
          </a:xfrm>
          <a:prstGeom prst="rect">
            <a:avLst/>
          </a:prstGeom>
          <a:solidFill>
            <a:srgbClr val="FFA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: пятиугольник 15">
            <a:extLst>
              <a:ext uri="{FF2B5EF4-FFF2-40B4-BE49-F238E27FC236}">
                <a16:creationId xmlns:a16="http://schemas.microsoft.com/office/drawing/2014/main" xmlns="" id="{56980D56-102E-4BB7-97DA-A2B2112EFF82}"/>
              </a:ext>
            </a:extLst>
          </p:cNvPr>
          <p:cNvSpPr/>
          <p:nvPr/>
        </p:nvSpPr>
        <p:spPr>
          <a:xfrm>
            <a:off x="0" y="5015788"/>
            <a:ext cx="8532440" cy="127711"/>
          </a:xfrm>
          <a:prstGeom prst="homePlate">
            <a:avLst>
              <a:gd name="adj" fmla="val 33617"/>
            </a:avLst>
          </a:prstGeom>
          <a:solidFill>
            <a:srgbClr val="FE8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: пятиугольник 16">
            <a:extLst>
              <a:ext uri="{FF2B5EF4-FFF2-40B4-BE49-F238E27FC236}">
                <a16:creationId xmlns:a16="http://schemas.microsoft.com/office/drawing/2014/main" xmlns="" id="{6CCB362A-9A38-497D-B983-3E73E62F0CAE}"/>
              </a:ext>
            </a:extLst>
          </p:cNvPr>
          <p:cNvSpPr/>
          <p:nvPr/>
        </p:nvSpPr>
        <p:spPr>
          <a:xfrm>
            <a:off x="-17639" y="5015788"/>
            <a:ext cx="6948264" cy="127711"/>
          </a:xfrm>
          <a:prstGeom prst="homePlate">
            <a:avLst>
              <a:gd name="adj" fmla="val 33617"/>
            </a:avLst>
          </a:prstGeom>
          <a:solidFill>
            <a:srgbClr val="FF6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B1895633-3C36-48FD-A0DF-18CF2313CC1C}"/>
              </a:ext>
            </a:extLst>
          </p:cNvPr>
          <p:cNvSpPr/>
          <p:nvPr/>
        </p:nvSpPr>
        <p:spPr>
          <a:xfrm>
            <a:off x="358608" y="2054627"/>
            <a:ext cx="874989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>
                <a:latin typeface="+mj-lt"/>
              </a:rPr>
              <a:t>Отменена необходимость представлять </a:t>
            </a:r>
            <a:r>
              <a:rPr lang="ru-RU" sz="1700" dirty="0" smtClean="0">
                <a:latin typeface="+mj-lt"/>
              </a:rPr>
              <a:t>4-НДФЛ </a:t>
            </a:r>
            <a:r>
              <a:rPr lang="ru-RU" sz="1700" dirty="0">
                <a:latin typeface="+mj-lt"/>
              </a:rPr>
              <a:t>и изменен порядок расчета авансовых платежей </a:t>
            </a:r>
            <a:r>
              <a:rPr lang="ru-RU" sz="1700" dirty="0" smtClean="0">
                <a:latin typeface="+mj-lt"/>
              </a:rPr>
              <a:t>по НДФЛ у индивидуальных предпринимателей (</a:t>
            </a:r>
            <a:r>
              <a:rPr lang="ru-RU" sz="1700" dirty="0">
                <a:latin typeface="+mj-lt"/>
              </a:rPr>
              <a:t>Федеральный закон от 15.04.2019 N 63-ФЗ) </a:t>
            </a:r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xmlns="" id="{B1123C51-809A-4445-B825-6CE555D8BF81}"/>
              </a:ext>
            </a:extLst>
          </p:cNvPr>
          <p:cNvCxnSpPr/>
          <p:nvPr/>
        </p:nvCxnSpPr>
        <p:spPr>
          <a:xfrm>
            <a:off x="467544" y="3003798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8903321" y="4918380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11741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>
            <a:extLst>
              <a:ext uri="{FF2B5EF4-FFF2-40B4-BE49-F238E27FC236}">
                <a16:creationId xmlns:a16="http://schemas.microsoft.com/office/drawing/2014/main" xmlns="" id="{3B0C679E-ADA7-490C-98FF-5D29D19A7C65}"/>
              </a:ext>
            </a:extLst>
          </p:cNvPr>
          <p:cNvSpPr txBox="1">
            <a:spLocks/>
          </p:cNvSpPr>
          <p:nvPr/>
        </p:nvSpPr>
        <p:spPr>
          <a:xfrm>
            <a:off x="24780" y="13153"/>
            <a:ext cx="6851476" cy="600720"/>
          </a:xfrm>
          <a:prstGeom prst="rect">
            <a:avLst/>
          </a:prstGeom>
          <a:solidFill>
            <a:srgbClr val="FF6801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dirty="0" smtClean="0">
                <a:solidFill>
                  <a:schemeClr val="bg1"/>
                </a:solidFill>
              </a:rPr>
              <a:t>Изменения форм налоговой отчетности  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D8A2315B-B67D-4F6A-9A46-51580A4C9965}"/>
              </a:ext>
            </a:extLst>
          </p:cNvPr>
          <p:cNvSpPr/>
          <p:nvPr/>
        </p:nvSpPr>
        <p:spPr>
          <a:xfrm>
            <a:off x="5652120" y="5015788"/>
            <a:ext cx="3491880" cy="127711"/>
          </a:xfrm>
          <a:prstGeom prst="rect">
            <a:avLst/>
          </a:prstGeom>
          <a:solidFill>
            <a:srgbClr val="FFA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: пятиугольник 16">
            <a:extLst>
              <a:ext uri="{FF2B5EF4-FFF2-40B4-BE49-F238E27FC236}">
                <a16:creationId xmlns:a16="http://schemas.microsoft.com/office/drawing/2014/main" xmlns="" id="{7069CCFD-7241-4790-9389-08D9838C2AA2}"/>
              </a:ext>
            </a:extLst>
          </p:cNvPr>
          <p:cNvSpPr/>
          <p:nvPr/>
        </p:nvSpPr>
        <p:spPr>
          <a:xfrm>
            <a:off x="0" y="5015788"/>
            <a:ext cx="8532440" cy="127711"/>
          </a:xfrm>
          <a:prstGeom prst="homePlate">
            <a:avLst>
              <a:gd name="adj" fmla="val 33617"/>
            </a:avLst>
          </a:prstGeom>
          <a:solidFill>
            <a:srgbClr val="FE8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: пятиугольник 17">
            <a:extLst>
              <a:ext uri="{FF2B5EF4-FFF2-40B4-BE49-F238E27FC236}">
                <a16:creationId xmlns:a16="http://schemas.microsoft.com/office/drawing/2014/main" xmlns="" id="{AD9CB3E8-BDB7-4EE2-A269-9253D0714DA2}"/>
              </a:ext>
            </a:extLst>
          </p:cNvPr>
          <p:cNvSpPr/>
          <p:nvPr/>
        </p:nvSpPr>
        <p:spPr>
          <a:xfrm>
            <a:off x="-17639" y="5015788"/>
            <a:ext cx="6948264" cy="127711"/>
          </a:xfrm>
          <a:prstGeom prst="homePlate">
            <a:avLst>
              <a:gd name="adj" fmla="val 33617"/>
            </a:avLst>
          </a:prstGeom>
          <a:solidFill>
            <a:srgbClr val="FF6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368154" y="1347614"/>
            <a:ext cx="8164286" cy="6532"/>
          </a:xfrm>
          <a:prstGeom prst="straightConnector1">
            <a:avLst/>
          </a:prstGeom>
          <a:ln w="41275">
            <a:solidFill>
              <a:schemeClr val="accent5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1968971" y="1141608"/>
            <a:ext cx="6469" cy="3505576"/>
          </a:xfrm>
          <a:prstGeom prst="line">
            <a:avLst/>
          </a:prstGeom>
          <a:ln w="412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925870" y="788879"/>
            <a:ext cx="10161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2021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884940" y="795630"/>
            <a:ext cx="9803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2020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471384" y="819939"/>
            <a:ext cx="12426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2019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65969" y="1337992"/>
            <a:ext cx="123117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0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2-НДФЛ</a:t>
            </a:r>
            <a:r>
              <a:rPr lang="en-US" sz="2100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200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(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признак 1, 3</a:t>
            </a:r>
            <a:r>
              <a:rPr lang="en-US" sz="1200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)</a:t>
            </a:r>
            <a:endParaRPr lang="ru-RU" sz="2100" dirty="0">
              <a:solidFill>
                <a:schemeClr val="accent5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84941" y="3087532"/>
            <a:ext cx="108284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0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6-НДФЛ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84941" y="4111331"/>
            <a:ext cx="108284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0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4-НДФЛ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903333" y="4116796"/>
            <a:ext cx="466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sym typeface="Wingdings" panose="05000000000000000000" pitchFamily="2" charset="2"/>
              </a:rPr>
              <a:t>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8" name="Правая фигурная скобка 27"/>
          <p:cNvSpPr/>
          <p:nvPr/>
        </p:nvSpPr>
        <p:spPr>
          <a:xfrm>
            <a:off x="6626501" y="1410327"/>
            <a:ext cx="360504" cy="2056488"/>
          </a:xfrm>
          <a:prstGeom prst="rightBrace">
            <a:avLst/>
          </a:prstGeom>
          <a:ln w="952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29" name="TextBox 28"/>
          <p:cNvSpPr txBox="1"/>
          <p:nvPr/>
        </p:nvSpPr>
        <p:spPr>
          <a:xfrm>
            <a:off x="6915449" y="2304893"/>
            <a:ext cx="211086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(</a:t>
            </a:r>
            <a:r>
              <a:rPr lang="ru-RU" sz="2100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1 форма)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57441" y="1894648"/>
            <a:ext cx="123117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0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2-НДФЛ</a:t>
            </a:r>
            <a:r>
              <a:rPr lang="en-US" sz="2100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 </a:t>
            </a:r>
            <a:r>
              <a:rPr lang="en-US" sz="1200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(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признак 2, 4</a:t>
            </a:r>
            <a:r>
              <a:rPr lang="en-US" sz="1200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)</a:t>
            </a:r>
            <a:endParaRPr lang="ru-RU" sz="2100" dirty="0">
              <a:solidFill>
                <a:schemeClr val="accent5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02417" y="2422080"/>
            <a:ext cx="149427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Прил. № 2 </a:t>
            </a: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к декларации по НП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92240" y="3614652"/>
            <a:ext cx="108284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0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3-НДФЛ</a:t>
            </a: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4179488" y="1158861"/>
            <a:ext cx="5090" cy="3488323"/>
          </a:xfrm>
          <a:prstGeom prst="line">
            <a:avLst/>
          </a:prstGeom>
          <a:ln w="412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6521560" y="1165330"/>
            <a:ext cx="15824" cy="3481854"/>
          </a:xfrm>
          <a:prstGeom prst="line">
            <a:avLst/>
          </a:prstGeom>
          <a:ln w="412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4760642" y="1426050"/>
            <a:ext cx="1205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sym typeface="Wingdings" panose="05000000000000000000" pitchFamily="2" charset="2"/>
              </a:rPr>
              <a:t>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776040" y="3584382"/>
            <a:ext cx="1205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sym typeface="Wingdings" panose="05000000000000000000" pitchFamily="2" charset="2"/>
              </a:rPr>
              <a:t>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764955" y="3024862"/>
            <a:ext cx="1205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sym typeface="Wingdings" panose="05000000000000000000" pitchFamily="2" charset="2"/>
              </a:rPr>
              <a:t>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767113" y="1958315"/>
            <a:ext cx="1205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sym typeface="Wingdings" panose="05000000000000000000" pitchFamily="2" charset="2"/>
              </a:rPr>
              <a:t>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74203" y="3573371"/>
            <a:ext cx="1237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ym typeface="Wingdings" panose="05000000000000000000" pitchFamily="2" charset="2"/>
              </a:rPr>
              <a:t></a:t>
            </a:r>
            <a:endParaRPr lang="ru-RU" sz="1600" dirty="0"/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 flipV="1">
            <a:off x="417849" y="1901266"/>
            <a:ext cx="6103711" cy="38687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V="1">
            <a:off x="417849" y="2429160"/>
            <a:ext cx="6103711" cy="28944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V="1">
            <a:off x="417849" y="3000374"/>
            <a:ext cx="6103711" cy="5767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417849" y="3504269"/>
            <a:ext cx="8064896" cy="29202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V="1">
            <a:off x="417849" y="4061106"/>
            <a:ext cx="8064896" cy="29202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2903333" y="3581810"/>
            <a:ext cx="466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sym typeface="Wingdings" panose="05000000000000000000" pitchFamily="2" charset="2"/>
              </a:rPr>
              <a:t>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527715" y="1440895"/>
            <a:ext cx="1205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sym typeface="Wingdings" panose="05000000000000000000" pitchFamily="2" charset="2"/>
              </a:rPr>
              <a:t>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534186" y="2514072"/>
            <a:ext cx="1205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sym typeface="Wingdings" panose="05000000000000000000" pitchFamily="2" charset="2"/>
              </a:rPr>
              <a:t>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532028" y="3039707"/>
            <a:ext cx="1205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sym typeface="Wingdings" panose="05000000000000000000" pitchFamily="2" charset="2"/>
              </a:rPr>
              <a:t>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534186" y="1973160"/>
            <a:ext cx="1205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sym typeface="Wingdings" panose="05000000000000000000" pitchFamily="2" charset="2"/>
              </a:rPr>
              <a:t>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137111" y="2427734"/>
            <a:ext cx="466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×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08437" y="3530273"/>
            <a:ext cx="13219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dirty="0">
                <a:sym typeface="Wingdings" panose="05000000000000000000" pitchFamily="2" charset="2"/>
              </a:rPr>
              <a:t>(объединение </a:t>
            </a:r>
            <a:endParaRPr lang="ru-RU" sz="1400" dirty="0" smtClean="0">
              <a:sym typeface="Wingdings" panose="05000000000000000000" pitchFamily="2" charset="2"/>
            </a:endParaRPr>
          </a:p>
          <a:p>
            <a:pPr algn="ctr"/>
            <a:r>
              <a:rPr lang="ru-RU" sz="1400" dirty="0" smtClean="0">
                <a:sym typeface="Wingdings" panose="05000000000000000000" pitchFamily="2" charset="2"/>
              </a:rPr>
              <a:t>с </a:t>
            </a:r>
            <a:r>
              <a:rPr lang="ru-RU" sz="1400" dirty="0">
                <a:sym typeface="Wingdings" panose="05000000000000000000" pitchFamily="2" charset="2"/>
              </a:rPr>
              <a:t>заявлением)</a:t>
            </a:r>
            <a:endParaRPr lang="ru-RU" sz="1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161714" y="2036681"/>
            <a:ext cx="1824538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100" dirty="0">
                <a:solidFill>
                  <a:schemeClr val="accent2">
                    <a:lumMod val="50000"/>
                  </a:schemeClr>
                </a:solidFill>
                <a:latin typeface="+mj-lt"/>
                <a:sym typeface="Wingdings" panose="05000000000000000000" pitchFamily="2" charset="2"/>
              </a:rPr>
              <a:t>О</a:t>
            </a:r>
            <a:r>
              <a:rPr lang="ru-RU" sz="2100" dirty="0" smtClean="0">
                <a:solidFill>
                  <a:schemeClr val="accent2">
                    <a:lumMod val="50000"/>
                  </a:schemeClr>
                </a:solidFill>
                <a:latin typeface="+mj-lt"/>
                <a:sym typeface="Wingdings" panose="05000000000000000000" pitchFamily="2" charset="2"/>
              </a:rPr>
              <a:t>бъединение </a:t>
            </a:r>
            <a:endParaRPr lang="ru-RU" sz="2100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776040" y="2652289"/>
            <a:ext cx="12422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300" dirty="0" smtClean="0">
                <a:sym typeface="Wingdings" panose="05000000000000000000" pitchFamily="2" charset="2"/>
              </a:rPr>
              <a:t>(упраздняется)</a:t>
            </a:r>
            <a:endParaRPr lang="ru-RU" sz="1300" dirty="0"/>
          </a:p>
        </p:txBody>
      </p:sp>
      <p:sp>
        <p:nvSpPr>
          <p:cNvPr id="56" name="TextBox 55"/>
          <p:cNvSpPr txBox="1"/>
          <p:nvPr/>
        </p:nvSpPr>
        <p:spPr>
          <a:xfrm>
            <a:off x="5121713" y="4071031"/>
            <a:ext cx="466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×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760642" y="4295586"/>
            <a:ext cx="124226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300" dirty="0" smtClean="0">
                <a:sym typeface="Wingdings" panose="05000000000000000000" pitchFamily="2" charset="2"/>
              </a:rPr>
              <a:t>(упраздняется)</a:t>
            </a:r>
            <a:endParaRPr lang="ru-RU" sz="1300" dirty="0"/>
          </a:p>
        </p:txBody>
      </p:sp>
      <p:sp>
        <p:nvSpPr>
          <p:cNvPr id="58" name="TextBox 57"/>
          <p:cNvSpPr txBox="1"/>
          <p:nvPr/>
        </p:nvSpPr>
        <p:spPr>
          <a:xfrm>
            <a:off x="8809631" y="4918380"/>
            <a:ext cx="4428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2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234130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>
            <a:extLst>
              <a:ext uri="{FF2B5EF4-FFF2-40B4-BE49-F238E27FC236}">
                <a16:creationId xmlns:a16="http://schemas.microsoft.com/office/drawing/2014/main" xmlns="" id="{3B0C679E-ADA7-490C-98FF-5D29D19A7C65}"/>
              </a:ext>
            </a:extLst>
          </p:cNvPr>
          <p:cNvSpPr txBox="1">
            <a:spLocks/>
          </p:cNvSpPr>
          <p:nvPr/>
        </p:nvSpPr>
        <p:spPr>
          <a:xfrm>
            <a:off x="24780" y="13152"/>
            <a:ext cx="7427540" cy="668495"/>
          </a:xfrm>
          <a:prstGeom prst="rect">
            <a:avLst/>
          </a:prstGeom>
          <a:solidFill>
            <a:srgbClr val="FF680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100" dirty="0" smtClean="0">
                <a:solidFill>
                  <a:schemeClr val="bg1"/>
                </a:solidFill>
              </a:rPr>
              <a:t>Изменения </a:t>
            </a:r>
            <a:r>
              <a:rPr lang="ru-RU" sz="2100" dirty="0">
                <a:solidFill>
                  <a:schemeClr val="bg1"/>
                </a:solidFill>
              </a:rPr>
              <a:t>порядка представления отчетности и уплаты НДФЛ налоговыми агентами с обособленными подразделениями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D8A2315B-B67D-4F6A-9A46-51580A4C9965}"/>
              </a:ext>
            </a:extLst>
          </p:cNvPr>
          <p:cNvSpPr/>
          <p:nvPr/>
        </p:nvSpPr>
        <p:spPr>
          <a:xfrm>
            <a:off x="5652120" y="5015788"/>
            <a:ext cx="3491880" cy="127711"/>
          </a:xfrm>
          <a:prstGeom prst="rect">
            <a:avLst/>
          </a:prstGeom>
          <a:solidFill>
            <a:srgbClr val="FFA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: пятиугольник 16">
            <a:extLst>
              <a:ext uri="{FF2B5EF4-FFF2-40B4-BE49-F238E27FC236}">
                <a16:creationId xmlns:a16="http://schemas.microsoft.com/office/drawing/2014/main" xmlns="" id="{7069CCFD-7241-4790-9389-08D9838C2AA2}"/>
              </a:ext>
            </a:extLst>
          </p:cNvPr>
          <p:cNvSpPr/>
          <p:nvPr/>
        </p:nvSpPr>
        <p:spPr>
          <a:xfrm>
            <a:off x="0" y="5020022"/>
            <a:ext cx="8532440" cy="127711"/>
          </a:xfrm>
          <a:prstGeom prst="homePlate">
            <a:avLst>
              <a:gd name="adj" fmla="val 33617"/>
            </a:avLst>
          </a:prstGeom>
          <a:solidFill>
            <a:srgbClr val="FE8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: пятиугольник 17">
            <a:extLst>
              <a:ext uri="{FF2B5EF4-FFF2-40B4-BE49-F238E27FC236}">
                <a16:creationId xmlns:a16="http://schemas.microsoft.com/office/drawing/2014/main" xmlns="" id="{AD9CB3E8-BDB7-4EE2-A269-9253D0714DA2}"/>
              </a:ext>
            </a:extLst>
          </p:cNvPr>
          <p:cNvSpPr/>
          <p:nvPr/>
        </p:nvSpPr>
        <p:spPr>
          <a:xfrm>
            <a:off x="-17639" y="5020022"/>
            <a:ext cx="6948264" cy="127711"/>
          </a:xfrm>
          <a:prstGeom prst="homePlate">
            <a:avLst>
              <a:gd name="adj" fmla="val 33617"/>
            </a:avLst>
          </a:prstGeom>
          <a:solidFill>
            <a:srgbClr val="FF6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1493480" y="760101"/>
            <a:ext cx="6696744" cy="353984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55" name="TextBox 54"/>
          <p:cNvSpPr txBox="1"/>
          <p:nvPr/>
        </p:nvSpPr>
        <p:spPr>
          <a:xfrm>
            <a:off x="1758567" y="1390266"/>
            <a:ext cx="6928691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900" dirty="0">
                <a:solidFill>
                  <a:schemeClr val="bg2">
                    <a:lumMod val="90000"/>
                  </a:schemeClr>
                </a:solidFill>
              </a:rPr>
              <a:t>ОКТМО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6351701" y="429623"/>
            <a:ext cx="13500" cy="243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57" name="TextBox 56"/>
          <p:cNvSpPr txBox="1"/>
          <p:nvPr/>
        </p:nvSpPr>
        <p:spPr bwMode="auto">
          <a:xfrm>
            <a:off x="2669558" y="3453987"/>
            <a:ext cx="1455979" cy="507173"/>
          </a:xfrm>
          <a:prstGeom prst="rect">
            <a:avLst/>
          </a:prstGeom>
          <a:noFill/>
        </p:spPr>
        <p:txBody>
          <a:bodyPr wrap="square" lIns="45067" tIns="22534" rIns="45067" bIns="22534">
            <a:spAutoFit/>
          </a:bodyPr>
          <a:lstStyle/>
          <a:p>
            <a:pPr algn="ctr">
              <a:defRPr/>
            </a:pPr>
            <a:r>
              <a:rPr lang="ru-RU" sz="1000" b="1" dirty="0">
                <a:latin typeface="Arial" charset="0"/>
              </a:rPr>
              <a:t>Обособленное подразделение № 1, </a:t>
            </a:r>
            <a:r>
              <a:rPr lang="ru-RU" sz="1000" b="1" dirty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состоящее</a:t>
            </a:r>
            <a:r>
              <a:rPr lang="ru-RU" sz="1000" b="1" dirty="0">
                <a:latin typeface="Arial" charset="0"/>
              </a:rPr>
              <a:t> на учете</a:t>
            </a:r>
          </a:p>
        </p:txBody>
      </p:sp>
      <p:pic>
        <p:nvPicPr>
          <p:cNvPr id="58" name="Picture 22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2524" y="2789630"/>
            <a:ext cx="732411" cy="732411"/>
          </a:xfrm>
          <a:prstGeom prst="rect">
            <a:avLst/>
          </a:prstGeom>
        </p:spPr>
      </p:pic>
      <p:sp>
        <p:nvSpPr>
          <p:cNvPr id="59" name="TextBox 58"/>
          <p:cNvSpPr txBox="1"/>
          <p:nvPr/>
        </p:nvSpPr>
        <p:spPr bwMode="auto">
          <a:xfrm>
            <a:off x="4106628" y="3450311"/>
            <a:ext cx="1422523" cy="507173"/>
          </a:xfrm>
          <a:prstGeom prst="rect">
            <a:avLst/>
          </a:prstGeom>
          <a:noFill/>
        </p:spPr>
        <p:txBody>
          <a:bodyPr wrap="square" lIns="45067" tIns="22534" rIns="45067" bIns="22534">
            <a:spAutoFit/>
          </a:bodyPr>
          <a:lstStyle/>
          <a:p>
            <a:pPr algn="ctr">
              <a:defRPr/>
            </a:pPr>
            <a:r>
              <a:rPr lang="ru-RU" sz="1000" b="1" dirty="0">
                <a:latin typeface="Arial" charset="0"/>
              </a:rPr>
              <a:t>Обособленное подразделение № 2, </a:t>
            </a:r>
            <a:r>
              <a:rPr lang="ru-RU" sz="1000" b="1" dirty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состоящее</a:t>
            </a:r>
            <a:r>
              <a:rPr lang="ru-RU" sz="1000" b="1" dirty="0">
                <a:latin typeface="Arial" charset="0"/>
              </a:rPr>
              <a:t> на учете</a:t>
            </a:r>
          </a:p>
        </p:txBody>
      </p:sp>
      <p:pic>
        <p:nvPicPr>
          <p:cNvPr id="60" name="Picture 22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217" y="2786905"/>
            <a:ext cx="732411" cy="732411"/>
          </a:xfrm>
          <a:prstGeom prst="rect">
            <a:avLst/>
          </a:prstGeom>
        </p:spPr>
      </p:pic>
      <p:pic>
        <p:nvPicPr>
          <p:cNvPr id="61" name="Picture 22"/>
          <p:cNvPicPr>
            <a:picLocks noChangeAspect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767" y="2795234"/>
            <a:ext cx="732411" cy="732411"/>
          </a:xfrm>
          <a:prstGeom prst="rect">
            <a:avLst/>
          </a:prstGeom>
        </p:spPr>
      </p:pic>
      <p:sp>
        <p:nvSpPr>
          <p:cNvPr id="62" name="Прямоугольник 61"/>
          <p:cNvSpPr/>
          <p:nvPr/>
        </p:nvSpPr>
        <p:spPr>
          <a:xfrm>
            <a:off x="4461407" y="1073585"/>
            <a:ext cx="2250514" cy="6148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pic>
        <p:nvPicPr>
          <p:cNvPr id="63" name="Picture 79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726" y="1056218"/>
            <a:ext cx="645156" cy="618887"/>
          </a:xfrm>
          <a:prstGeom prst="rect">
            <a:avLst/>
          </a:prstGeom>
        </p:spPr>
      </p:pic>
      <p:sp>
        <p:nvSpPr>
          <p:cNvPr id="64" name="Прямоугольник 63"/>
          <p:cNvSpPr/>
          <p:nvPr/>
        </p:nvSpPr>
        <p:spPr>
          <a:xfrm>
            <a:off x="4999019" y="1077375"/>
            <a:ext cx="18332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00" b="1" dirty="0">
                <a:latin typeface="Arial" charset="0"/>
              </a:rPr>
              <a:t>Территориальный орган ФНС России </a:t>
            </a:r>
            <a:r>
              <a:rPr lang="ru-RU" sz="900" b="1" dirty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по месту учета этого обособленного подразделения</a:t>
            </a:r>
          </a:p>
        </p:txBody>
      </p:sp>
      <p:sp>
        <p:nvSpPr>
          <p:cNvPr id="65" name="Стрелка вправо 64"/>
          <p:cNvSpPr/>
          <p:nvPr/>
        </p:nvSpPr>
        <p:spPr>
          <a:xfrm rot="16200000">
            <a:off x="4619417" y="1532548"/>
            <a:ext cx="319281" cy="648072"/>
          </a:xfrm>
          <a:prstGeom prst="rightArrow">
            <a:avLst>
              <a:gd name="adj1" fmla="val 50000"/>
              <a:gd name="adj2" fmla="val 67217"/>
            </a:avLst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067" tIns="22534" rIns="45067" bIns="22534" rtlCol="0" anchor="ctr"/>
          <a:lstStyle/>
          <a:p>
            <a:pPr algn="ctr"/>
            <a:endParaRPr lang="ru-RU" sz="900" dirty="0">
              <a:solidFill>
                <a:schemeClr val="tx1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296355" y="1925633"/>
            <a:ext cx="285982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</a:rPr>
              <a:t>        1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) Уплата/перечисление НДФЛ</a:t>
            </a:r>
          </a:p>
          <a:p>
            <a:pPr algn="ctr"/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2) Представление 2-НДФЛ</a:t>
            </a:r>
          </a:p>
          <a:p>
            <a:pPr algn="ctr"/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3) Представление 6-НДФЛ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4610571" y="2592290"/>
            <a:ext cx="324036" cy="209996"/>
          </a:xfrm>
          <a:prstGeom prst="rect">
            <a:avLst/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067" tIns="22534" rIns="45067" bIns="22534" rtlCol="0" anchor="ctr"/>
          <a:lstStyle/>
          <a:p>
            <a:pPr algn="ctr"/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68" name="Стрелка вправо 67"/>
          <p:cNvSpPr/>
          <p:nvPr/>
        </p:nvSpPr>
        <p:spPr>
          <a:xfrm>
            <a:off x="3853932" y="3035550"/>
            <a:ext cx="437184" cy="351804"/>
          </a:xfrm>
          <a:prstGeom prst="rightArrow">
            <a:avLst>
              <a:gd name="adj1" fmla="val 50000"/>
              <a:gd name="adj2" fmla="val 67217"/>
            </a:avLst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067" tIns="22534" rIns="45067" bIns="22534" rtlCol="0" anchor="ctr"/>
          <a:lstStyle/>
          <a:p>
            <a:pPr algn="ctr"/>
            <a:endParaRPr lang="ru-RU" sz="900" dirty="0">
              <a:solidFill>
                <a:schemeClr val="tx1"/>
              </a:solidFill>
            </a:endParaRPr>
          </a:p>
        </p:txBody>
      </p:sp>
      <p:sp>
        <p:nvSpPr>
          <p:cNvPr id="69" name="Стрелка вправо 68"/>
          <p:cNvSpPr/>
          <p:nvPr/>
        </p:nvSpPr>
        <p:spPr>
          <a:xfrm rot="10800000">
            <a:off x="5271588" y="3035550"/>
            <a:ext cx="441727" cy="351804"/>
          </a:xfrm>
          <a:prstGeom prst="rightArrow">
            <a:avLst>
              <a:gd name="adj1" fmla="val 50000"/>
              <a:gd name="adj2" fmla="val 67217"/>
            </a:avLst>
          </a:pr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067" tIns="22534" rIns="45067" bIns="22534" rtlCol="0" anchor="ctr"/>
          <a:lstStyle/>
          <a:p>
            <a:pPr algn="ctr"/>
            <a:endParaRPr lang="ru-RU" sz="900" dirty="0">
              <a:solidFill>
                <a:schemeClr val="tx1"/>
              </a:solidFill>
            </a:endParaRPr>
          </a:p>
        </p:txBody>
      </p:sp>
      <p:sp>
        <p:nvSpPr>
          <p:cNvPr id="70" name="TextBox 69"/>
          <p:cNvSpPr txBox="1"/>
          <p:nvPr/>
        </p:nvSpPr>
        <p:spPr bwMode="auto">
          <a:xfrm>
            <a:off x="5529151" y="3453987"/>
            <a:ext cx="1455979" cy="507173"/>
          </a:xfrm>
          <a:prstGeom prst="rect">
            <a:avLst/>
          </a:prstGeom>
          <a:noFill/>
        </p:spPr>
        <p:txBody>
          <a:bodyPr wrap="square" lIns="45067" tIns="22534" rIns="45067" bIns="22534">
            <a:spAutoFit/>
          </a:bodyPr>
          <a:lstStyle/>
          <a:p>
            <a:pPr algn="ctr">
              <a:defRPr/>
            </a:pPr>
            <a:r>
              <a:rPr lang="ru-RU" sz="1000" b="1" dirty="0">
                <a:latin typeface="Arial" charset="0"/>
              </a:rPr>
              <a:t>Обособленное подразделение № 3, </a:t>
            </a:r>
            <a:r>
              <a:rPr lang="ru-RU" sz="1000" b="1" dirty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состоящее</a:t>
            </a:r>
            <a:r>
              <a:rPr lang="ru-RU" sz="1000" b="1" dirty="0">
                <a:latin typeface="Arial" charset="0"/>
              </a:rPr>
              <a:t> на учете</a:t>
            </a:r>
          </a:p>
        </p:txBody>
      </p:sp>
      <p:sp>
        <p:nvSpPr>
          <p:cNvPr id="71" name="TextBox 70"/>
          <p:cNvSpPr txBox="1"/>
          <p:nvPr/>
        </p:nvSpPr>
        <p:spPr bwMode="auto">
          <a:xfrm>
            <a:off x="767261" y="1633626"/>
            <a:ext cx="969227" cy="353285"/>
          </a:xfrm>
          <a:prstGeom prst="rect">
            <a:avLst/>
          </a:prstGeom>
          <a:noFill/>
        </p:spPr>
        <p:txBody>
          <a:bodyPr wrap="square" lIns="45067" tIns="22534" rIns="45067" bIns="22534">
            <a:spAutoFit/>
          </a:bodyPr>
          <a:lstStyle/>
          <a:p>
            <a:pPr algn="ctr">
              <a:defRPr/>
            </a:pPr>
            <a:r>
              <a:rPr lang="ru-RU" sz="1000" b="1" dirty="0">
                <a:latin typeface="Arial" charset="0"/>
              </a:rPr>
              <a:t>Головная организация</a:t>
            </a:r>
          </a:p>
        </p:txBody>
      </p:sp>
      <p:pic>
        <p:nvPicPr>
          <p:cNvPr id="72" name="Picture 22"/>
          <p:cNvPicPr>
            <a:picLocks noChangeAspect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62" y="859126"/>
            <a:ext cx="880423" cy="880423"/>
          </a:xfrm>
          <a:prstGeom prst="rect">
            <a:avLst/>
          </a:prstGeom>
        </p:spPr>
      </p:pic>
      <p:sp>
        <p:nvSpPr>
          <p:cNvPr id="73" name="Стрелка вправо 72"/>
          <p:cNvSpPr/>
          <p:nvPr/>
        </p:nvSpPr>
        <p:spPr>
          <a:xfrm>
            <a:off x="1676096" y="959928"/>
            <a:ext cx="2772866" cy="673698"/>
          </a:xfrm>
          <a:prstGeom prst="rightArrow">
            <a:avLst>
              <a:gd name="adj1" fmla="val 50000"/>
              <a:gd name="adj2" fmla="val 67217"/>
            </a:avLst>
          </a:prstGeom>
          <a:solidFill>
            <a:srgbClr val="EAEFF7"/>
          </a:solidFill>
          <a:ln w="127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067" tIns="22534" rIns="45067" bIns="22534" rtlCol="0" anchor="ctr"/>
          <a:lstStyle/>
          <a:p>
            <a:pPr algn="ctr"/>
            <a:endParaRPr lang="ru-RU" sz="900" dirty="0">
              <a:solidFill>
                <a:schemeClr val="tx1"/>
              </a:solidFill>
            </a:endParaRPr>
          </a:p>
        </p:txBody>
      </p:sp>
      <p:sp>
        <p:nvSpPr>
          <p:cNvPr id="74" name="TextBox 73"/>
          <p:cNvSpPr txBox="1"/>
          <p:nvPr/>
        </p:nvSpPr>
        <p:spPr bwMode="auto">
          <a:xfrm>
            <a:off x="1639625" y="1139046"/>
            <a:ext cx="2762609" cy="322507"/>
          </a:xfrm>
          <a:prstGeom prst="rect">
            <a:avLst/>
          </a:prstGeom>
          <a:noFill/>
        </p:spPr>
        <p:txBody>
          <a:bodyPr wrap="square" lIns="45067" tIns="22534" rIns="45067" bIns="22534">
            <a:spAutoFit/>
          </a:bodyPr>
          <a:lstStyle/>
          <a:p>
            <a:pPr algn="ctr">
              <a:defRPr/>
            </a:pPr>
            <a:r>
              <a:rPr lang="ru-RU" sz="900" b="1" dirty="0">
                <a:latin typeface="Arial" charset="0"/>
              </a:rPr>
              <a:t>Уведомление о выборе </a:t>
            </a:r>
            <a:r>
              <a:rPr lang="ru-RU" sz="900" b="1" dirty="0" smtClean="0">
                <a:latin typeface="Arial" charset="0"/>
              </a:rPr>
              <a:t>налогового органа - </a:t>
            </a:r>
            <a:r>
              <a:rPr lang="ru-RU" sz="900" b="1" dirty="0">
                <a:latin typeface="Arial" charset="0"/>
              </a:rPr>
              <a:t>ОП № 2 (1 раз в год)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8903321" y="4918380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3</a:t>
            </a:r>
            <a:endParaRPr lang="ru-RU" sz="1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67261" y="4419101"/>
            <a:ext cx="82901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В 2020 году 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представить Уведомление 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о выборе налогового органа можно 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было в 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период с 1 по 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31 января 2020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30" name="Shape 4918"/>
          <p:cNvSpPr/>
          <p:nvPr/>
        </p:nvSpPr>
        <p:spPr>
          <a:xfrm>
            <a:off x="223534" y="4443958"/>
            <a:ext cx="588128" cy="446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376"/>
                </a:moveTo>
                <a:cubicBezTo>
                  <a:pt x="21600" y="21294"/>
                  <a:pt x="21348" y="21600"/>
                  <a:pt x="20558" y="21600"/>
                </a:cubicBezTo>
                <a:cubicBezTo>
                  <a:pt x="1006" y="21600"/>
                  <a:pt x="1006" y="21600"/>
                  <a:pt x="1006" y="21600"/>
                </a:cubicBezTo>
                <a:cubicBezTo>
                  <a:pt x="503" y="21600"/>
                  <a:pt x="0" y="21294"/>
                  <a:pt x="0" y="20376"/>
                </a:cubicBezTo>
                <a:cubicBezTo>
                  <a:pt x="0" y="20376"/>
                  <a:pt x="0" y="20070"/>
                  <a:pt x="252" y="19764"/>
                </a:cubicBezTo>
                <a:cubicBezTo>
                  <a:pt x="9919" y="306"/>
                  <a:pt x="9919" y="306"/>
                  <a:pt x="9919" y="306"/>
                </a:cubicBezTo>
                <a:cubicBezTo>
                  <a:pt x="10171" y="0"/>
                  <a:pt x="10423" y="0"/>
                  <a:pt x="10926" y="0"/>
                </a:cubicBezTo>
                <a:cubicBezTo>
                  <a:pt x="11177" y="0"/>
                  <a:pt x="11429" y="0"/>
                  <a:pt x="11681" y="612"/>
                </a:cubicBezTo>
                <a:cubicBezTo>
                  <a:pt x="21600" y="19764"/>
                  <a:pt x="21600" y="19764"/>
                  <a:pt x="21600" y="19764"/>
                </a:cubicBezTo>
                <a:cubicBezTo>
                  <a:pt x="21600" y="20070"/>
                  <a:pt x="21600" y="20376"/>
                  <a:pt x="21600" y="20376"/>
                </a:cubicBezTo>
                <a:close/>
                <a:moveTo>
                  <a:pt x="12184" y="6777"/>
                </a:moveTo>
                <a:cubicBezTo>
                  <a:pt x="12184" y="5859"/>
                  <a:pt x="11681" y="5247"/>
                  <a:pt x="10926" y="5247"/>
                </a:cubicBezTo>
                <a:cubicBezTo>
                  <a:pt x="10171" y="5247"/>
                  <a:pt x="9380" y="5859"/>
                  <a:pt x="9380" y="6777"/>
                </a:cubicBezTo>
                <a:cubicBezTo>
                  <a:pt x="9380" y="12942"/>
                  <a:pt x="9380" y="12942"/>
                  <a:pt x="9380" y="12942"/>
                </a:cubicBezTo>
                <a:cubicBezTo>
                  <a:pt x="9380" y="13904"/>
                  <a:pt x="10171" y="14823"/>
                  <a:pt x="10926" y="14823"/>
                </a:cubicBezTo>
                <a:cubicBezTo>
                  <a:pt x="11681" y="14823"/>
                  <a:pt x="12184" y="13904"/>
                  <a:pt x="12184" y="12942"/>
                </a:cubicBezTo>
                <a:lnTo>
                  <a:pt x="12184" y="6777"/>
                </a:lnTo>
                <a:close/>
                <a:moveTo>
                  <a:pt x="10926" y="16047"/>
                </a:moveTo>
                <a:cubicBezTo>
                  <a:pt x="10171" y="16047"/>
                  <a:pt x="9380" y="16659"/>
                  <a:pt x="9380" y="17621"/>
                </a:cubicBezTo>
                <a:cubicBezTo>
                  <a:pt x="9380" y="18539"/>
                  <a:pt x="10171" y="19151"/>
                  <a:pt x="10926" y="19151"/>
                </a:cubicBezTo>
                <a:cubicBezTo>
                  <a:pt x="11681" y="19151"/>
                  <a:pt x="12184" y="18539"/>
                  <a:pt x="12184" y="17621"/>
                </a:cubicBezTo>
                <a:cubicBezTo>
                  <a:pt x="12184" y="16659"/>
                  <a:pt x="11681" y="16047"/>
                  <a:pt x="10926" y="16047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2700">
            <a:miter lim="400000"/>
          </a:ln>
        </p:spPr>
        <p:txBody>
          <a:bodyPr lIns="45719" tIns="45719" rIns="45719" bIns="45719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Roboto Regular"/>
                <a:ea typeface="Roboto Regular"/>
                <a:cs typeface="Roboto Regular"/>
                <a:sym typeface="Roboto Regular"/>
              </a:defRPr>
            </a:pPr>
            <a:endParaRPr sz="2250">
              <a:latin typeface="Roboto Regular"/>
              <a:ea typeface="Roboto Regular"/>
              <a:cs typeface="Roboto Regular"/>
              <a:sym typeface="Roboto Regular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250453" y="4666998"/>
            <a:ext cx="549713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0" algn="l"/>
              </a:tabLst>
            </a:pP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Письмо ФНС России 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от 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25.12.2019 № 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</a:rPr>
              <a:t>БС-4-11/26740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</a:rPr>
              <a:t>@</a:t>
            </a:r>
            <a:endParaRPr lang="ru-RU" sz="1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6069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ACB7CAC-C3A0-4E86-BC93-6920DAB9EEC4}"/>
              </a:ext>
            </a:extLst>
          </p:cNvPr>
          <p:cNvSpPr/>
          <p:nvPr/>
        </p:nvSpPr>
        <p:spPr>
          <a:xfrm>
            <a:off x="379320" y="1347614"/>
            <a:ext cx="885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+mj-lt"/>
                <a:ea typeface="Calibri" panose="020F0502020204030204" pitchFamily="34" charset="0"/>
              </a:rPr>
              <a:t>Установление возможности взыскания неправомерно неудержанного НДФЛ с налогового агента по результатам проверок (Федеральный закон от 29.09.2019 N 325-ФЗ)</a:t>
            </a:r>
            <a:endParaRPr lang="ru-RU" dirty="0">
              <a:latin typeface="+mj-lt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888A271B-DB80-48AB-B56B-C6CE95EB2892}"/>
              </a:ext>
            </a:extLst>
          </p:cNvPr>
          <p:cNvSpPr/>
          <p:nvPr/>
        </p:nvSpPr>
        <p:spPr>
          <a:xfrm>
            <a:off x="374632" y="2224484"/>
            <a:ext cx="87693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+mj-lt"/>
                <a:ea typeface="Calibri" panose="020F0502020204030204" pitchFamily="34" charset="0"/>
              </a:rPr>
              <a:t>Изменение порога численности работников с 25 до </a:t>
            </a:r>
            <a:r>
              <a:rPr lang="ru-RU" dirty="0" smtClean="0">
                <a:latin typeface="+mj-lt"/>
                <a:ea typeface="Calibri" panose="020F0502020204030204" pitchFamily="34" charset="0"/>
              </a:rPr>
              <a:t>10 человек, </a:t>
            </a:r>
            <a:r>
              <a:rPr lang="ru-RU" dirty="0">
                <a:latin typeface="+mj-lt"/>
                <a:ea typeface="Calibri" panose="020F0502020204030204" pitchFamily="34" charset="0"/>
              </a:rPr>
              <a:t>при котором </a:t>
            </a:r>
            <a:r>
              <a:rPr lang="ru-RU" dirty="0" smtClean="0">
                <a:latin typeface="+mj-lt"/>
                <a:ea typeface="Calibri" panose="020F0502020204030204" pitchFamily="34" charset="0"/>
              </a:rPr>
              <a:t>работодатели обязаны </a:t>
            </a:r>
            <a:r>
              <a:rPr lang="ru-RU" dirty="0">
                <a:latin typeface="+mj-lt"/>
                <a:ea typeface="Calibri" panose="020F0502020204030204" pitchFamily="34" charset="0"/>
              </a:rPr>
              <a:t>представлять </a:t>
            </a:r>
            <a:r>
              <a:rPr lang="ru-RU" dirty="0" smtClean="0">
                <a:latin typeface="+mj-lt"/>
                <a:ea typeface="Calibri" panose="020F0502020204030204" pitchFamily="34" charset="0"/>
              </a:rPr>
              <a:t>отчетность по НДФЛ и страховым взносам в </a:t>
            </a:r>
            <a:r>
              <a:rPr lang="ru-RU" dirty="0">
                <a:latin typeface="+mj-lt"/>
                <a:ea typeface="Calibri" panose="020F0502020204030204" pitchFamily="34" charset="0"/>
              </a:rPr>
              <a:t>электронной форме (Федеральный закон от 29.09.2019 N 325-ФЗ)</a:t>
            </a:r>
            <a:endParaRPr lang="ru-RU" dirty="0">
              <a:latin typeface="+mj-lt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18D5A640-EB6E-4C21-BDDB-E5EF3CEF6871}"/>
              </a:ext>
            </a:extLst>
          </p:cNvPr>
          <p:cNvSpPr/>
          <p:nvPr/>
        </p:nvSpPr>
        <p:spPr>
          <a:xfrm>
            <a:off x="361808" y="3285856"/>
            <a:ext cx="8782192" cy="968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Изменение сроков представления сведений о доходах физических лиц (форма 2-НДФЛ) и расчетов по форме 6-НДФЛ в налоговые органы - до 1 марта года, следующего за истекшим налоговым периодом (Федеральный закон от 29.09.2019 N 325-ФЗ)</a:t>
            </a:r>
            <a:endParaRPr lang="ru-RU" sz="16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6121F8DB-EB6F-40D4-95AE-85A89CA98131}"/>
              </a:ext>
            </a:extLst>
          </p:cNvPr>
          <p:cNvCxnSpPr/>
          <p:nvPr/>
        </p:nvCxnSpPr>
        <p:spPr>
          <a:xfrm>
            <a:off x="467544" y="3218081"/>
            <a:ext cx="849694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65D84FBE-78BF-4AD8-B823-FA711B676B61}"/>
              </a:ext>
            </a:extLst>
          </p:cNvPr>
          <p:cNvCxnSpPr/>
          <p:nvPr/>
        </p:nvCxnSpPr>
        <p:spPr>
          <a:xfrm>
            <a:off x="467544" y="2139702"/>
            <a:ext cx="849694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xmlns="" id="{50172C48-18ED-4B08-8C6F-BBB8FD99636C}"/>
              </a:ext>
            </a:extLst>
          </p:cNvPr>
          <p:cNvSpPr txBox="1">
            <a:spLocks/>
          </p:cNvSpPr>
          <p:nvPr/>
        </p:nvSpPr>
        <p:spPr>
          <a:xfrm>
            <a:off x="24780" y="13153"/>
            <a:ext cx="6491436" cy="600720"/>
          </a:xfrm>
          <a:prstGeom prst="rect">
            <a:avLst/>
          </a:prstGeom>
          <a:solidFill>
            <a:srgbClr val="FF680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solidFill>
                  <a:schemeClr val="bg1"/>
                </a:solidFill>
              </a:rPr>
              <a:t>Изменения для работодателей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B9CDE481-579F-4F9B-90AA-3C584A878C33}"/>
              </a:ext>
            </a:extLst>
          </p:cNvPr>
          <p:cNvSpPr/>
          <p:nvPr/>
        </p:nvSpPr>
        <p:spPr>
          <a:xfrm>
            <a:off x="5652120" y="5020022"/>
            <a:ext cx="3491880" cy="127711"/>
          </a:xfrm>
          <a:prstGeom prst="rect">
            <a:avLst/>
          </a:prstGeom>
          <a:solidFill>
            <a:srgbClr val="FFA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: пятиугольник 16">
            <a:extLst>
              <a:ext uri="{FF2B5EF4-FFF2-40B4-BE49-F238E27FC236}">
                <a16:creationId xmlns:a16="http://schemas.microsoft.com/office/drawing/2014/main" xmlns="" id="{29D5847E-8F5B-43ED-B0DE-DEF1B66FEE5E}"/>
              </a:ext>
            </a:extLst>
          </p:cNvPr>
          <p:cNvSpPr/>
          <p:nvPr/>
        </p:nvSpPr>
        <p:spPr>
          <a:xfrm>
            <a:off x="0" y="5020022"/>
            <a:ext cx="8532440" cy="127711"/>
          </a:xfrm>
          <a:prstGeom prst="homePlate">
            <a:avLst>
              <a:gd name="adj" fmla="val 33617"/>
            </a:avLst>
          </a:prstGeom>
          <a:solidFill>
            <a:srgbClr val="FE8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: пятиугольник 17">
            <a:extLst>
              <a:ext uri="{FF2B5EF4-FFF2-40B4-BE49-F238E27FC236}">
                <a16:creationId xmlns:a16="http://schemas.microsoft.com/office/drawing/2014/main" xmlns="" id="{4C0F7D40-5763-46D9-B7E6-C06A11159AE0}"/>
              </a:ext>
            </a:extLst>
          </p:cNvPr>
          <p:cNvSpPr/>
          <p:nvPr/>
        </p:nvSpPr>
        <p:spPr>
          <a:xfrm>
            <a:off x="-17639" y="5020022"/>
            <a:ext cx="6948264" cy="127711"/>
          </a:xfrm>
          <a:prstGeom prst="homePlate">
            <a:avLst>
              <a:gd name="adj" fmla="val 33617"/>
            </a:avLst>
          </a:prstGeom>
          <a:solidFill>
            <a:srgbClr val="FF6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DABFC364-6791-4EC2-B770-618A0840A9B8}"/>
              </a:ext>
            </a:extLst>
          </p:cNvPr>
          <p:cNvSpPr/>
          <p:nvPr/>
        </p:nvSpPr>
        <p:spPr>
          <a:xfrm>
            <a:off x="997152" y="770902"/>
            <a:ext cx="7524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Calibri" panose="020F0502020204030204" pitchFamily="34" charset="0"/>
              </a:rPr>
              <a:t>В части повышения эффективности администрирования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03321" y="4918380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9970276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A03EBFD-2BF3-442E-AA2E-8F65B8ADE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80" y="13153"/>
            <a:ext cx="7787580" cy="600720"/>
          </a:xfrm>
          <a:solidFill>
            <a:srgbClr val="FF680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Изменения, </a:t>
            </a:r>
            <a:r>
              <a:rPr lang="ru-RU" dirty="0" smtClean="0">
                <a:solidFill>
                  <a:schemeClr val="bg1"/>
                </a:solidFill>
              </a:rPr>
              <a:t>касающиеся физических </a:t>
            </a:r>
            <a:r>
              <a:rPr lang="ru-RU" dirty="0">
                <a:solidFill>
                  <a:schemeClr val="bg1"/>
                </a:solidFill>
              </a:rPr>
              <a:t>лиц 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2279DF27-7838-487F-9042-5FE750774524}"/>
              </a:ext>
            </a:extLst>
          </p:cNvPr>
          <p:cNvSpPr/>
          <p:nvPr/>
        </p:nvSpPr>
        <p:spPr>
          <a:xfrm>
            <a:off x="827584" y="627534"/>
            <a:ext cx="7524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ea typeface="Calibri" panose="020F0502020204030204" pitchFamily="34" charset="0"/>
              </a:rPr>
              <a:t>Новые освобождаемые от НДФЛ доходы в ст. 217 НК РФ (ч. 1)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F692D926-A8F3-4CF4-BFE5-37856646CF25}"/>
              </a:ext>
            </a:extLst>
          </p:cNvPr>
          <p:cNvSpPr/>
          <p:nvPr/>
        </p:nvSpPr>
        <p:spPr>
          <a:xfrm>
            <a:off x="5652120" y="5015788"/>
            <a:ext cx="3491880" cy="127711"/>
          </a:xfrm>
          <a:prstGeom prst="rect">
            <a:avLst/>
          </a:prstGeom>
          <a:solidFill>
            <a:srgbClr val="FFA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: пятиугольник 12">
            <a:extLst>
              <a:ext uri="{FF2B5EF4-FFF2-40B4-BE49-F238E27FC236}">
                <a16:creationId xmlns:a16="http://schemas.microsoft.com/office/drawing/2014/main" xmlns="" id="{25B35192-8771-4580-841E-9C0F0E8209F4}"/>
              </a:ext>
            </a:extLst>
          </p:cNvPr>
          <p:cNvSpPr/>
          <p:nvPr/>
        </p:nvSpPr>
        <p:spPr>
          <a:xfrm>
            <a:off x="0" y="5015788"/>
            <a:ext cx="8532440" cy="127711"/>
          </a:xfrm>
          <a:prstGeom prst="homePlate">
            <a:avLst>
              <a:gd name="adj" fmla="val 33617"/>
            </a:avLst>
          </a:prstGeom>
          <a:solidFill>
            <a:srgbClr val="FE8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: пятиугольник 13">
            <a:extLst>
              <a:ext uri="{FF2B5EF4-FFF2-40B4-BE49-F238E27FC236}">
                <a16:creationId xmlns:a16="http://schemas.microsoft.com/office/drawing/2014/main" xmlns="" id="{8265A70F-4B64-4BAD-BC6D-6F16E1B6EA41}"/>
              </a:ext>
            </a:extLst>
          </p:cNvPr>
          <p:cNvSpPr/>
          <p:nvPr/>
        </p:nvSpPr>
        <p:spPr>
          <a:xfrm>
            <a:off x="-17639" y="5015788"/>
            <a:ext cx="6948264" cy="127711"/>
          </a:xfrm>
          <a:prstGeom prst="homePlate">
            <a:avLst>
              <a:gd name="adj" fmla="val 33617"/>
            </a:avLst>
          </a:prstGeom>
          <a:solidFill>
            <a:srgbClr val="FF6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C3493604-593C-4ACD-AB94-5FA79216EA9E}"/>
              </a:ext>
            </a:extLst>
          </p:cNvPr>
          <p:cNvSpPr/>
          <p:nvPr/>
        </p:nvSpPr>
        <p:spPr>
          <a:xfrm>
            <a:off x="291560" y="1031176"/>
            <a:ext cx="874989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п. 37.2 ст. 217 НК РФ</a:t>
            </a:r>
          </a:p>
          <a:p>
            <a:r>
              <a:rPr lang="ru-RU" sz="1700" dirty="0" smtClean="0">
                <a:latin typeface="+mj-lt"/>
              </a:rPr>
              <a:t>Единовременные выплаты </a:t>
            </a:r>
            <a:r>
              <a:rPr lang="ru-RU" sz="1700" dirty="0">
                <a:latin typeface="+mj-lt"/>
              </a:rPr>
              <a:t>педагогическим работникам, не превышающие </a:t>
            </a:r>
            <a:r>
              <a:rPr lang="ru-RU" sz="1700" dirty="0" smtClean="0">
                <a:latin typeface="+mj-lt"/>
              </a:rPr>
              <a:t>1 </a:t>
            </a:r>
            <a:r>
              <a:rPr lang="ru-RU" sz="1700" dirty="0">
                <a:latin typeface="+mj-lt"/>
              </a:rPr>
              <a:t>000 000 рублей, финансовое обеспечение которых осуществляется в соответствии госпрограммой </a:t>
            </a:r>
            <a:endParaRPr lang="ru-RU" sz="1700" dirty="0" smtClean="0">
              <a:latin typeface="+mj-lt"/>
            </a:endParaRPr>
          </a:p>
          <a:p>
            <a:r>
              <a:rPr lang="ru-RU" sz="1700" dirty="0" smtClean="0">
                <a:latin typeface="+mj-lt"/>
              </a:rPr>
              <a:t>(на выплаты с 2020-2022 гг.)(Федеральный </a:t>
            </a:r>
            <a:r>
              <a:rPr lang="ru-RU" sz="1700" dirty="0">
                <a:latin typeface="+mj-lt"/>
              </a:rPr>
              <a:t>закон от 29.09.2019 N 325-ФЗ)</a:t>
            </a:r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xmlns="" id="{FC4F4B5B-78A6-4311-9589-F818FDA22BF8}"/>
              </a:ext>
            </a:extLst>
          </p:cNvPr>
          <p:cNvCxnSpPr/>
          <p:nvPr/>
        </p:nvCxnSpPr>
        <p:spPr>
          <a:xfrm>
            <a:off x="341276" y="2211710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538E8605-8211-4A0A-9FDF-49A7DE95D8E8}"/>
              </a:ext>
            </a:extLst>
          </p:cNvPr>
          <p:cNvSpPr/>
          <p:nvPr/>
        </p:nvSpPr>
        <p:spPr>
          <a:xfrm>
            <a:off x="268480" y="2211710"/>
            <a:ext cx="875105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п. 46 ст. 217 НК РФ </a:t>
            </a:r>
            <a:endParaRPr lang="ru-RU" sz="1700" b="1" dirty="0" smtClean="0">
              <a:solidFill>
                <a:schemeClr val="accent5">
                  <a:lumMod val="75000"/>
                </a:schemeClr>
              </a:solidFill>
              <a:latin typeface="+mj-lt"/>
            </a:endParaRPr>
          </a:p>
          <a:p>
            <a:r>
              <a:rPr lang="ru-RU" sz="1700" dirty="0" smtClean="0">
                <a:latin typeface="+mj-lt"/>
              </a:rPr>
              <a:t>Все виды </a:t>
            </a:r>
            <a:r>
              <a:rPr lang="ru-RU" sz="1700" dirty="0">
                <a:latin typeface="+mj-lt"/>
              </a:rPr>
              <a:t>доходов граждан, пострадавших в чрезвычайных ситуациях, полученных ими в денежной или натуральной форме </a:t>
            </a:r>
            <a:r>
              <a:rPr lang="ru-RU" sz="1700" dirty="0" smtClean="0">
                <a:latin typeface="+mj-lt"/>
              </a:rPr>
              <a:t>(по доходам с 2019 г.)(</a:t>
            </a:r>
            <a:r>
              <a:rPr lang="ru-RU" sz="1700" dirty="0">
                <a:latin typeface="+mj-lt"/>
              </a:rPr>
              <a:t>Федеральный закон от 29.09.2019 N 323-ФЗ)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46B7AC0E-DFBE-44C5-924E-C4837C337556}"/>
              </a:ext>
            </a:extLst>
          </p:cNvPr>
          <p:cNvSpPr/>
          <p:nvPr/>
        </p:nvSpPr>
        <p:spPr>
          <a:xfrm>
            <a:off x="268480" y="3392244"/>
            <a:ext cx="875105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 smtClean="0">
                <a:solidFill>
                  <a:schemeClr val="accent5">
                    <a:lumMod val="75000"/>
                  </a:schemeClr>
                </a:solidFill>
              </a:rPr>
              <a:t>п. 28 ст. 217 </a:t>
            </a:r>
            <a:r>
              <a:rPr lang="ru-RU" sz="1700" dirty="0">
                <a:solidFill>
                  <a:schemeClr val="accent5">
                    <a:lumMod val="75000"/>
                  </a:schemeClr>
                </a:solidFill>
              </a:rPr>
              <a:t>НК РФ </a:t>
            </a:r>
            <a:endParaRPr lang="ru-RU" sz="1700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1700" dirty="0" smtClean="0">
                <a:latin typeface="+mj-lt"/>
              </a:rPr>
              <a:t>Суммы материальной помощи, оказываемой студентам (курсантам), аспирантам, </a:t>
            </a:r>
            <a:r>
              <a:rPr lang="ru-RU" sz="1700" dirty="0">
                <a:latin typeface="+mj-lt"/>
              </a:rPr>
              <a:t>адъюнктам, </a:t>
            </a:r>
            <a:r>
              <a:rPr lang="ru-RU" sz="1700" dirty="0" smtClean="0">
                <a:latin typeface="+mj-lt"/>
              </a:rPr>
              <a:t>ординаторам </a:t>
            </a:r>
            <a:r>
              <a:rPr lang="ru-RU" sz="1700" dirty="0">
                <a:latin typeface="+mj-lt"/>
              </a:rPr>
              <a:t>и ассистентам-стажерам, в размере, не превышающем 4 000 рублей за календарный год </a:t>
            </a:r>
            <a:r>
              <a:rPr lang="ru-RU" sz="1700" dirty="0" smtClean="0">
                <a:latin typeface="+mj-lt"/>
              </a:rPr>
              <a:t>(с </a:t>
            </a:r>
            <a:r>
              <a:rPr lang="ru-RU" sz="1700" dirty="0">
                <a:latin typeface="+mj-lt"/>
              </a:rPr>
              <a:t>1 января 2020 года) (Федеральный закон от 29.09.2019 N 327-ФЗ)</a:t>
            </a:r>
          </a:p>
        </p:txBody>
      </p: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xmlns="" id="{FC4F4B5B-78A6-4311-9589-F818FDA22BF8}"/>
              </a:ext>
            </a:extLst>
          </p:cNvPr>
          <p:cNvCxnSpPr/>
          <p:nvPr/>
        </p:nvCxnSpPr>
        <p:spPr>
          <a:xfrm>
            <a:off x="341276" y="3350483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903321" y="4918380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5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9320965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8A92FC0D-F332-477C-A0E4-FCAF6AE2C98B}"/>
              </a:ext>
            </a:extLst>
          </p:cNvPr>
          <p:cNvSpPr/>
          <p:nvPr/>
        </p:nvSpPr>
        <p:spPr>
          <a:xfrm>
            <a:off x="331980" y="1037750"/>
            <a:ext cx="881202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п. 62.1 ст. 217 НК РФ </a:t>
            </a:r>
          </a:p>
          <a:p>
            <a:r>
              <a:rPr lang="ru-RU" sz="1700" dirty="0" smtClean="0">
                <a:latin typeface="+mj-lt"/>
              </a:rPr>
              <a:t>Доход </a:t>
            </a:r>
            <a:r>
              <a:rPr lang="ru-RU" sz="1700" dirty="0">
                <a:latin typeface="+mj-lt"/>
              </a:rPr>
              <a:t>в виде суммы задолженности перед кредитором, признанной безнадежной к взысканию (при условии, что заемщик не является взаимозависимым </a:t>
            </a:r>
            <a:r>
              <a:rPr lang="ru-RU" sz="1700" dirty="0" smtClean="0">
                <a:latin typeface="+mj-lt"/>
              </a:rPr>
              <a:t>лицом с </a:t>
            </a:r>
            <a:r>
              <a:rPr lang="ru-RU" sz="1700" dirty="0">
                <a:latin typeface="+mj-lt"/>
              </a:rPr>
              <a:t>кредитором, не состоит </a:t>
            </a:r>
            <a:r>
              <a:rPr lang="ru-RU" sz="1700" dirty="0" smtClean="0">
                <a:latin typeface="+mj-lt"/>
              </a:rPr>
              <a:t>в </a:t>
            </a:r>
            <a:r>
              <a:rPr lang="ru-RU" sz="1700" dirty="0">
                <a:latin typeface="+mj-lt"/>
              </a:rPr>
              <a:t>трудовых отношениях и др.) (с 2020 </a:t>
            </a:r>
            <a:r>
              <a:rPr lang="ru-RU" sz="1700" dirty="0" smtClean="0">
                <a:latin typeface="+mj-lt"/>
              </a:rPr>
              <a:t>г.)(</a:t>
            </a:r>
            <a:r>
              <a:rPr lang="ru-RU" sz="1700" dirty="0">
                <a:latin typeface="+mj-lt"/>
              </a:rPr>
              <a:t>Федеральный закон от 26.07.2019 № 210-ФЗ)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BA59B213-6B7C-421D-8FB1-139BD4EE66E5}"/>
              </a:ext>
            </a:extLst>
          </p:cNvPr>
          <p:cNvSpPr/>
          <p:nvPr/>
        </p:nvSpPr>
        <p:spPr>
          <a:xfrm>
            <a:off x="311452" y="2253057"/>
            <a:ext cx="881202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п. </a:t>
            </a:r>
            <a:r>
              <a:rPr lang="ru-RU" sz="1700" b="1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65.1 ст. 217 НК РФ </a:t>
            </a:r>
            <a:endParaRPr lang="ru-RU" sz="1700" b="1" dirty="0" smtClean="0">
              <a:solidFill>
                <a:schemeClr val="accent5">
                  <a:lumMod val="75000"/>
                </a:schemeClr>
              </a:solidFill>
              <a:latin typeface="+mj-lt"/>
            </a:endParaRPr>
          </a:p>
          <a:p>
            <a:r>
              <a:rPr lang="ru-RU" sz="1700" dirty="0" smtClean="0">
                <a:latin typeface="+mj-lt"/>
              </a:rPr>
              <a:t>Суммы </a:t>
            </a:r>
            <a:r>
              <a:rPr lang="ru-RU" sz="1700" dirty="0">
                <a:latin typeface="+mj-lt"/>
              </a:rPr>
              <a:t>господдержки многодетных семей на погашение ипотеки в размере задолженности (но не более 450 тысяч рублей</a:t>
            </a:r>
            <a:r>
              <a:rPr lang="ru-RU" sz="1700" dirty="0" smtClean="0">
                <a:latin typeface="+mj-lt"/>
              </a:rPr>
              <a:t>) (</a:t>
            </a:r>
            <a:r>
              <a:rPr lang="ru-RU" sz="1700" dirty="0">
                <a:latin typeface="+mj-lt"/>
              </a:rPr>
              <a:t>Федеральный закон от 03.07.2019 № 158-ФЗ)</a:t>
            </a: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xmlns="" id="{9F0A59E0-D4DF-47CA-89F9-C57E178D45B5}"/>
              </a:ext>
            </a:extLst>
          </p:cNvPr>
          <p:cNvCxnSpPr/>
          <p:nvPr/>
        </p:nvCxnSpPr>
        <p:spPr>
          <a:xfrm>
            <a:off x="395536" y="3219822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F8DAE040-B717-4695-8B99-5B4CBDE6A7A9}"/>
              </a:ext>
            </a:extLst>
          </p:cNvPr>
          <p:cNvSpPr/>
          <p:nvPr/>
        </p:nvSpPr>
        <p:spPr>
          <a:xfrm>
            <a:off x="295199" y="3256517"/>
            <a:ext cx="8795252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 err="1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пп</a:t>
            </a:r>
            <a:r>
              <a:rPr lang="ru-RU" sz="17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. п 1 ст. 212 НК РФ </a:t>
            </a:r>
          </a:p>
          <a:p>
            <a:r>
              <a:rPr lang="ru-RU" sz="1700" dirty="0" smtClean="0">
                <a:latin typeface="+mj-lt"/>
              </a:rPr>
              <a:t>Доход </a:t>
            </a:r>
            <a:r>
              <a:rPr lang="ru-RU" sz="1700" dirty="0">
                <a:latin typeface="+mj-lt"/>
              </a:rPr>
              <a:t>от экономии на процентах во время льготного периода (ипотечных каникул</a:t>
            </a:r>
            <a:r>
              <a:rPr lang="ru-RU" sz="1700" dirty="0" smtClean="0">
                <a:latin typeface="+mj-lt"/>
              </a:rPr>
              <a:t>) (</a:t>
            </a:r>
            <a:r>
              <a:rPr lang="ru-RU" sz="1600" dirty="0"/>
              <a:t>с 1 августа 2019 </a:t>
            </a:r>
            <a:r>
              <a:rPr lang="ru-RU" sz="1600" dirty="0" smtClean="0"/>
              <a:t>года</a:t>
            </a:r>
            <a:r>
              <a:rPr lang="ru-RU" sz="1700" dirty="0" smtClean="0">
                <a:latin typeface="+mj-lt"/>
              </a:rPr>
              <a:t>) </a:t>
            </a:r>
            <a:r>
              <a:rPr lang="ru-RU" sz="1700" dirty="0">
                <a:latin typeface="+mj-lt"/>
              </a:rPr>
              <a:t>(Федеральный закон от 03.07.2019 № 158-ФЗ)</a:t>
            </a: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A1A683F0-0752-4258-9CE3-A29D028A9A03}"/>
              </a:ext>
            </a:extLst>
          </p:cNvPr>
          <p:cNvCxnSpPr/>
          <p:nvPr/>
        </p:nvCxnSpPr>
        <p:spPr>
          <a:xfrm>
            <a:off x="395536" y="2248111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BE8E1C4B-12D1-46E9-BB20-2A08AA2F93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80" y="13153"/>
            <a:ext cx="7787580" cy="600720"/>
          </a:xfrm>
          <a:solidFill>
            <a:srgbClr val="FF680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Изменения, касающиеся физических лиц 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F1190069-982D-4385-95E0-055001857DE1}"/>
              </a:ext>
            </a:extLst>
          </p:cNvPr>
          <p:cNvSpPr/>
          <p:nvPr/>
        </p:nvSpPr>
        <p:spPr>
          <a:xfrm>
            <a:off x="5652120" y="5015788"/>
            <a:ext cx="3491880" cy="127711"/>
          </a:xfrm>
          <a:prstGeom prst="rect">
            <a:avLst/>
          </a:prstGeom>
          <a:solidFill>
            <a:srgbClr val="FFA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: пятиугольник 13">
            <a:extLst>
              <a:ext uri="{FF2B5EF4-FFF2-40B4-BE49-F238E27FC236}">
                <a16:creationId xmlns:a16="http://schemas.microsoft.com/office/drawing/2014/main" xmlns="" id="{96C3E5B6-FBBE-4FC9-8DBC-74B599A8EAED}"/>
              </a:ext>
            </a:extLst>
          </p:cNvPr>
          <p:cNvSpPr/>
          <p:nvPr/>
        </p:nvSpPr>
        <p:spPr>
          <a:xfrm>
            <a:off x="0" y="5015788"/>
            <a:ext cx="8532440" cy="127711"/>
          </a:xfrm>
          <a:prstGeom prst="homePlate">
            <a:avLst>
              <a:gd name="adj" fmla="val 33617"/>
            </a:avLst>
          </a:prstGeom>
          <a:solidFill>
            <a:srgbClr val="FE8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: пятиугольник 16">
            <a:extLst>
              <a:ext uri="{FF2B5EF4-FFF2-40B4-BE49-F238E27FC236}">
                <a16:creationId xmlns:a16="http://schemas.microsoft.com/office/drawing/2014/main" xmlns="" id="{0CF2EC0D-A4E4-4EB3-ABBA-BF1A502D369A}"/>
              </a:ext>
            </a:extLst>
          </p:cNvPr>
          <p:cNvSpPr/>
          <p:nvPr/>
        </p:nvSpPr>
        <p:spPr>
          <a:xfrm>
            <a:off x="-17639" y="5015788"/>
            <a:ext cx="6948264" cy="127711"/>
          </a:xfrm>
          <a:prstGeom prst="homePlate">
            <a:avLst>
              <a:gd name="adj" fmla="val 33617"/>
            </a:avLst>
          </a:prstGeom>
          <a:solidFill>
            <a:srgbClr val="FF6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2279DF27-7838-487F-9042-5FE750774524}"/>
              </a:ext>
            </a:extLst>
          </p:cNvPr>
          <p:cNvSpPr/>
          <p:nvPr/>
        </p:nvSpPr>
        <p:spPr>
          <a:xfrm>
            <a:off x="755576" y="690249"/>
            <a:ext cx="7524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ea typeface="Calibri" panose="020F0502020204030204" pitchFamily="34" charset="0"/>
              </a:rPr>
              <a:t>Новые освобождаемые от НДФЛ доходы в ст. 217 НК РФ (ч. 2) + ст. 212 НК РФ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903321" y="4918380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6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0925971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CAD277C-F942-4BA0-926A-9377EB5BDEBF}"/>
              </a:ext>
            </a:extLst>
          </p:cNvPr>
          <p:cNvSpPr/>
          <p:nvPr/>
        </p:nvSpPr>
        <p:spPr>
          <a:xfrm>
            <a:off x="309796" y="3461614"/>
            <a:ext cx="881202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 smtClean="0">
                <a:solidFill>
                  <a:schemeClr val="accent5">
                    <a:lumMod val="75000"/>
                  </a:schemeClr>
                </a:solidFill>
              </a:rPr>
              <a:t>пункт 79. </a:t>
            </a:r>
            <a:r>
              <a:rPr lang="ru-RU" sz="1700" dirty="0" smtClean="0">
                <a:latin typeface="+mj-lt"/>
              </a:rPr>
              <a:t>Доходы </a:t>
            </a:r>
            <a:r>
              <a:rPr lang="ru-RU" sz="1700" dirty="0">
                <a:latin typeface="+mj-lt"/>
              </a:rPr>
              <a:t>в денежной и натуральной формах, полученных отдельными категориями граждан в порядке оказания им социальной поддержки (с 2020); </a:t>
            </a: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A1A683F0-0752-4258-9CE3-A29D028A9A03}"/>
              </a:ext>
            </a:extLst>
          </p:cNvPr>
          <p:cNvCxnSpPr/>
          <p:nvPr/>
        </p:nvCxnSpPr>
        <p:spPr>
          <a:xfrm>
            <a:off x="430236" y="1497260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BE8E1C4B-12D1-46E9-BB20-2A08AA2F93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80" y="13153"/>
            <a:ext cx="7787580" cy="600720"/>
          </a:xfrm>
          <a:solidFill>
            <a:srgbClr val="FF680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Изменения, касающиеся физических лиц 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F1190069-982D-4385-95E0-055001857DE1}"/>
              </a:ext>
            </a:extLst>
          </p:cNvPr>
          <p:cNvSpPr/>
          <p:nvPr/>
        </p:nvSpPr>
        <p:spPr>
          <a:xfrm>
            <a:off x="5652120" y="5015788"/>
            <a:ext cx="3491880" cy="127711"/>
          </a:xfrm>
          <a:prstGeom prst="rect">
            <a:avLst/>
          </a:prstGeom>
          <a:solidFill>
            <a:srgbClr val="FFA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: пятиугольник 13">
            <a:extLst>
              <a:ext uri="{FF2B5EF4-FFF2-40B4-BE49-F238E27FC236}">
                <a16:creationId xmlns:a16="http://schemas.microsoft.com/office/drawing/2014/main" xmlns="" id="{96C3E5B6-FBBE-4FC9-8DBC-74B599A8EAED}"/>
              </a:ext>
            </a:extLst>
          </p:cNvPr>
          <p:cNvSpPr/>
          <p:nvPr/>
        </p:nvSpPr>
        <p:spPr>
          <a:xfrm>
            <a:off x="0" y="5015788"/>
            <a:ext cx="8532440" cy="127711"/>
          </a:xfrm>
          <a:prstGeom prst="homePlate">
            <a:avLst>
              <a:gd name="adj" fmla="val 33617"/>
            </a:avLst>
          </a:prstGeom>
          <a:solidFill>
            <a:srgbClr val="FE8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: пятиугольник 16">
            <a:extLst>
              <a:ext uri="{FF2B5EF4-FFF2-40B4-BE49-F238E27FC236}">
                <a16:creationId xmlns:a16="http://schemas.microsoft.com/office/drawing/2014/main" xmlns="" id="{0CF2EC0D-A4E4-4EB3-ABBA-BF1A502D369A}"/>
              </a:ext>
            </a:extLst>
          </p:cNvPr>
          <p:cNvSpPr/>
          <p:nvPr/>
        </p:nvSpPr>
        <p:spPr>
          <a:xfrm>
            <a:off x="-17639" y="5015788"/>
            <a:ext cx="6948264" cy="127711"/>
          </a:xfrm>
          <a:prstGeom prst="homePlate">
            <a:avLst>
              <a:gd name="adj" fmla="val 33617"/>
            </a:avLst>
          </a:prstGeom>
          <a:solidFill>
            <a:srgbClr val="FF6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2279DF27-7838-487F-9042-5FE750774524}"/>
              </a:ext>
            </a:extLst>
          </p:cNvPr>
          <p:cNvSpPr/>
          <p:nvPr/>
        </p:nvSpPr>
        <p:spPr>
          <a:xfrm>
            <a:off x="755576" y="590230"/>
            <a:ext cx="7524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ea typeface="Calibri" panose="020F0502020204030204" pitchFamily="34" charset="0"/>
              </a:rPr>
              <a:t>Новые освобождаемые от НДФЛ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+mj-lt"/>
                <a:ea typeface="Calibri" panose="020F0502020204030204" pitchFamily="34" charset="0"/>
              </a:rPr>
              <a:t>доходы в ст. 217 НК РФ (ч.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ea typeface="Calibri" panose="020F0502020204030204" pitchFamily="34" charset="0"/>
              </a:rPr>
              <a:t>3)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+mj-lt"/>
              <a:ea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4494" y="1037727"/>
            <a:ext cx="8476844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пункт 41.2. </a:t>
            </a:r>
            <a:r>
              <a:rPr lang="ru-RU" sz="1700" dirty="0" smtClean="0">
                <a:latin typeface="+mj-lt"/>
              </a:rPr>
              <a:t>Компенсации </a:t>
            </a:r>
            <a:r>
              <a:rPr lang="ru-RU" sz="1700" dirty="0">
                <a:latin typeface="+mj-lt"/>
              </a:rPr>
              <a:t>взамен полагающегося </a:t>
            </a:r>
            <a:r>
              <a:rPr lang="ru-RU" sz="1700" dirty="0" smtClean="0">
                <a:latin typeface="+mj-lt"/>
              </a:rPr>
              <a:t>земельного участка (с 2020);</a:t>
            </a:r>
            <a:endParaRPr lang="ru-RU" sz="1700" dirty="0">
              <a:latin typeface="+mj-lt"/>
            </a:endParaRP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xmlns="" id="{A1A683F0-0752-4258-9CE3-A29D028A9A03}"/>
              </a:ext>
            </a:extLst>
          </p:cNvPr>
          <p:cNvCxnSpPr/>
          <p:nvPr/>
        </p:nvCxnSpPr>
        <p:spPr>
          <a:xfrm>
            <a:off x="408469" y="1851670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327195" y="1440985"/>
            <a:ext cx="6301725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700" dirty="0" smtClean="0">
                <a:solidFill>
                  <a:schemeClr val="accent5">
                    <a:lumMod val="75000"/>
                  </a:schemeClr>
                </a:solidFill>
              </a:rPr>
              <a:t>пункт 76. </a:t>
            </a:r>
            <a:r>
              <a:rPr lang="ru-RU" sz="1700" dirty="0" smtClean="0">
                <a:latin typeface="+mj-lt"/>
              </a:rPr>
              <a:t>Выплаты подвергшимся воздействию </a:t>
            </a:r>
            <a:r>
              <a:rPr lang="ru-RU" sz="1700" dirty="0">
                <a:latin typeface="+mj-lt"/>
              </a:rPr>
              <a:t>радиации (с 2020);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14494" y="1858821"/>
            <a:ext cx="5445722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700" dirty="0">
                <a:solidFill>
                  <a:schemeClr val="accent5">
                    <a:lumMod val="75000"/>
                  </a:schemeClr>
                </a:solidFill>
              </a:rPr>
              <a:t>пункт</a:t>
            </a:r>
            <a:r>
              <a:rPr lang="ru-RU" sz="17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. 77. </a:t>
            </a:r>
            <a:r>
              <a:rPr lang="ru-RU" sz="1700" dirty="0" smtClean="0">
                <a:latin typeface="+mj-lt"/>
              </a:rPr>
              <a:t>Доходы </a:t>
            </a:r>
            <a:r>
              <a:rPr lang="ru-RU" sz="1700" dirty="0">
                <a:latin typeface="+mj-lt"/>
              </a:rPr>
              <a:t>в связи с рождением ребенка (с 2020);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5944" y="2233074"/>
            <a:ext cx="962897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>
                <a:solidFill>
                  <a:schemeClr val="accent5">
                    <a:lumMod val="75000"/>
                  </a:schemeClr>
                </a:solidFill>
              </a:rPr>
              <a:t>пункт</a:t>
            </a:r>
            <a:r>
              <a:rPr lang="ru-RU" sz="1700" dirty="0" smtClean="0">
                <a:solidFill>
                  <a:schemeClr val="accent5">
                    <a:lumMod val="75000"/>
                  </a:schemeClr>
                </a:solidFill>
              </a:rPr>
              <a:t> 78. </a:t>
            </a:r>
            <a:r>
              <a:rPr lang="ru-RU" sz="1700" dirty="0" smtClean="0">
                <a:latin typeface="+mj-lt"/>
              </a:rPr>
              <a:t>Доходы</a:t>
            </a:r>
            <a:r>
              <a:rPr lang="ru-RU" sz="1700" dirty="0">
                <a:latin typeface="+mj-lt"/>
              </a:rPr>
              <a:t>, полученные инвалидами и детьми-инвалидами в соответствии </a:t>
            </a:r>
            <a:r>
              <a:rPr lang="ru-RU" sz="1700" dirty="0" smtClean="0">
                <a:latin typeface="+mj-lt"/>
              </a:rPr>
              <a:t> с </a:t>
            </a:r>
            <a:r>
              <a:rPr lang="ru-RU" sz="1700" dirty="0">
                <a:latin typeface="+mj-lt"/>
              </a:rPr>
              <a:t>законодательством (с 2020);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xmlns="" id="{A1A683F0-0752-4258-9CE3-A29D028A9A03}"/>
              </a:ext>
            </a:extLst>
          </p:cNvPr>
          <p:cNvCxnSpPr/>
          <p:nvPr/>
        </p:nvCxnSpPr>
        <p:spPr>
          <a:xfrm>
            <a:off x="408469" y="2216569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xmlns="" id="{A1A683F0-0752-4258-9CE3-A29D028A9A03}"/>
              </a:ext>
            </a:extLst>
          </p:cNvPr>
          <p:cNvCxnSpPr/>
          <p:nvPr/>
        </p:nvCxnSpPr>
        <p:spPr>
          <a:xfrm>
            <a:off x="445042" y="2848626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xmlns="" id="{2CAD277C-F942-4BA0-926A-9377EB5BDEBF}"/>
              </a:ext>
            </a:extLst>
          </p:cNvPr>
          <p:cNvSpPr/>
          <p:nvPr/>
        </p:nvSpPr>
        <p:spPr>
          <a:xfrm>
            <a:off x="309796" y="2836545"/>
            <a:ext cx="881202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>
                <a:solidFill>
                  <a:schemeClr val="accent5">
                    <a:lumMod val="75000"/>
                  </a:schemeClr>
                </a:solidFill>
              </a:rPr>
              <a:t>пункт </a:t>
            </a:r>
            <a:r>
              <a:rPr lang="ru-RU" sz="1700" dirty="0" smtClean="0">
                <a:solidFill>
                  <a:schemeClr val="accent5">
                    <a:lumMod val="75000"/>
                  </a:schemeClr>
                </a:solidFill>
              </a:rPr>
              <a:t>78. </a:t>
            </a:r>
            <a:r>
              <a:rPr lang="ru-RU" sz="1700" dirty="0" smtClean="0">
                <a:latin typeface="+mj-lt"/>
              </a:rPr>
              <a:t>Суммы </a:t>
            </a:r>
            <a:r>
              <a:rPr lang="ru-RU" sz="1700" dirty="0">
                <a:latin typeface="+mj-lt"/>
              </a:rPr>
              <a:t>оплаты дополнительных выходных, предоставляемых родителям, опекунам и попечителям, осуществляющим уход за детьми-инвалидами (с 2020); 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2CAD277C-F942-4BA0-926A-9377EB5BDEBF}"/>
              </a:ext>
            </a:extLst>
          </p:cNvPr>
          <p:cNvSpPr/>
          <p:nvPr/>
        </p:nvSpPr>
        <p:spPr>
          <a:xfrm>
            <a:off x="316569" y="4154508"/>
            <a:ext cx="8812020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>
                <a:solidFill>
                  <a:schemeClr val="accent5">
                    <a:lumMod val="75000"/>
                  </a:schemeClr>
                </a:solidFill>
              </a:rPr>
              <a:t>пункт </a:t>
            </a:r>
            <a:r>
              <a:rPr lang="ru-RU" sz="1700" dirty="0" smtClean="0">
                <a:solidFill>
                  <a:schemeClr val="accent5">
                    <a:lumMod val="75000"/>
                  </a:schemeClr>
                </a:solidFill>
              </a:rPr>
              <a:t>80. </a:t>
            </a:r>
            <a:r>
              <a:rPr lang="ru-RU" sz="1700" dirty="0" smtClean="0">
                <a:latin typeface="+mj-lt"/>
              </a:rPr>
              <a:t>Доходы «</a:t>
            </a:r>
            <a:r>
              <a:rPr lang="ru-RU" sz="1700" dirty="0">
                <a:latin typeface="+mj-lt"/>
              </a:rPr>
              <a:t>Почетным донорам» (с 2020</a:t>
            </a:r>
            <a:r>
              <a:rPr lang="ru-RU" sz="1700" dirty="0" smtClean="0">
                <a:latin typeface="+mj-lt"/>
              </a:rPr>
              <a:t>).</a:t>
            </a:r>
            <a:endParaRPr lang="ru-RU" sz="1700" dirty="0">
              <a:latin typeface="+mj-lt"/>
            </a:endParaRPr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xmlns="" id="{A1A683F0-0752-4258-9CE3-A29D028A9A03}"/>
              </a:ext>
            </a:extLst>
          </p:cNvPr>
          <p:cNvCxnSpPr/>
          <p:nvPr/>
        </p:nvCxnSpPr>
        <p:spPr>
          <a:xfrm>
            <a:off x="445042" y="3453022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xmlns="" id="{A1A683F0-0752-4258-9CE3-A29D028A9A03}"/>
              </a:ext>
            </a:extLst>
          </p:cNvPr>
          <p:cNvCxnSpPr/>
          <p:nvPr/>
        </p:nvCxnSpPr>
        <p:spPr>
          <a:xfrm>
            <a:off x="430236" y="4155926"/>
            <a:ext cx="84969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xmlns="" id="{2CAD277C-F942-4BA0-926A-9377EB5BDEBF}"/>
              </a:ext>
            </a:extLst>
          </p:cNvPr>
          <p:cNvSpPr/>
          <p:nvPr/>
        </p:nvSpPr>
        <p:spPr>
          <a:xfrm>
            <a:off x="1246110" y="4661845"/>
            <a:ext cx="8812020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Изменения установлены Федеральным законом </a:t>
            </a:r>
            <a:r>
              <a:rPr lang="ru-RU" sz="1700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17.06.2019 N </a:t>
            </a:r>
            <a:r>
              <a:rPr lang="ru-RU" sz="1700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147-ФЗ</a:t>
            </a:r>
            <a:endParaRPr lang="ru-RU" sz="1700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903321" y="4918380"/>
            <a:ext cx="2880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7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2079998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Тема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D9A78"/>
    </a:accent1>
    <a:accent2>
      <a:srgbClr val="8BC145"/>
    </a:accent2>
    <a:accent3>
      <a:srgbClr val="36AFCE"/>
    </a:accent3>
    <a:accent4>
      <a:srgbClr val="1D6FA9"/>
    </a:accent4>
    <a:accent5>
      <a:srgbClr val="B74919"/>
    </a:accent5>
    <a:accent6>
      <a:srgbClr val="F19D19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Тема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1D9A78"/>
    </a:accent1>
    <a:accent2>
      <a:srgbClr val="8BC145"/>
    </a:accent2>
    <a:accent3>
      <a:srgbClr val="36AFCE"/>
    </a:accent3>
    <a:accent4>
      <a:srgbClr val="1D6FA9"/>
    </a:accent4>
    <a:accent5>
      <a:srgbClr val="B74919"/>
    </a:accent5>
    <a:accent6>
      <a:srgbClr val="F19D19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9600</TotalTime>
  <Words>1748</Words>
  <Application>Microsoft Office PowerPoint</Application>
  <PresentationFormat>Экран (16:9)</PresentationFormat>
  <Paragraphs>272</Paragraphs>
  <Slides>19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Office Theme</vt:lpstr>
      <vt:lpstr>Основные изменения законодательства  по НДФЛ и страховым взносам.  Особенности налогообложения доходов иностранных граждан.</vt:lpstr>
      <vt:lpstr>Презентация PowerPoint</vt:lpstr>
      <vt:lpstr>Изменения для работодателей</vt:lpstr>
      <vt:lpstr>Презентация PowerPoint</vt:lpstr>
      <vt:lpstr>Презентация PowerPoint</vt:lpstr>
      <vt:lpstr>Презентация PowerPoint</vt:lpstr>
      <vt:lpstr>Изменения, касающиеся физических лиц </vt:lpstr>
      <vt:lpstr>Изменения, касающиеся физических лиц </vt:lpstr>
      <vt:lpstr>Изменения, касающиеся физических лиц </vt:lpstr>
      <vt:lpstr>Новые междокументные контрольные соотношения по зарплатной отчетности </vt:lpstr>
      <vt:lpstr>Самостоятельный анализ рисков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Сальников Дмитрий Сергеевич</dc:creator>
  <cp:lastModifiedBy>Пинчук Ольга Анатольевна</cp:lastModifiedBy>
  <cp:revision>550</cp:revision>
  <cp:lastPrinted>2019-12-23T15:43:28Z</cp:lastPrinted>
  <dcterms:created xsi:type="dcterms:W3CDTF">2017-11-01T10:41:22Z</dcterms:created>
  <dcterms:modified xsi:type="dcterms:W3CDTF">2020-02-28T03:37:04Z</dcterms:modified>
</cp:coreProperties>
</file>