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7" r:id="rId1"/>
  </p:sldMasterIdLst>
  <p:notesMasterIdLst>
    <p:notesMasterId r:id="rId12"/>
  </p:notesMasterIdLst>
  <p:handoutMasterIdLst>
    <p:handoutMasterId r:id="rId13"/>
  </p:handoutMasterIdLst>
  <p:sldIdLst>
    <p:sldId id="283" r:id="rId2"/>
    <p:sldId id="371" r:id="rId3"/>
    <p:sldId id="383" r:id="rId4"/>
    <p:sldId id="378" r:id="rId5"/>
    <p:sldId id="386" r:id="rId6"/>
    <p:sldId id="379" r:id="rId7"/>
    <p:sldId id="382" r:id="rId8"/>
    <p:sldId id="384" r:id="rId9"/>
    <p:sldId id="385" r:id="rId10"/>
    <p:sldId id="380" r:id="rId11"/>
  </p:sldIdLst>
  <p:sldSz cx="9144000" cy="5143500" type="screen16x9"/>
  <p:notesSz cx="6797675" cy="9926638"/>
  <p:defaultTextStyle>
    <a:defPPr>
      <a:defRPr lang="ru-RU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сянюк Алексей Александрович" initials="КАА" lastIdx="2" clrIdx="0">
    <p:extLst/>
  </p:cmAuthor>
  <p:cmAuthor id="2" name="Воробьев Алексей Максимович" initials="ВАМ" lastIdx="3" clrIdx="1">
    <p:extLst/>
  </p:cmAuthor>
  <p:cmAuthor id="3" name="Шмелев Алексей Константинович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B6CA7"/>
    <a:srgbClr val="A80000"/>
    <a:srgbClr val="EDEEEF"/>
    <a:srgbClr val="FFF6C1"/>
    <a:srgbClr val="FDE6D3"/>
    <a:srgbClr val="FCD9BC"/>
    <a:srgbClr val="FAB882"/>
    <a:srgbClr val="6C81B4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0" autoAdjust="0"/>
    <p:restoredTop sz="95086" autoAdjust="0"/>
  </p:normalViewPr>
  <p:slideViewPr>
    <p:cSldViewPr>
      <p:cViewPr varScale="1">
        <p:scale>
          <a:sx n="148" d="100"/>
          <a:sy n="148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94D0A7-8292-4230-931C-78099817E1E7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74B56-5822-41D3-9F4E-9B534AF27A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1440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4"/>
            <a:ext cx="2945659" cy="496332"/>
          </a:xfrm>
          <a:prstGeom prst="rect">
            <a:avLst/>
          </a:prstGeom>
        </p:spPr>
        <p:txBody>
          <a:bodyPr vert="horz" lIns="92433" tIns="46216" rIns="92433" bIns="4621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0" y="4"/>
            <a:ext cx="2945659" cy="496332"/>
          </a:xfrm>
          <a:prstGeom prst="rect">
            <a:avLst/>
          </a:prstGeom>
        </p:spPr>
        <p:txBody>
          <a:bodyPr vert="horz" lIns="92433" tIns="46216" rIns="92433" bIns="46216" rtlCol="0"/>
          <a:lstStyle>
            <a:lvl1pPr algn="r">
              <a:defRPr sz="1200"/>
            </a:lvl1pPr>
          </a:lstStyle>
          <a:p>
            <a:fld id="{851BFEE2-8C22-486B-B394-4F571AC208F5}" type="datetimeFigureOut">
              <a:rPr lang="ru-RU" smtClean="0"/>
              <a:pPr/>
              <a:t>06.09.2022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3" tIns="46216" rIns="92433" bIns="462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7"/>
            <a:ext cx="5438140" cy="4466988"/>
          </a:xfrm>
          <a:prstGeom prst="rect">
            <a:avLst/>
          </a:prstGeom>
        </p:spPr>
        <p:txBody>
          <a:bodyPr vert="horz" lIns="92433" tIns="46216" rIns="92433" bIns="4621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28587"/>
            <a:ext cx="2945659" cy="496332"/>
          </a:xfrm>
          <a:prstGeom prst="rect">
            <a:avLst/>
          </a:prstGeom>
        </p:spPr>
        <p:txBody>
          <a:bodyPr vert="horz" lIns="92433" tIns="46216" rIns="92433" bIns="462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0" y="9428587"/>
            <a:ext cx="2945659" cy="496332"/>
          </a:xfrm>
          <a:prstGeom prst="rect">
            <a:avLst/>
          </a:prstGeom>
        </p:spPr>
        <p:txBody>
          <a:bodyPr vert="horz" lIns="92433" tIns="46216" rIns="92433" bIns="46216" rtlCol="0" anchor="b"/>
          <a:lstStyle>
            <a:lvl1pPr algn="r">
              <a:defRPr sz="1200"/>
            </a:lvl1pPr>
          </a:lstStyle>
          <a:p>
            <a:fld id="{3DCD607D-6DB4-4588-82CA-05EC035ADA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12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449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449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449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61938" y="798513"/>
            <a:ext cx="7097713" cy="39925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36091" indent="-283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2448" indent="-226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85430" indent="-226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38408" indent="-226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491388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44367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397345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50326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1789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1789"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217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449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449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61938" y="798513"/>
            <a:ext cx="7097713" cy="39925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36091" indent="-283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2448" indent="-226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85430" indent="-226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38408" indent="-226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491388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44367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397345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50326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1789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1789"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2175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61938" y="798513"/>
            <a:ext cx="7097713" cy="39925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36091" indent="-283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2448" indent="-226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85430" indent="-226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38408" indent="-226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491388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44367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397345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50326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1789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1789"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217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61938" y="798513"/>
            <a:ext cx="7097713" cy="39925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36091" indent="-2831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2448" indent="-226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85430" indent="-226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38408" indent="-22648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491388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44367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397345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50326" indent="-226488" defTabSz="103178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1789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1789"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217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194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69"/>
            <a:ext cx="7772400" cy="1102519"/>
          </a:xfrm>
        </p:spPr>
        <p:txBody>
          <a:bodyPr>
            <a:normAutofit/>
          </a:bodyPr>
          <a:lstStyle>
            <a:lvl1pPr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100" b="0">
                <a:solidFill>
                  <a:schemeClr val="bg1"/>
                </a:solidFill>
                <a:latin typeface="+mj-lt"/>
              </a:defRPr>
            </a:lvl1pPr>
            <a:lvl2pPr marL="342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6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32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30" indent="0">
              <a:buNone/>
              <a:defRPr sz="2100"/>
            </a:lvl2pPr>
            <a:lvl3pPr marL="685662" indent="0">
              <a:buNone/>
              <a:defRPr sz="1800"/>
            </a:lvl3pPr>
            <a:lvl4pPr marL="1028493" indent="0">
              <a:buNone/>
              <a:defRPr sz="1500"/>
            </a:lvl4pPr>
            <a:lvl5pPr marL="1371324" indent="0">
              <a:buNone/>
              <a:defRPr sz="1500"/>
            </a:lvl5pPr>
            <a:lvl6pPr marL="1714154" indent="0">
              <a:buNone/>
              <a:defRPr sz="1500"/>
            </a:lvl6pPr>
            <a:lvl7pPr marL="2056985" indent="0">
              <a:buNone/>
              <a:defRPr sz="1500"/>
            </a:lvl7pPr>
            <a:lvl8pPr marL="2399816" indent="0">
              <a:buNone/>
              <a:defRPr sz="1500"/>
            </a:lvl8pPr>
            <a:lvl9pPr marL="2742647" indent="0">
              <a:buNone/>
              <a:defRPr sz="15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830" indent="0">
              <a:buNone/>
              <a:defRPr sz="900"/>
            </a:lvl2pPr>
            <a:lvl3pPr marL="685662" indent="0">
              <a:buNone/>
              <a:defRPr sz="800"/>
            </a:lvl3pPr>
            <a:lvl4pPr marL="1028493" indent="0">
              <a:buNone/>
              <a:defRPr sz="700"/>
            </a:lvl4pPr>
            <a:lvl5pPr marL="1371324" indent="0">
              <a:buNone/>
              <a:defRPr sz="700"/>
            </a:lvl5pPr>
            <a:lvl6pPr marL="1714154" indent="0">
              <a:buNone/>
              <a:defRPr sz="700"/>
            </a:lvl6pPr>
            <a:lvl7pPr marL="2056985" indent="0">
              <a:buNone/>
              <a:defRPr sz="700"/>
            </a:lvl7pPr>
            <a:lvl8pPr marL="2399816" indent="0">
              <a:buNone/>
              <a:defRPr sz="700"/>
            </a:lvl8pPr>
            <a:lvl9pPr marL="2742647" indent="0">
              <a:buNone/>
              <a:defRPr sz="7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33E6-6B9D-45C5-80AC-9FEA02D3D99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34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C9E-C8DB-4E98-B502-6E40796A294F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2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449" y="227410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E4C7-E392-431E-BAA7-5DECF0DD72B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65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9" y="3845718"/>
            <a:ext cx="923925" cy="282179"/>
          </a:xfrm>
          <a:prstGeom prst="rect">
            <a:avLst/>
          </a:prstGeom>
          <a:noFill/>
        </p:spPr>
        <p:txBody>
          <a:bodyPr lIns="60110" tIns="30056" rIns="60110" bIns="30056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7" y="1205158"/>
            <a:ext cx="7320689" cy="3621940"/>
          </a:xfrm>
        </p:spPr>
        <p:txBody>
          <a:bodyPr/>
          <a:lstStyle>
            <a:lvl1pPr marL="238975" indent="0">
              <a:buFontTx/>
              <a:buNone/>
              <a:defRPr b="1">
                <a:latin typeface="+mj-lt"/>
              </a:defRPr>
            </a:lvl1pPr>
            <a:lvl2pPr marL="236888" indent="2087">
              <a:defRPr>
                <a:latin typeface="+mj-lt"/>
              </a:defRPr>
            </a:lvl2pPr>
            <a:lvl3pPr marL="413249" indent="-171144">
              <a:tabLst/>
              <a:defRPr>
                <a:latin typeface="+mj-lt"/>
              </a:defRPr>
            </a:lvl3pPr>
            <a:lvl4pPr marL="0" indent="236888">
              <a:lnSpc>
                <a:spcPts val="1184"/>
              </a:lnSpc>
              <a:spcBef>
                <a:spcPts val="263"/>
              </a:spcBef>
              <a:defRPr>
                <a:latin typeface="+mj-lt"/>
              </a:defRPr>
            </a:lvl4pPr>
            <a:lvl5pPr>
              <a:lnSpc>
                <a:spcPts val="1184"/>
              </a:lnSpc>
              <a:spcBef>
                <a:spcPts val="2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19"/>
            <a:ext cx="7337192" cy="829352"/>
          </a:xfrm>
        </p:spPr>
        <p:txBody>
          <a:bodyPr/>
          <a:lstStyle>
            <a:lvl1pPr marL="0" marR="0" indent="0" defTabSz="68566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5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AC7B-5B8F-42B3-88A7-3F729EE1627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87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16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7" y="1205158"/>
            <a:ext cx="7320689" cy="3621940"/>
          </a:xfrm>
        </p:spPr>
        <p:txBody>
          <a:bodyPr/>
          <a:lstStyle>
            <a:lvl1pPr marL="238975" indent="0">
              <a:buFontTx/>
              <a:buNone/>
              <a:defRPr b="1">
                <a:latin typeface="+mj-lt"/>
              </a:defRPr>
            </a:lvl1pPr>
            <a:lvl2pPr marL="238975" indent="0">
              <a:defRPr>
                <a:latin typeface="+mj-lt"/>
              </a:defRPr>
            </a:lvl2pPr>
            <a:lvl3pPr marL="413249" indent="-171144">
              <a:defRPr>
                <a:latin typeface="+mj-lt"/>
              </a:defRPr>
            </a:lvl3pPr>
            <a:lvl4pPr marL="0" indent="236888">
              <a:defRPr>
                <a:latin typeface="+mj-lt"/>
              </a:defRPr>
            </a:lvl4pPr>
            <a:lvl5pPr marL="94337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375819"/>
            <a:ext cx="7337901" cy="829352"/>
          </a:xfrm>
        </p:spPr>
        <p:txBody>
          <a:bodyPr/>
          <a:lstStyle>
            <a:lvl1pPr marL="0" marR="0" indent="0" defTabSz="68566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500"/>
            </a:lvl1pPr>
          </a:lstStyle>
          <a:p>
            <a:pPr lvl="0"/>
            <a:r>
              <a:rPr lang="en-US" noProof="0" dirty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5318-44FE-42B3-B076-75DF83B42F6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62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15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7" y="759379"/>
            <a:ext cx="7320689" cy="1518473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7" y="2572290"/>
            <a:ext cx="7320689" cy="2254803"/>
          </a:xfr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66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493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32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15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698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39981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2647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DFE3-7A53-4F7F-A028-F1C18AD9DB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15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1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205156"/>
            <a:ext cx="3620764" cy="35218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50" y="1205156"/>
            <a:ext cx="3644897" cy="352184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476B-D5B1-4B47-946C-59DED4F891C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47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3" y="1205154"/>
            <a:ext cx="3674753" cy="42600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0" indent="0">
              <a:buNone/>
              <a:defRPr sz="1500" b="1"/>
            </a:lvl2pPr>
            <a:lvl3pPr marL="685662" indent="0">
              <a:buNone/>
              <a:defRPr sz="1400" b="1"/>
            </a:lvl3pPr>
            <a:lvl4pPr marL="1028493" indent="0">
              <a:buNone/>
              <a:defRPr sz="1200" b="1"/>
            </a:lvl4pPr>
            <a:lvl5pPr marL="1371324" indent="0">
              <a:buNone/>
              <a:defRPr sz="1200" b="1"/>
            </a:lvl5pPr>
            <a:lvl6pPr marL="1714154" indent="0">
              <a:buNone/>
              <a:defRPr sz="1200" b="1"/>
            </a:lvl6pPr>
            <a:lvl7pPr marL="2056985" indent="0">
              <a:buNone/>
              <a:defRPr sz="1200" b="1"/>
            </a:lvl7pPr>
            <a:lvl8pPr marL="2399816" indent="0">
              <a:buNone/>
              <a:defRPr sz="1200" b="1"/>
            </a:lvl8pPr>
            <a:lvl9pPr marL="2742647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53" y="1631157"/>
            <a:ext cx="3674753" cy="319593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100" y="1205154"/>
            <a:ext cx="3587825" cy="42600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30" indent="0">
              <a:buNone/>
              <a:defRPr sz="1500" b="1"/>
            </a:lvl2pPr>
            <a:lvl3pPr marL="685662" indent="0">
              <a:buNone/>
              <a:defRPr sz="1400" b="1"/>
            </a:lvl3pPr>
            <a:lvl4pPr marL="1028493" indent="0">
              <a:buNone/>
              <a:defRPr sz="1200" b="1"/>
            </a:lvl4pPr>
            <a:lvl5pPr marL="1371324" indent="0">
              <a:buNone/>
              <a:defRPr sz="1200" b="1"/>
            </a:lvl5pPr>
            <a:lvl6pPr marL="1714154" indent="0">
              <a:buNone/>
              <a:defRPr sz="1200" b="1"/>
            </a:lvl6pPr>
            <a:lvl7pPr marL="2056985" indent="0">
              <a:buNone/>
              <a:defRPr sz="1200" b="1"/>
            </a:lvl7pPr>
            <a:lvl8pPr marL="2399816" indent="0">
              <a:buNone/>
              <a:defRPr sz="1200" b="1"/>
            </a:lvl8pPr>
            <a:lvl9pPr marL="2742647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100" y="1641073"/>
            <a:ext cx="3587825" cy="318602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CA25-9ADD-4817-A661-78CBB166EE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37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1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C72F-CCD3-496E-9960-2ACE0AAD802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07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1" y="4404122"/>
            <a:ext cx="566738" cy="490538"/>
          </a:xfrm>
        </p:spPr>
        <p:txBody>
          <a:bodyPr/>
          <a:lstStyle>
            <a:lvl1pPr algn="ctr">
              <a:defRPr sz="18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BEFDE15-84C4-4FBA-8A92-D44ADA243BA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21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804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830" indent="0">
              <a:buNone/>
              <a:defRPr sz="900"/>
            </a:lvl2pPr>
            <a:lvl3pPr marL="685662" indent="0">
              <a:buNone/>
              <a:defRPr sz="800"/>
            </a:lvl3pPr>
            <a:lvl4pPr marL="1028493" indent="0">
              <a:buNone/>
              <a:defRPr sz="700"/>
            </a:lvl4pPr>
            <a:lvl5pPr marL="1371324" indent="0">
              <a:buNone/>
              <a:defRPr sz="700"/>
            </a:lvl5pPr>
            <a:lvl6pPr marL="1714154" indent="0">
              <a:buNone/>
              <a:defRPr sz="700"/>
            </a:lvl6pPr>
            <a:lvl7pPr marL="2056985" indent="0">
              <a:buNone/>
              <a:defRPr sz="700"/>
            </a:lvl7pPr>
            <a:lvl8pPr marL="2399816" indent="0">
              <a:buNone/>
              <a:defRPr sz="700"/>
            </a:lvl8pPr>
            <a:lvl9pPr marL="2742647" indent="0">
              <a:buNone/>
              <a:defRPr sz="7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3D4F-9A63-4A1B-A268-07038B2D0C1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2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367903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200150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411"/>
            <a:ext cx="2133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411"/>
            <a:ext cx="2895600" cy="273844"/>
          </a:xfrm>
          <a:prstGeom prst="rect">
            <a:avLst/>
          </a:prstGeom>
        </p:spPr>
        <p:txBody>
          <a:bodyPr vert="horz" lIns="68568" tIns="34284" rIns="68568" bIns="34284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vert="horz" lIns="68568" tIns="34284" rIns="68568" bIns="34284" rtlCol="0" anchor="ctr">
            <a:normAutofit/>
          </a:bodyPr>
          <a:lstStyle>
            <a:lvl1pPr algn="ctr">
              <a:lnSpc>
                <a:spcPts val="1578"/>
              </a:lnSpc>
              <a:defRPr sz="18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765679-BEBA-4483-A580-85B94F47C386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6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684593" rtl="0" fontAlgn="base">
        <a:lnSpc>
          <a:spcPts val="3422"/>
        </a:lnSpc>
        <a:spcBef>
          <a:spcPct val="0"/>
        </a:spcBef>
        <a:spcAft>
          <a:spcPct val="0"/>
        </a:spcAft>
        <a:defRPr sz="2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684593" rtl="0" fontAlgn="base">
        <a:lnSpc>
          <a:spcPts val="3422"/>
        </a:lnSpc>
        <a:spcBef>
          <a:spcPct val="0"/>
        </a:spcBef>
        <a:spcAft>
          <a:spcPct val="0"/>
        </a:spcAft>
        <a:defRPr sz="2800" b="1">
          <a:solidFill>
            <a:srgbClr val="005AA9"/>
          </a:solidFill>
          <a:latin typeface="Calibri" pitchFamily="34" charset="0"/>
        </a:defRPr>
      </a:lvl2pPr>
      <a:lvl3pPr algn="l" defTabSz="684593" rtl="0" fontAlgn="base">
        <a:lnSpc>
          <a:spcPts val="3422"/>
        </a:lnSpc>
        <a:spcBef>
          <a:spcPct val="0"/>
        </a:spcBef>
        <a:spcAft>
          <a:spcPct val="0"/>
        </a:spcAft>
        <a:defRPr sz="2800" b="1">
          <a:solidFill>
            <a:srgbClr val="005AA9"/>
          </a:solidFill>
          <a:latin typeface="Calibri" pitchFamily="34" charset="0"/>
        </a:defRPr>
      </a:lvl3pPr>
      <a:lvl4pPr algn="l" defTabSz="684593" rtl="0" fontAlgn="base">
        <a:lnSpc>
          <a:spcPts val="3422"/>
        </a:lnSpc>
        <a:spcBef>
          <a:spcPct val="0"/>
        </a:spcBef>
        <a:spcAft>
          <a:spcPct val="0"/>
        </a:spcAft>
        <a:defRPr sz="2800" b="1">
          <a:solidFill>
            <a:srgbClr val="005AA9"/>
          </a:solidFill>
          <a:latin typeface="Calibri" pitchFamily="34" charset="0"/>
        </a:defRPr>
      </a:lvl4pPr>
      <a:lvl5pPr algn="l" defTabSz="684593" rtl="0" fontAlgn="base">
        <a:lnSpc>
          <a:spcPts val="3422"/>
        </a:lnSpc>
        <a:spcBef>
          <a:spcPct val="0"/>
        </a:spcBef>
        <a:spcAft>
          <a:spcPct val="0"/>
        </a:spcAft>
        <a:defRPr sz="2800" b="1">
          <a:solidFill>
            <a:srgbClr val="005AA9"/>
          </a:solidFill>
          <a:latin typeface="Calibri" pitchFamily="34" charset="0"/>
        </a:defRPr>
      </a:lvl5pPr>
      <a:lvl6pPr marL="342892" algn="l" defTabSz="684593" rtl="0" fontAlgn="base">
        <a:lnSpc>
          <a:spcPts val="3422"/>
        </a:lnSpc>
        <a:spcBef>
          <a:spcPct val="0"/>
        </a:spcBef>
        <a:spcAft>
          <a:spcPct val="0"/>
        </a:spcAft>
        <a:defRPr sz="2800" b="1">
          <a:solidFill>
            <a:srgbClr val="005AA9"/>
          </a:solidFill>
          <a:latin typeface="Calibri" pitchFamily="34" charset="0"/>
        </a:defRPr>
      </a:lvl6pPr>
      <a:lvl7pPr marL="685783" algn="l" defTabSz="684593" rtl="0" fontAlgn="base">
        <a:lnSpc>
          <a:spcPts val="3422"/>
        </a:lnSpc>
        <a:spcBef>
          <a:spcPct val="0"/>
        </a:spcBef>
        <a:spcAft>
          <a:spcPct val="0"/>
        </a:spcAft>
        <a:defRPr sz="2800" b="1">
          <a:solidFill>
            <a:srgbClr val="005AA9"/>
          </a:solidFill>
          <a:latin typeface="Calibri" pitchFamily="34" charset="0"/>
        </a:defRPr>
      </a:lvl7pPr>
      <a:lvl8pPr marL="1028675" algn="l" defTabSz="684593" rtl="0" fontAlgn="base">
        <a:lnSpc>
          <a:spcPts val="3422"/>
        </a:lnSpc>
        <a:spcBef>
          <a:spcPct val="0"/>
        </a:spcBef>
        <a:spcAft>
          <a:spcPct val="0"/>
        </a:spcAft>
        <a:defRPr sz="2800" b="1">
          <a:solidFill>
            <a:srgbClr val="005AA9"/>
          </a:solidFill>
          <a:latin typeface="Calibri" pitchFamily="34" charset="0"/>
        </a:defRPr>
      </a:lvl8pPr>
      <a:lvl9pPr marL="1371566" algn="l" defTabSz="684593" rtl="0" fontAlgn="base">
        <a:lnSpc>
          <a:spcPts val="3422"/>
        </a:lnSpc>
        <a:spcBef>
          <a:spcPct val="0"/>
        </a:spcBef>
        <a:spcAft>
          <a:spcPct val="0"/>
        </a:spcAft>
        <a:defRPr sz="2800" b="1">
          <a:solidFill>
            <a:srgbClr val="005AA9"/>
          </a:solidFill>
          <a:latin typeface="Calibri" pitchFamily="34" charset="0"/>
        </a:defRPr>
      </a:lvl9pPr>
    </p:titleStyle>
    <p:bodyStyle>
      <a:lvl1pPr marL="238119" algn="l" defTabSz="684593" rtl="0" fontAlgn="base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38119" algn="l" defTabSz="684593" rtl="0" fontAlgn="base">
        <a:spcBef>
          <a:spcPct val="200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2pPr>
      <a:lvl3pPr marL="467904" indent="-170256" algn="l" defTabSz="684593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504F53"/>
          </a:solidFill>
          <a:latin typeface="+mj-lt"/>
          <a:ea typeface="+mn-ea"/>
          <a:cs typeface="+mn-cs"/>
        </a:defRPr>
      </a:lvl3pPr>
      <a:lvl4pPr indent="235738" algn="just" defTabSz="684593" rtl="0" fontAlgn="base">
        <a:lnSpc>
          <a:spcPts val="1181"/>
        </a:lnSpc>
        <a:spcBef>
          <a:spcPts val="263"/>
        </a:spcBef>
        <a:spcAft>
          <a:spcPct val="0"/>
        </a:spcAft>
        <a:buFont typeface="Arial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4pPr>
      <a:lvl5pPr marL="942952" algn="l" defTabSz="684593" rtl="0" fontAlgn="base">
        <a:lnSpc>
          <a:spcPts val="1181"/>
        </a:lnSpc>
        <a:spcBef>
          <a:spcPts val="263"/>
        </a:spcBef>
        <a:spcAft>
          <a:spcPct val="0"/>
        </a:spcAft>
        <a:buFont typeface="Arial" charset="0"/>
        <a:defRPr sz="900" kern="1200">
          <a:solidFill>
            <a:srgbClr val="8D8C90"/>
          </a:solidFill>
          <a:latin typeface="+mj-lt"/>
          <a:ea typeface="+mn-ea"/>
          <a:cs typeface="+mn-cs"/>
        </a:defRPr>
      </a:lvl5pPr>
      <a:lvl6pPr marL="1885570" indent="-171416" algn="l" defTabSz="68566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400" indent="-171416" algn="l" defTabSz="68566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232" indent="-171416" algn="l" defTabSz="68566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064" indent="-171416" algn="l" defTabSz="68566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6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0" algn="l" defTabSz="6856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2" algn="l" defTabSz="6856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93" algn="l" defTabSz="6856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24" algn="l" defTabSz="6856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54" algn="l" defTabSz="6856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985" algn="l" defTabSz="6856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16" algn="l" defTabSz="6856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47" algn="l" defTabSz="68566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c-osnovanie.ru/contacts.html" TargetMode="External"/><Relationship Id="rId7" Type="http://schemas.openxmlformats.org/officeDocument/2006/relationships/hyperlink" Target="https://www.nalog.gov.ru/rn77/about_fts/docs/11585482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vtb.ru/malyj-biznes/ukep/" TargetMode="External"/><Relationship Id="rId5" Type="http://schemas.openxmlformats.org/officeDocument/2006/relationships/hyperlink" Target="https://www.sberbank.ru/ru/s_m_business/nbs/e-signature" TargetMode="External"/><Relationship Id="rId4" Type="http://schemas.openxmlformats.org/officeDocument/2006/relationships/hyperlink" Target="https://www.nalog.gov.ru/rn77/about_fts/docs/11585455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26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0" y="2355726"/>
            <a:ext cx="9144000" cy="194421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dirty="0">
                <a:latin typeface="Arial Narrow" pitchFamily="34" charset="0"/>
              </a:rPr>
              <a:t>О </a:t>
            </a:r>
            <a:r>
              <a:rPr lang="ru-RU" sz="3600" dirty="0">
                <a:latin typeface="Arial Narrow" pitchFamily="34" charset="0"/>
              </a:rPr>
              <a:t>выпуске</a:t>
            </a:r>
            <a:br>
              <a:rPr lang="ru-RU" sz="3600" dirty="0">
                <a:latin typeface="Arial Narrow" pitchFamily="34" charset="0"/>
              </a:rPr>
            </a:br>
            <a:r>
              <a:rPr lang="ru-RU" sz="3600" dirty="0">
                <a:latin typeface="Arial Narrow" pitchFamily="34" charset="0"/>
              </a:rPr>
              <a:t>ключей </a:t>
            </a:r>
            <a:r>
              <a:rPr lang="ru-RU" sz="3600" dirty="0">
                <a:latin typeface="Arial Narrow" pitchFamily="34" charset="0"/>
              </a:rPr>
              <a:t>электронной </a:t>
            </a:r>
            <a:r>
              <a:rPr lang="ru-RU" sz="3600" dirty="0">
                <a:latin typeface="Arial Narrow" pitchFamily="34" charset="0"/>
              </a:rPr>
              <a:t>подписи</a:t>
            </a:r>
            <a:br>
              <a:rPr lang="ru-RU" sz="3600" dirty="0">
                <a:latin typeface="Arial Narrow" pitchFamily="34" charset="0"/>
              </a:rPr>
            </a:br>
            <a:r>
              <a:rPr lang="ru-RU" sz="3600" dirty="0">
                <a:latin typeface="Arial Narrow" pitchFamily="34" charset="0"/>
              </a:rPr>
              <a:t>Удостоверяющим </a:t>
            </a:r>
            <a:r>
              <a:rPr lang="ru-RU" sz="3600" dirty="0">
                <a:latin typeface="Arial Narrow" pitchFamily="34" charset="0"/>
              </a:rPr>
              <a:t>центром ФНС России</a:t>
            </a:r>
            <a:endParaRPr lang="ru-RU" sz="3600" i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21112" y="4222853"/>
            <a:ext cx="2376264" cy="756084"/>
          </a:xfrm>
          <a:prstGeom prst="rect">
            <a:avLst/>
          </a:prstGeom>
        </p:spPr>
        <p:txBody>
          <a:bodyPr vert="horz" wrap="square" lIns="78230" tIns="39115" rIns="78230" bIns="39115" rtlCol="0" anchor="ctr">
            <a:normAutofit/>
          </a:bodyPr>
          <a:lstStyle/>
          <a:p>
            <a:pPr defTabSz="782292">
              <a:spcBef>
                <a:spcPct val="0"/>
              </a:spcBef>
            </a:pPr>
            <a:endParaRPr lang="ru-RU" sz="3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Герб copy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7466" y="519522"/>
            <a:ext cx="1669069" cy="1620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420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3474"/>
            <a:ext cx="1014654" cy="1065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Объект 4"/>
          <p:cNvSpPr txBox="1">
            <a:spLocks/>
          </p:cNvSpPr>
          <p:nvPr/>
        </p:nvSpPr>
        <p:spPr>
          <a:xfrm>
            <a:off x="1709683" y="2571751"/>
            <a:ext cx="5520547" cy="425810"/>
          </a:xfrm>
          <a:prstGeom prst="rect">
            <a:avLst/>
          </a:prstGeom>
        </p:spPr>
        <p:txBody>
          <a:bodyPr lIns="91438" tIns="45719" rIns="91438" bIns="45719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2400" b="1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БЛАГОДАРЮ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070548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562" y="208818"/>
            <a:ext cx="8046894" cy="580734"/>
          </a:xfrm>
        </p:spPr>
        <p:txBody>
          <a:bodyPr>
            <a:normAutofit/>
          </a:bodyPr>
          <a:lstStyle/>
          <a:p>
            <a:r>
              <a:rPr lang="ru-RU" sz="2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 01.01.2022 года можно получить КЭП в следующих УЦ:</a:t>
            </a:r>
            <a:endParaRPr lang="ru-RU" sz="2000" b="0" dirty="0">
              <a:solidFill>
                <a:schemeClr val="tx1">
                  <a:lumMod val="85000"/>
                  <a:lumOff val="15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575556" y="1707654"/>
            <a:ext cx="8262918" cy="1105551"/>
            <a:chOff x="636223" y="2603004"/>
            <a:chExt cx="11017224" cy="1474068"/>
          </a:xfrm>
        </p:grpSpPr>
        <p:sp>
          <p:nvSpPr>
            <p:cNvPr id="11" name="Заголовок 1"/>
            <p:cNvSpPr txBox="1">
              <a:spLocks/>
            </p:cNvSpPr>
            <p:nvPr/>
          </p:nvSpPr>
          <p:spPr bwMode="auto">
            <a:xfrm>
              <a:off x="2301932" y="2852936"/>
              <a:ext cx="9351515" cy="1224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24" tIns="45712" rIns="91424" bIns="45712" numCol="1" anchor="ctr" anchorCtr="0" compatLnSpc="1">
              <a:prstTxWarp prst="textNoShape">
                <a:avLst/>
              </a:prstTxWarp>
              <a:normAutofit/>
            </a:bodyPr>
            <a:lstStyle>
              <a:lvl1pPr marL="0" marR="0" indent="0" algn="l" defTabSz="91421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b="1" kern="1200">
                  <a:solidFill>
                    <a:srgbClr val="005AA9"/>
                  </a:solidFill>
                  <a:latin typeface="+mj-lt"/>
                  <a:ea typeface="+mj-ea"/>
                  <a:cs typeface="+mj-cs"/>
                </a:defRPr>
              </a:lvl1pPr>
              <a:lvl2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2pPr>
              <a:lvl3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3pPr>
              <a:lvl4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4pPr>
              <a:lvl5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5pPr>
              <a:lvl6pPr marL="457189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6pPr>
              <a:lvl7pPr marL="914377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7pPr>
              <a:lvl8pPr marL="1371566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8pPr>
              <a:lvl9pPr marL="1828754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- кредитные организации,</a:t>
              </a:r>
            </a:p>
            <a:p>
              <a:pPr>
                <a:lnSpc>
                  <a:spcPct val="80000"/>
                </a:lnSpc>
              </a:pP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- операторы платежных систем,</a:t>
              </a:r>
            </a:p>
            <a:p>
              <a:pPr>
                <a:lnSpc>
                  <a:spcPct val="80000"/>
                </a:lnSpc>
              </a:pP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- </a:t>
              </a:r>
              <a:r>
                <a:rPr lang="ru-RU" sz="1500" b="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некредитные</a:t>
              </a: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 финансовые </a:t>
              </a: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организации и </a:t>
              </a: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индивидуальные предприниматели</a:t>
              </a:r>
            </a:p>
          </p:txBody>
        </p:sp>
        <p:sp>
          <p:nvSpPr>
            <p:cNvPr id="15" name="Заголовок 1"/>
            <p:cNvSpPr txBox="1">
              <a:spLocks/>
            </p:cNvSpPr>
            <p:nvPr/>
          </p:nvSpPr>
          <p:spPr bwMode="auto">
            <a:xfrm>
              <a:off x="2364415" y="2603004"/>
              <a:ext cx="8784976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24" tIns="45712" rIns="91424" bIns="45712" numCol="1" anchor="ctr" anchorCtr="0" compatLnSpc="1">
              <a:prstTxWarp prst="textNoShape">
                <a:avLst/>
              </a:prstTxWarp>
              <a:noAutofit/>
            </a:bodyPr>
            <a:lstStyle>
              <a:lvl1pPr marL="0" marR="0" indent="0" algn="l" defTabSz="91421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b="1" kern="1200">
                  <a:solidFill>
                    <a:srgbClr val="005AA9"/>
                  </a:solidFill>
                  <a:latin typeface="+mj-lt"/>
                  <a:ea typeface="+mj-ea"/>
                  <a:cs typeface="+mj-cs"/>
                </a:defRPr>
              </a:lvl1pPr>
              <a:lvl2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2pPr>
              <a:lvl3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3pPr>
              <a:lvl4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4pPr>
              <a:lvl5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5pPr>
              <a:lvl6pPr marL="457189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6pPr>
              <a:lvl7pPr marL="914377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7pPr>
              <a:lvl8pPr marL="1371566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8pPr>
              <a:lvl9pPr marL="1828754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9pPr>
            </a:lstStyle>
            <a:p>
              <a:r>
                <a:rPr lang="ru-RU" sz="2000" b="0" dirty="0">
                  <a:solidFill>
                    <a:srgbClr val="002060"/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Удостоверяющий центр </a:t>
              </a:r>
              <a:r>
                <a:rPr lang="ru-RU" sz="2100" dirty="0">
                  <a:solidFill>
                    <a:srgbClr val="002060"/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Центрального Банка РФ</a:t>
              </a:r>
              <a:endParaRPr lang="ru-RU" sz="210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endParaRPr>
            </a:p>
          </p:txBody>
        </p:sp>
        <p:pic>
          <p:nvPicPr>
            <p:cNvPr id="16" name="Рисунок 15"/>
            <p:cNvPicPr/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6223" y="2855032"/>
              <a:ext cx="1640019" cy="934007"/>
            </a:xfrm>
            <a:prstGeom prst="rect">
              <a:avLst/>
            </a:prstGeom>
          </p:spPr>
        </p:pic>
      </p:grpSp>
      <p:grpSp>
        <p:nvGrpSpPr>
          <p:cNvPr id="24" name="Группа 23"/>
          <p:cNvGrpSpPr/>
          <p:nvPr/>
        </p:nvGrpSpPr>
        <p:grpSpPr>
          <a:xfrm>
            <a:off x="832269" y="2787775"/>
            <a:ext cx="8654277" cy="807743"/>
            <a:chOff x="549396" y="4457013"/>
            <a:chExt cx="11539036" cy="1076991"/>
          </a:xfrm>
        </p:grpSpPr>
        <p:sp>
          <p:nvSpPr>
            <p:cNvPr id="17" name="Заголовок 1"/>
            <p:cNvSpPr txBox="1">
              <a:spLocks/>
            </p:cNvSpPr>
            <p:nvPr/>
          </p:nvSpPr>
          <p:spPr bwMode="auto">
            <a:xfrm>
              <a:off x="1906729" y="4835252"/>
              <a:ext cx="10181703" cy="681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24" tIns="45712" rIns="91424" bIns="45712" numCol="1" anchor="ctr" anchorCtr="0" compatLnSpc="1">
              <a:prstTxWarp prst="textNoShape">
                <a:avLst/>
              </a:prstTxWarp>
              <a:normAutofit/>
            </a:bodyPr>
            <a:lstStyle>
              <a:lvl1pPr marL="0" marR="0" indent="0" algn="l" defTabSz="91421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b="1" kern="1200">
                  <a:solidFill>
                    <a:srgbClr val="005AA9"/>
                  </a:solidFill>
                  <a:latin typeface="+mj-lt"/>
                  <a:ea typeface="+mj-ea"/>
                  <a:cs typeface="+mj-cs"/>
                </a:defRPr>
              </a:lvl1pPr>
              <a:lvl2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2pPr>
              <a:lvl3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3pPr>
              <a:lvl4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4pPr>
              <a:lvl5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5pPr>
              <a:lvl6pPr marL="457189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6pPr>
              <a:lvl7pPr marL="914377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7pPr>
              <a:lvl8pPr marL="1371566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8pPr>
              <a:lvl9pPr marL="1828754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- государственные </a:t>
              </a: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органы, </a:t>
              </a: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органы местного </a:t>
              </a: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самоуправления</a:t>
              </a:r>
              <a:b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</a:b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  и подведомственные им организации</a:t>
              </a:r>
              <a:endParaRPr lang="ru-RU" sz="15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8" name="Заголовок 1"/>
            <p:cNvSpPr txBox="1">
              <a:spLocks/>
            </p:cNvSpPr>
            <p:nvPr/>
          </p:nvSpPr>
          <p:spPr bwMode="auto">
            <a:xfrm>
              <a:off x="1935304" y="4475212"/>
              <a:ext cx="8784976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24" tIns="45712" rIns="91424" bIns="45712" numCol="1" anchor="ctr" anchorCtr="0" compatLnSpc="1">
              <a:prstTxWarp prst="textNoShape">
                <a:avLst/>
              </a:prstTxWarp>
              <a:noAutofit/>
            </a:bodyPr>
            <a:lstStyle>
              <a:lvl1pPr marL="0" marR="0" indent="0" algn="l" defTabSz="91421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b="1" kern="1200">
                  <a:solidFill>
                    <a:srgbClr val="005AA9"/>
                  </a:solidFill>
                  <a:latin typeface="+mj-lt"/>
                  <a:ea typeface="+mj-ea"/>
                  <a:cs typeface="+mj-cs"/>
                </a:defRPr>
              </a:lvl1pPr>
              <a:lvl2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2pPr>
              <a:lvl3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3pPr>
              <a:lvl4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4pPr>
              <a:lvl5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5pPr>
              <a:lvl6pPr marL="457189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6pPr>
              <a:lvl7pPr marL="914377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7pPr>
              <a:lvl8pPr marL="1371566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8pPr>
              <a:lvl9pPr marL="1828754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9pPr>
            </a:lstStyle>
            <a:p>
              <a:r>
                <a:rPr lang="ru-RU" sz="2000" b="0" dirty="0">
                  <a:solidFill>
                    <a:srgbClr val="002060"/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Удостоверяющий центр </a:t>
              </a:r>
              <a:r>
                <a:rPr lang="ru-RU" sz="2100" dirty="0">
                  <a:solidFill>
                    <a:srgbClr val="002060"/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Федерального казначейства</a:t>
              </a:r>
              <a:endParaRPr lang="ru-RU" sz="210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endParaRPr>
            </a:p>
          </p:txBody>
        </p:sp>
        <p:pic>
          <p:nvPicPr>
            <p:cNvPr id="20" name="Рисунок 19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396" y="4457013"/>
              <a:ext cx="920336" cy="1076991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474941" y="3705876"/>
            <a:ext cx="7898911" cy="741797"/>
            <a:chOff x="633254" y="5445224"/>
            <a:chExt cx="10531881" cy="989062"/>
          </a:xfrm>
        </p:grpSpPr>
        <p:sp>
          <p:nvSpPr>
            <p:cNvPr id="21" name="Заголовок 1"/>
            <p:cNvSpPr txBox="1">
              <a:spLocks/>
            </p:cNvSpPr>
            <p:nvPr/>
          </p:nvSpPr>
          <p:spPr bwMode="auto">
            <a:xfrm>
              <a:off x="654133" y="6051004"/>
              <a:ext cx="10511002" cy="383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24" tIns="45712" rIns="91424" bIns="45712" numCol="1" anchor="ctr" anchorCtr="0" compatLnSpc="1">
              <a:prstTxWarp prst="textNoShape">
                <a:avLst/>
              </a:prstTxWarp>
              <a:normAutofit lnSpcReduction="10000"/>
            </a:bodyPr>
            <a:lstStyle>
              <a:lvl1pPr marL="0" marR="0" indent="0" algn="l" defTabSz="91421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b="1" kern="1200">
                  <a:solidFill>
                    <a:srgbClr val="005AA9"/>
                  </a:solidFill>
                  <a:latin typeface="+mj-lt"/>
                  <a:ea typeface="+mj-ea"/>
                  <a:cs typeface="+mj-cs"/>
                </a:defRPr>
              </a:lvl1pPr>
              <a:lvl2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2pPr>
              <a:lvl3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3pPr>
              <a:lvl4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4pPr>
              <a:lvl5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5pPr>
              <a:lvl6pPr marL="457189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6pPr>
              <a:lvl7pPr marL="914377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7pPr>
              <a:lvl8pPr marL="1371566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8pPr>
              <a:lvl9pPr marL="1828754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90000"/>
                </a:lnSpc>
              </a:pP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- физические лица, в т. ч. физические </a:t>
              </a: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лица, действующие </a:t>
              </a: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от имени </a:t>
              </a: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юридического лица </a:t>
              </a:r>
              <a:r>
                <a: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по доверенности</a:t>
              </a:r>
            </a:p>
          </p:txBody>
        </p:sp>
        <p:sp>
          <p:nvSpPr>
            <p:cNvPr id="22" name="Заголовок 1"/>
            <p:cNvSpPr txBox="1">
              <a:spLocks/>
            </p:cNvSpPr>
            <p:nvPr/>
          </p:nvSpPr>
          <p:spPr bwMode="auto">
            <a:xfrm>
              <a:off x="633254" y="5445224"/>
              <a:ext cx="99242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24" tIns="45712" rIns="91424" bIns="45712" numCol="1" anchor="ctr" anchorCtr="0" compatLnSpc="1">
              <a:prstTxWarp prst="textNoShape">
                <a:avLst/>
              </a:prstTxWarp>
              <a:noAutofit/>
            </a:bodyPr>
            <a:lstStyle>
              <a:lvl1pPr marL="0" marR="0" indent="0" algn="l" defTabSz="91421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tabLst/>
                <a:defRPr sz="4700" b="1" kern="1200">
                  <a:solidFill>
                    <a:srgbClr val="005AA9"/>
                  </a:solidFill>
                  <a:latin typeface="+mj-lt"/>
                  <a:ea typeface="+mj-ea"/>
                  <a:cs typeface="+mj-cs"/>
                </a:defRPr>
              </a:lvl1pPr>
              <a:lvl2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2pPr>
              <a:lvl3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3pPr>
              <a:lvl4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4pPr>
              <a:lvl5pPr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5pPr>
              <a:lvl6pPr marL="457189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6pPr>
              <a:lvl7pPr marL="914377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7pPr>
              <a:lvl8pPr marL="1371566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8pPr>
              <a:lvl9pPr marL="1828754" algn="l" defTabSz="912791" rtl="0" fontAlgn="base">
                <a:lnSpc>
                  <a:spcPts val="4563"/>
                </a:lnSpc>
                <a:spcBef>
                  <a:spcPct val="0"/>
                </a:spcBef>
                <a:spcAft>
                  <a:spcPct val="0"/>
                </a:spcAft>
                <a:defRPr sz="3700" b="1">
                  <a:solidFill>
                    <a:srgbClr val="005AA9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ru-RU" sz="2100" b="0" dirty="0">
                  <a:solidFill>
                    <a:srgbClr val="002060"/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Коммерческие аккредитованные удостоверяющие </a:t>
              </a:r>
              <a:r>
                <a:rPr lang="ru-RU" sz="2100" b="0" dirty="0">
                  <a:solidFill>
                    <a:srgbClr val="002060"/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центры</a:t>
              </a:r>
            </a:p>
            <a:p>
              <a:pPr>
                <a:lnSpc>
                  <a:spcPct val="80000"/>
                </a:lnSpc>
              </a:pPr>
              <a:r>
                <a:rPr lang="ru-RU" sz="14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rPr>
                <a:t>после их аккредитации в соответствии с новыми требованиями законодательства об электронной подписи</a:t>
              </a:r>
            </a:p>
          </p:txBody>
        </p:sp>
      </p:grpSp>
      <p:cxnSp>
        <p:nvCxnSpPr>
          <p:cNvPr id="19" name="Прямая соединительная линия 18"/>
          <p:cNvCxnSpPr/>
          <p:nvPr/>
        </p:nvCxnSpPr>
        <p:spPr>
          <a:xfrm>
            <a:off x="629562" y="764121"/>
            <a:ext cx="8262918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13538" y="1707654"/>
            <a:ext cx="8478942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13538" y="2733768"/>
            <a:ext cx="8478942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13539" y="3651870"/>
            <a:ext cx="7960313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43" name="Группа 42"/>
          <p:cNvGrpSpPr/>
          <p:nvPr/>
        </p:nvGrpSpPr>
        <p:grpSpPr>
          <a:xfrm>
            <a:off x="801114" y="728149"/>
            <a:ext cx="8091367" cy="1087517"/>
            <a:chOff x="1068151" y="1063218"/>
            <a:chExt cx="10788489" cy="1450022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2495600" y="1063218"/>
              <a:ext cx="9361040" cy="1450022"/>
              <a:chOff x="2279576" y="1018828"/>
              <a:chExt cx="9361040" cy="1450022"/>
            </a:xfrm>
          </p:grpSpPr>
          <p:sp>
            <p:nvSpPr>
              <p:cNvPr id="5" name="Заголовок 1"/>
              <p:cNvSpPr txBox="1">
                <a:spLocks/>
              </p:cNvSpPr>
              <p:nvPr/>
            </p:nvSpPr>
            <p:spPr bwMode="auto">
              <a:xfrm>
                <a:off x="2279576" y="1244714"/>
                <a:ext cx="9361040" cy="12241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24" tIns="45712" rIns="91424" bIns="45712" numCol="1" anchor="ctr" anchorCtr="0" compatLnSpc="1">
                <a:prstTxWarp prst="textNoShape">
                  <a:avLst/>
                </a:prstTxWarp>
                <a:normAutofit/>
              </a:bodyPr>
              <a:lstStyle>
                <a:lvl1pPr marL="0" marR="0" indent="0" algn="l" defTabSz="91421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tabLst/>
                  <a:defRPr sz="4700" b="1" kern="1200">
                    <a:solidFill>
                      <a:srgbClr val="005AA9"/>
                    </a:solidFill>
                    <a:latin typeface="+mj-lt"/>
                    <a:ea typeface="+mj-ea"/>
                    <a:cs typeface="+mj-cs"/>
                  </a:defRPr>
                </a:lvl1pPr>
                <a:lvl2pPr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2pPr>
                <a:lvl3pPr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3pPr>
                <a:lvl4pPr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4pPr>
                <a:lvl5pPr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5pPr>
                <a:lvl6pPr marL="457189"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6pPr>
                <a:lvl7pPr marL="914377"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7pPr>
                <a:lvl8pPr marL="1371566"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8pPr>
                <a:lvl9pPr marL="1828754"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9pPr>
              </a:lstStyle>
              <a:p>
                <a:pPr>
                  <a:lnSpc>
                    <a:spcPct val="80000"/>
                  </a:lnSpc>
                </a:pPr>
                <a:r>
                  <a:rPr lang="ru-RU" sz="15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cs typeface="Aharoni" panose="02010803020104030203" pitchFamily="2" charset="-79"/>
                  </a:rPr>
                  <a:t>- </a:t>
                </a:r>
                <a:r>
                  <a:rPr lang="ru-RU" sz="15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cs typeface="Aharoni" panose="02010803020104030203" pitchFamily="2" charset="-79"/>
                  </a:rPr>
                  <a:t>лица</a:t>
                </a:r>
                <a:r>
                  <a:rPr lang="ru-RU" sz="15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cs typeface="Aharoni" panose="02010803020104030203" pitchFamily="2" charset="-79"/>
                  </a:rPr>
                  <a:t>, имеющие право действовать от имени юридического лица без </a:t>
                </a:r>
                <a:r>
                  <a:rPr lang="ru-RU" sz="15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cs typeface="Aharoni" panose="02010803020104030203" pitchFamily="2" charset="-79"/>
                  </a:rPr>
                  <a:t>доверенности,</a:t>
                </a:r>
                <a:endParaRPr lang="ru-RU" sz="15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 Narrow" panose="020B0606020202030204" pitchFamily="34" charset="0"/>
                  <a:cs typeface="Aharoni" panose="02010803020104030203" pitchFamily="2" charset="-79"/>
                </a:endParaRPr>
              </a:p>
              <a:p>
                <a:pPr>
                  <a:lnSpc>
                    <a:spcPct val="80000"/>
                  </a:lnSpc>
                </a:pPr>
                <a:r>
                  <a:rPr lang="ru-RU" sz="15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cs typeface="Aharoni" panose="02010803020104030203" pitchFamily="2" charset="-79"/>
                  </a:rPr>
                  <a:t>- </a:t>
                </a:r>
                <a:r>
                  <a:rPr lang="ru-RU" sz="15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cs typeface="Aharoni" panose="02010803020104030203" pitchFamily="2" charset="-79"/>
                  </a:rPr>
                  <a:t>лично индивидуальные </a:t>
                </a:r>
                <a:r>
                  <a:rPr lang="ru-RU" sz="15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cs typeface="Aharoni" panose="02010803020104030203" pitchFamily="2" charset="-79"/>
                  </a:rPr>
                  <a:t>предприниматели,</a:t>
                </a:r>
              </a:p>
              <a:p>
                <a:pPr>
                  <a:lnSpc>
                    <a:spcPct val="80000"/>
                  </a:lnSpc>
                </a:pPr>
                <a:r>
                  <a:rPr lang="ru-RU" sz="15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cs typeface="Aharoni" panose="02010803020104030203" pitchFamily="2" charset="-79"/>
                  </a:rPr>
                  <a:t>- </a:t>
                </a:r>
                <a:r>
                  <a:rPr lang="ru-RU" sz="15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cs typeface="Aharoni" panose="02010803020104030203" pitchFamily="2" charset="-79"/>
                  </a:rPr>
                  <a:t>лично нотариусы</a:t>
                </a:r>
                <a:r>
                  <a:rPr lang="ru-RU" sz="15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 Narrow" panose="020B0606020202030204" pitchFamily="34" charset="0"/>
                    <a:cs typeface="Aharoni" panose="02010803020104030203" pitchFamily="2" charset="-79"/>
                  </a:rPr>
                  <a:t>.</a:t>
                </a:r>
              </a:p>
            </p:txBody>
          </p:sp>
          <p:sp>
            <p:nvSpPr>
              <p:cNvPr id="9" name="Заголовок 1"/>
              <p:cNvSpPr txBox="1">
                <a:spLocks/>
              </p:cNvSpPr>
              <p:nvPr/>
            </p:nvSpPr>
            <p:spPr bwMode="auto">
              <a:xfrm>
                <a:off x="2279576" y="1018828"/>
                <a:ext cx="8784976" cy="5040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24" tIns="45712" rIns="91424" bIns="45712" numCol="1" anchor="ctr" anchorCtr="0" compatLnSpc="1">
                <a:prstTxWarp prst="textNoShape">
                  <a:avLst/>
                </a:prstTxWarp>
                <a:noAutofit/>
              </a:bodyPr>
              <a:lstStyle>
                <a:lvl1pPr marL="0" marR="0" indent="0" algn="l" defTabSz="914216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tabLst/>
                  <a:defRPr sz="4700" b="1" kern="1200">
                    <a:solidFill>
                      <a:srgbClr val="005AA9"/>
                    </a:solidFill>
                    <a:latin typeface="+mj-lt"/>
                    <a:ea typeface="+mj-ea"/>
                    <a:cs typeface="+mj-cs"/>
                  </a:defRPr>
                </a:lvl1pPr>
                <a:lvl2pPr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2pPr>
                <a:lvl3pPr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3pPr>
                <a:lvl4pPr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4pPr>
                <a:lvl5pPr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5pPr>
                <a:lvl6pPr marL="457189"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6pPr>
                <a:lvl7pPr marL="914377"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7pPr>
                <a:lvl8pPr marL="1371566"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8pPr>
                <a:lvl9pPr marL="1828754" algn="l" defTabSz="912791" rtl="0" fontAlgn="base">
                  <a:lnSpc>
                    <a:spcPts val="4563"/>
                  </a:lnSpc>
                  <a:spcBef>
                    <a:spcPct val="0"/>
                  </a:spcBef>
                  <a:spcAft>
                    <a:spcPct val="0"/>
                  </a:spcAft>
                  <a:defRPr sz="3700" b="1">
                    <a:solidFill>
                      <a:srgbClr val="005AA9"/>
                    </a:solidFill>
                    <a:latin typeface="Calibri" pitchFamily="34" charset="0"/>
                  </a:defRPr>
                </a:lvl9pPr>
              </a:lstStyle>
              <a:p>
                <a:r>
                  <a:rPr lang="ru-RU" sz="2000" b="0" dirty="0">
                    <a:solidFill>
                      <a:srgbClr val="002060"/>
                    </a:solidFill>
                    <a:latin typeface="Arial Narrow" panose="020B0606020202030204" pitchFamily="34" charset="0"/>
                    <a:cs typeface="Aharoni" panose="02010803020104030203" pitchFamily="2" charset="-79"/>
                  </a:rPr>
                  <a:t>Удостоверяющий центр </a:t>
                </a:r>
                <a:r>
                  <a:rPr lang="ru-RU" sz="2100" dirty="0">
                    <a:solidFill>
                      <a:srgbClr val="002060"/>
                    </a:solidFill>
                    <a:latin typeface="Arial Narrow" panose="020B0606020202030204" pitchFamily="34" charset="0"/>
                    <a:cs typeface="Aharoni" panose="02010803020104030203" pitchFamily="2" charset="-79"/>
                  </a:rPr>
                  <a:t>Федеральной налоговой службы </a:t>
                </a:r>
                <a:endParaRPr lang="ru-RU" sz="2100" dirty="0">
                  <a:solidFill>
                    <a:srgbClr val="002060"/>
                  </a:solidFill>
                  <a:latin typeface="Arial Narrow" panose="020B0606020202030204" pitchFamily="34" charset="0"/>
                  <a:cs typeface="Aharoni" panose="02010803020104030203" pitchFamily="2" charset="-79"/>
                </a:endParaRPr>
              </a:p>
            </p:txBody>
          </p:sp>
        </p:grpSp>
        <p:pic>
          <p:nvPicPr>
            <p:cNvPr id="42" name="Рисунок 41" descr="Герб copy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8151" y="1196752"/>
              <a:ext cx="1038532" cy="10081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1" name="Заголовок 1"/>
          <p:cNvSpPr txBox="1">
            <a:spLocks/>
          </p:cNvSpPr>
          <p:nvPr/>
        </p:nvSpPr>
        <p:spPr bwMode="auto">
          <a:xfrm>
            <a:off x="510721" y="4353948"/>
            <a:ext cx="788325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lnSpcReduction="100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sz="1500" dirty="0">
                <a:solidFill>
                  <a:srgbClr val="FF0000"/>
                </a:solidFill>
              </a:rPr>
              <a:t>После </a:t>
            </a:r>
            <a:r>
              <a:rPr lang="ru-RU" sz="1500" dirty="0">
                <a:solidFill>
                  <a:srgbClr val="FF0000"/>
                </a:solidFill>
              </a:rPr>
              <a:t>31.12.2022 </a:t>
            </a:r>
            <a:r>
              <a:rPr lang="ru-RU" sz="1500" dirty="0">
                <a:solidFill>
                  <a:srgbClr val="FF0000"/>
                </a:solidFill>
              </a:rPr>
              <a:t>будут действовать только электронные подписи выданные УЦ ФНС </a:t>
            </a:r>
            <a:r>
              <a:rPr lang="ru-RU" sz="1500" dirty="0">
                <a:solidFill>
                  <a:srgbClr val="FF0000"/>
                </a:solidFill>
              </a:rPr>
              <a:t>России </a:t>
            </a:r>
            <a:r>
              <a:rPr lang="ru-RU" sz="1500" dirty="0"/>
              <a:t>за исключением случаев, когда квалифицированный сертификат выдан для его использования только физическим лицом, являющимся единственным его владельцем. </a:t>
            </a:r>
            <a:endParaRPr lang="ru-RU" sz="15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41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7574" y="183387"/>
            <a:ext cx="8046894" cy="580734"/>
          </a:xfrm>
        </p:spPr>
        <p:txBody>
          <a:bodyPr>
            <a:normAutofit/>
          </a:bodyPr>
          <a:lstStyle/>
          <a:p>
            <a:r>
              <a:rPr lang="ru-RU" sz="2100" dirty="0"/>
              <a:t>Доверенные лица УЦ ФНС России: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1850269" y="3354062"/>
            <a:ext cx="7636277" cy="511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</a:pPr>
            <a:endParaRPr lang="ru-RU" sz="1500" b="0" dirty="0">
              <a:solidFill>
                <a:schemeClr val="tx1">
                  <a:lumMod val="85000"/>
                  <a:lumOff val="15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629562" y="681540"/>
            <a:ext cx="8262918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13538" y="2301720"/>
            <a:ext cx="8478942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729841" y="1275606"/>
            <a:ext cx="8000621" cy="54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fontScale="77500" lnSpcReduction="200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lvl="0"/>
            <a:endParaRPr lang="ru-RU" sz="2100" b="0" dirty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lvl="0"/>
            <a:r>
              <a:rPr lang="ru-RU" sz="27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  <a:hlinkClick r:id="rId3"/>
              </a:rPr>
              <a:t>2. АО "Аналитический центр"</a:t>
            </a:r>
            <a:r>
              <a:rPr lang="ru-RU" sz="27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ru-RU" sz="17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основание </a:t>
            </a:r>
            <a:r>
              <a:rPr lang="ru-RU" sz="17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  <a:hlinkClick r:id="rId4"/>
              </a:rPr>
              <a:t>Приказ ФНС России от 04.08.2021 № ЕД-7-24/717@</a:t>
            </a:r>
            <a:r>
              <a:rPr lang="ru-RU" sz="17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;</a:t>
            </a:r>
          </a:p>
          <a:p>
            <a:pPr lvl="0"/>
            <a:endParaRPr lang="ru-RU" sz="2100" b="0" dirty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467544" y="1221600"/>
            <a:ext cx="837093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13538" y="1815666"/>
            <a:ext cx="8424936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 bwMode="auto">
          <a:xfrm>
            <a:off x="845586" y="573528"/>
            <a:ext cx="8046894" cy="61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lvl="0"/>
            <a:r>
              <a:rPr lang="ru-RU" sz="21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  <a:hlinkClick r:id="rId5"/>
              </a:rPr>
              <a:t>1. ПАО "Сбербанк России"</a:t>
            </a:r>
            <a:r>
              <a:rPr lang="ru-RU" sz="21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ru-RU" sz="14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основание </a:t>
            </a:r>
            <a:r>
              <a:rPr lang="ru-RU" sz="14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  <a:hlinkClick r:id="rId4"/>
              </a:rPr>
              <a:t>Приказ ФНС России от 04.08.2021 № ЕД-7-24/717</a:t>
            </a:r>
            <a:r>
              <a:rPr lang="ru-RU" sz="14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  <a:hlinkClick r:id="rId4"/>
              </a:rPr>
              <a:t>@</a:t>
            </a:r>
            <a:r>
              <a:rPr lang="ru-RU" sz="14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;</a:t>
            </a:r>
            <a:endParaRPr lang="ru-RU" sz="1400" b="0" dirty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 bwMode="auto">
          <a:xfrm>
            <a:off x="845586" y="1815666"/>
            <a:ext cx="7344816" cy="389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Autofit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lvl="0"/>
            <a:r>
              <a:rPr lang="ru-RU" sz="21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  <a:hlinkClick r:id="rId6"/>
              </a:rPr>
              <a:t>3</a:t>
            </a:r>
            <a:r>
              <a:rPr lang="ru-RU" sz="21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  <a:hlinkClick r:id="rId6"/>
              </a:rPr>
              <a:t>. Банк </a:t>
            </a:r>
            <a:r>
              <a:rPr lang="ru-RU" sz="21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  <a:hlinkClick r:id="rId6"/>
              </a:rPr>
              <a:t>ВТБ </a:t>
            </a:r>
            <a:r>
              <a:rPr lang="ru-RU" sz="21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  <a:hlinkClick r:id="rId6"/>
              </a:rPr>
              <a:t>(ПАО)</a:t>
            </a:r>
            <a:r>
              <a:rPr lang="ru-RU" sz="21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lang="ru-RU" sz="14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основание </a:t>
            </a:r>
            <a:r>
              <a:rPr lang="ru-RU" sz="14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  <a:hlinkClick r:id="rId7"/>
              </a:rPr>
              <a:t>Приказ ФНС России от 25.10.2021 № ЕД-7-24/929@</a:t>
            </a:r>
            <a:r>
              <a:rPr lang="ru-RU" sz="1400" b="0" dirty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9562" y="3021654"/>
            <a:ext cx="7722858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800" dirty="0">
                <a:hlinkClick r:id="rId3"/>
              </a:rPr>
              <a:t>АО "Аналитический центр"</a:t>
            </a:r>
            <a:r>
              <a:rPr lang="ru-RU" sz="1800" dirty="0"/>
              <a:t> </a:t>
            </a:r>
            <a:r>
              <a:rPr lang="ru-RU" sz="1800" dirty="0"/>
              <a:t>ул. Калинина 141, офис 28А 8 </a:t>
            </a:r>
            <a:r>
              <a:rPr lang="ru-RU" sz="1800" dirty="0"/>
              <a:t>8001014140 доб. 28001</a:t>
            </a:r>
            <a:r>
              <a:rPr lang="ru-RU" sz="1800" dirty="0"/>
              <a:t>, Ленина 159, офис 205 </a:t>
            </a:r>
            <a:r>
              <a:rPr lang="ru-RU" sz="1800" dirty="0"/>
              <a:t>89145562484, 59-38-04, </a:t>
            </a:r>
            <a:r>
              <a:rPr lang="ru-RU" sz="1800" dirty="0"/>
              <a:t>55-57-70, </a:t>
            </a:r>
            <a:r>
              <a:rPr lang="ru-RU" sz="1800" dirty="0" err="1"/>
              <a:t>Зейская</a:t>
            </a:r>
            <a:r>
              <a:rPr lang="ru-RU" sz="1800" dirty="0"/>
              <a:t> 134, офис 508 </a:t>
            </a:r>
            <a:r>
              <a:rPr lang="ru-RU" sz="1800" dirty="0"/>
              <a:t>22-19-87, 22-19-95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27838" y="2895786"/>
            <a:ext cx="8478942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743862" y="2355726"/>
            <a:ext cx="7722858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800" dirty="0">
                <a:hlinkClick r:id="rId5"/>
              </a:rPr>
              <a:t>ПАО "Сбербанк </a:t>
            </a:r>
            <a:r>
              <a:rPr lang="ru-RU" sz="1800" dirty="0">
                <a:hlinkClick r:id="rId5"/>
              </a:rPr>
              <a:t>России"</a:t>
            </a:r>
            <a:r>
              <a:rPr lang="ru-RU" sz="1800" dirty="0"/>
              <a:t>  88005555550</a:t>
            </a:r>
            <a:endParaRPr lang="ru-RU" sz="18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83568" y="4169718"/>
            <a:ext cx="7722858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800" dirty="0">
                <a:hlinkClick r:id="rId6"/>
              </a:rPr>
              <a:t>Банк ВТБ (ПАО)</a:t>
            </a:r>
            <a:r>
              <a:rPr lang="ru-RU" sz="1800" dirty="0"/>
              <a:t> 88001002424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42138" y="4029912"/>
            <a:ext cx="7710282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83568" y="4677984"/>
            <a:ext cx="7710282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152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2987" y="640866"/>
            <a:ext cx="8046894" cy="580734"/>
          </a:xfrm>
        </p:spPr>
        <p:txBody>
          <a:bodyPr>
            <a:normAutofit/>
          </a:bodyPr>
          <a:lstStyle/>
          <a:p>
            <a:r>
              <a:rPr lang="ru-RU" sz="2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Для получения </a:t>
            </a:r>
            <a:r>
              <a:rPr lang="ru-RU" sz="2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КЭП заявитель </a:t>
            </a:r>
            <a:r>
              <a:rPr lang="ru-RU" sz="2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должен лично предоставить: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21550" y="3489852"/>
            <a:ext cx="7722858" cy="79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Autofit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1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Стоимость:</a:t>
            </a:r>
            <a:r>
              <a:rPr lang="ru-RU" sz="1800" b="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ru-RU" sz="1800" b="0" dirty="0">
                <a:solidFill>
                  <a:srgbClr val="C0000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бесплатно</a:t>
            </a:r>
          </a:p>
          <a:p>
            <a:r>
              <a:rPr lang="ru-RU" sz="1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Срок действия: </a:t>
            </a:r>
            <a:r>
              <a:rPr lang="ru-RU" sz="1800" b="0" dirty="0">
                <a:solidFill>
                  <a:srgbClr val="C0000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15 месяцев</a:t>
            </a:r>
            <a:endParaRPr lang="ru-RU" sz="1800" b="0" dirty="0">
              <a:solidFill>
                <a:srgbClr val="C0000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915628" y="2053925"/>
            <a:ext cx="1064084" cy="426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100" b="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</a:t>
            </a:r>
            <a:r>
              <a:rPr lang="ru-RU" sz="2100" b="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аспорт</a:t>
            </a:r>
            <a:endParaRPr lang="ru-RU" sz="2100" b="0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5616" y="1275606"/>
            <a:ext cx="702078" cy="78208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1800" y="1329612"/>
            <a:ext cx="820081" cy="5566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519772" y="2201397"/>
            <a:ext cx="1026114" cy="47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100" b="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СНИЛС</a:t>
            </a:r>
            <a:endParaRPr lang="ru-RU" sz="2100" b="0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497634" y="1275606"/>
            <a:ext cx="720661" cy="7206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5436096" y="2035771"/>
            <a:ext cx="3136168" cy="86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fontScale="77500" lnSpcReduction="200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100" b="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Сертифицированный носитель </a:t>
            </a:r>
            <a:r>
              <a:rPr lang="ru-RU" sz="2100" b="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для записи ключей </a:t>
            </a:r>
            <a:r>
              <a:rPr lang="ru-RU" sz="12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электронной подписи и сертификата электронной подписи (ранее выданный оператором электронного документооборота или приобретенный для получения КЭП впервые)</a:t>
            </a:r>
          </a:p>
        </p:txBody>
      </p:sp>
      <p:pic>
        <p:nvPicPr>
          <p:cNvPr id="14" name="Рисунок 13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63" y="2789106"/>
            <a:ext cx="746333" cy="6467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1371544" y="2858878"/>
            <a:ext cx="7406341" cy="55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lnSpcReduction="100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100" b="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заявление </a:t>
            </a:r>
            <a:r>
              <a:rPr lang="ru-RU" sz="2100" b="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на выпуск КЭП </a:t>
            </a:r>
            <a:r>
              <a:rPr lang="ru-RU" sz="1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(формируется автоматически на основании документа, удостоверяющего личность, распечатывается и передается оператором УЦ для подписи заявителю)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716124" y="195487"/>
            <a:ext cx="8154906" cy="5850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Приказ ФНС России от 30.12.2020 № ВД-7-24/982@ </a:t>
            </a:r>
            <a:r>
              <a:rPr lang="ru-RU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«Об утверждении порядка реализации федеральной налоговой службой функций аккредитованного удостоверяющего центра и исполнения его обязанностей»  (зарегистрирован в Минюсте России 14.05.2021 № 63416)</a:t>
            </a:r>
            <a:endParaRPr lang="ru-RU" sz="1100" b="0" dirty="0">
              <a:solidFill>
                <a:schemeClr val="tx1">
                  <a:lumMod val="85000"/>
                  <a:lumOff val="15000"/>
                </a:schemeClr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4950042" y="3543858"/>
            <a:ext cx="3402378" cy="90024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Консультации по выпуску КЭП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Единый контакт-центр ФНС России: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  </a:t>
            </a:r>
            <a:r>
              <a:rPr lang="ru-RU" sz="1800" dirty="0">
                <a:solidFill>
                  <a:srgbClr val="FF0000"/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8-800-222-2222.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4193958" y="2261046"/>
            <a:ext cx="1026114" cy="47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fontScale="77500" lnSpcReduction="200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100" b="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Сведения об ИНН</a:t>
            </a:r>
            <a:endParaRPr lang="ru-RU" sz="2100" b="0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pic>
        <p:nvPicPr>
          <p:cNvPr id="1026" name="Picture 2" descr="C:\Users\2800-00-273\Downloads\inn-svid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20" y="1221600"/>
            <a:ext cx="615228" cy="898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72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852" y="4531667"/>
            <a:ext cx="619125" cy="473869"/>
          </a:xfrm>
        </p:spPr>
        <p:txBody>
          <a:bodyPr/>
          <a:lstStyle/>
          <a:p>
            <a:pPr algn="ctr">
              <a:defRPr/>
            </a:pPr>
            <a:r>
              <a:rPr lang="ru-RU" sz="1800" dirty="0">
                <a:solidFill>
                  <a:prstClr val="white"/>
                </a:solidFill>
                <a:latin typeface="Arial Narrow" panose="020B0606020202030204" pitchFamily="34" charset="0"/>
              </a:rPr>
              <a:t>5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191311"/>
              </p:ext>
            </p:extLst>
          </p:nvPr>
        </p:nvGraphicFramePr>
        <p:xfrm>
          <a:off x="1223628" y="1167594"/>
          <a:ext cx="6858763" cy="30555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0533"/>
                <a:gridCol w="3524416"/>
                <a:gridCol w="1195682"/>
                <a:gridCol w="1188132"/>
              </a:tblGrid>
              <a:tr h="16459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Количество налогоплательщиков в Амурской области взаимодействующих с ФНС в электронном виде (за исключением бюджетных учреждений)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Выдано КЭП на </a:t>
                      </a:r>
                      <a:r>
                        <a:rPr lang="ru-RU" sz="1800" dirty="0" smtClean="0">
                          <a:effectLst/>
                        </a:rPr>
                        <a:t>30.08.2022 </a:t>
                      </a:r>
                      <a:r>
                        <a:rPr lang="ru-RU" sz="1800" dirty="0">
                          <a:effectLst/>
                        </a:rPr>
                        <a:t>в Амур. обл.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Выдано КЭП на </a:t>
                      </a:r>
                      <a:r>
                        <a:rPr lang="ru-RU" sz="1800" dirty="0" smtClean="0">
                          <a:effectLst/>
                        </a:rPr>
                        <a:t>30.08.2022 </a:t>
                      </a:r>
                      <a:r>
                        <a:rPr lang="ru-RU" sz="1800" dirty="0">
                          <a:effectLst/>
                        </a:rPr>
                        <a:t>в Амур. обл. в %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</a:tr>
              <a:tr h="5092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ЮЛ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9 519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3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645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38 </a:t>
                      </a:r>
                      <a:r>
                        <a:rPr lang="ru-RU" sz="1800" dirty="0">
                          <a:effectLst/>
                        </a:rPr>
                        <a:t>%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</a:tr>
              <a:tr h="5092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ИП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7 086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</a:rPr>
                        <a:t>5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</a:rPr>
                        <a:t> 181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73 </a:t>
                      </a:r>
                      <a:r>
                        <a:rPr lang="ru-RU" sz="1800" dirty="0">
                          <a:effectLst/>
                        </a:rPr>
                        <a:t>%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</a:tr>
              <a:tr h="3911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ИТОГО: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16 605</a:t>
                      </a:r>
                      <a:endParaRPr lang="ru-RU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8 826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53 </a:t>
                      </a:r>
                      <a:r>
                        <a:rPr lang="ru-RU" sz="1800" dirty="0">
                          <a:effectLst/>
                        </a:rPr>
                        <a:t>%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1435" marR="51435" marT="0" marB="0" anchor="b"/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77634" y="519522"/>
            <a:ext cx="7128792" cy="580734"/>
          </a:xfrm>
        </p:spPr>
        <p:txBody>
          <a:bodyPr>
            <a:normAutofit/>
          </a:bodyPr>
          <a:lstStyle/>
          <a:p>
            <a:r>
              <a:rPr lang="ru-RU" sz="2100" dirty="0"/>
              <a:t>Статистика выдачи электронных подписей УЦ ФНС России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887093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705" y="254690"/>
            <a:ext cx="8046894" cy="580734"/>
          </a:xfrm>
        </p:spPr>
        <p:txBody>
          <a:bodyPr>
            <a:normAutofit/>
          </a:bodyPr>
          <a:lstStyle/>
          <a:p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ТОЧКИ выдачи </a:t>
            </a:r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КЭП </a:t>
            </a:r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УЦ </a:t>
            </a:r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ФНС России в Амурской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502277"/>
              </p:ext>
            </p:extLst>
          </p:nvPr>
        </p:nvGraphicFramePr>
        <p:xfrm>
          <a:off x="737574" y="735546"/>
          <a:ext cx="7074786" cy="4121550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2659317"/>
                <a:gridCol w="3060723"/>
                <a:gridCol w="1354746"/>
              </a:tblGrid>
              <a:tr h="455472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Arial Narrow" panose="020B0606020202030204" pitchFamily="34" charset="0"/>
                        </a:rPr>
                        <a:t>Наименование налогового органа</a:t>
                      </a:r>
                      <a:endParaRPr lang="ru-RU" sz="14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Arial Narrow" panose="020B0606020202030204" pitchFamily="34" charset="0"/>
                        </a:rPr>
                        <a:t>Адрес местонахождения</a:t>
                      </a:r>
                      <a:endParaRPr lang="ru-RU" sz="14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Arial Narrow" panose="020B0606020202030204" pitchFamily="34" charset="0"/>
                        </a:rPr>
                        <a:t>Телефон для справок</a:t>
                      </a:r>
                      <a:endParaRPr lang="ru-RU" sz="14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 anchor="ctr"/>
                </a:tc>
              </a:tr>
              <a:tr h="45547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Arial Narrow" panose="020B0606020202030204" pitchFamily="34" charset="0"/>
                        </a:rPr>
                        <a:t>Межрайонная ИФНС России № 1 по Амурской области </a:t>
                      </a:r>
                      <a:endParaRPr lang="ru-RU" sz="14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г. Благовещенск</a:t>
                      </a: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, ул. Горького, д. 240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(4162) </a:t>
                      </a:r>
                      <a:r>
                        <a:rPr lang="ru-RU" sz="1400" dirty="0" smtClean="0">
                          <a:effectLst/>
                          <a:latin typeface="Arial Narrow" panose="020B0606020202030204" pitchFamily="34" charset="0"/>
                        </a:rPr>
                        <a:t>59-87-21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(4162) 39-60-04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</a:tr>
              <a:tr h="45547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Arial Narrow" panose="020B0606020202030204" pitchFamily="34" charset="0"/>
                        </a:rPr>
                        <a:t>Межрайонная ИФНС России № 2 по Амурской области </a:t>
                      </a:r>
                      <a:endParaRPr lang="ru-RU" sz="14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п. Новобурейский</a:t>
                      </a: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, ул. Советская, д. 27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(41634) 2-23-76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</a:tr>
              <a:tr h="45547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Arial Narrow" panose="020B0606020202030204" pitchFamily="34" charset="0"/>
                        </a:rPr>
                        <a:t>Межрайонная ИФНС России № 3 по Амурской области </a:t>
                      </a:r>
                      <a:endParaRPr lang="ru-RU" sz="14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г. Белогорск</a:t>
                      </a: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, ул. Ленина, д. 57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(41641) 2-56-35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</a:tr>
              <a:tr h="5423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Arial Narrow" panose="020B0606020202030204" pitchFamily="34" charset="0"/>
                        </a:rPr>
                        <a:t>Межрайонная ИФНС России № 4 по Амурской области </a:t>
                      </a:r>
                      <a:endParaRPr lang="ru-RU" sz="14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г. </a:t>
                      </a:r>
                      <a:r>
                        <a:rPr lang="ru-RU" sz="1400" b="1" dirty="0" err="1">
                          <a:effectLst/>
                          <a:latin typeface="Arial Narrow" panose="020B0606020202030204" pitchFamily="34" charset="0"/>
                        </a:rPr>
                        <a:t>Зея</a:t>
                      </a: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, ул. Мухина, д. 204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(41658) 2-43-34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(41658) 2-45-99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</a:tr>
              <a:tr h="75951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Arial Narrow" panose="020B0606020202030204" pitchFamily="34" charset="0"/>
                        </a:rPr>
                        <a:t>Межрайонная ИФНС России № 5 по Амурской области </a:t>
                      </a:r>
                      <a:endParaRPr lang="ru-RU" sz="14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г. Свободный</a:t>
                      </a: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, ул. 40 лет Октября, д. 87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(41643) 3-00-05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(41643) 3-00-06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(41643) 3-00-07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</a:tr>
              <a:tr h="455472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Arial Narrow" panose="020B0606020202030204" pitchFamily="34" charset="0"/>
                        </a:rPr>
                        <a:t>Межрайонная ИФНС России № 6 по Амурской области </a:t>
                      </a:r>
                      <a:endParaRPr lang="ru-RU" sz="14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с. Тамбовка, </a:t>
                      </a: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ул. Калининская, д. 70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(41638) 2-13-89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</a:tr>
              <a:tr h="5423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Arial Narrow" panose="020B0606020202030204" pitchFamily="34" charset="0"/>
                        </a:rPr>
                        <a:t>Межрайонная ИФНС России № 7 по Амурской области </a:t>
                      </a:r>
                      <a:endParaRPr lang="ru-RU" sz="1400" b="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г. Тында, </a:t>
                      </a: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ул. Красная Пресня, д. 1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(41656) 5-71-60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 Narrow" panose="020B0606020202030204" pitchFamily="34" charset="0"/>
                        </a:rPr>
                        <a:t>(41656) 5-71-11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Times New Roman"/>
                      </a:endParaRPr>
                    </a:p>
                  </a:txBody>
                  <a:tcPr marL="51300" marR="51300" marT="54000" marB="540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007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8848"/>
            <a:ext cx="8229626" cy="580734"/>
          </a:xfrm>
        </p:spPr>
        <p:txBody>
          <a:bodyPr>
            <a:normAutofit fontScale="90000"/>
          </a:bodyPr>
          <a:lstStyle/>
          <a:p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Для получения </a:t>
            </a:r>
            <a:r>
              <a:rPr lang="ru-RU" sz="2000" cap="all" dirty="0" err="1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кэп</a:t>
            </a:r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можно записаться онлайн на сайте ФНС России</a:t>
            </a:r>
            <a:b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</a:br>
            <a:r>
              <a:rPr lang="en-US" sz="3000" dirty="0">
                <a:solidFill>
                  <a:srgbClr val="2B6CA7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https</a:t>
            </a:r>
            <a:r>
              <a:rPr lang="en-US" sz="3000" dirty="0">
                <a:solidFill>
                  <a:srgbClr val="2B6CA7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://order.nalog.ru/</a:t>
            </a:r>
            <a:endParaRPr lang="ru-RU" sz="2300" dirty="0">
              <a:solidFill>
                <a:srgbClr val="2B6CA7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pic>
        <p:nvPicPr>
          <p:cNvPr id="2050" name="Picture 2" descr="H:\На подпись\08-Отдел информатизации\Едемский С. В\УЦ\Вебинар_УЦ_доклад_готово\OnlineApp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57"/>
          <a:stretch/>
        </p:blipFill>
        <p:spPr bwMode="auto">
          <a:xfrm>
            <a:off x="703544" y="1167595"/>
            <a:ext cx="6426714" cy="1818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На подпись\08-Отдел информатизации\Едемский С. В\УЦ\Вебинар_УЦ_доклад_готово\OnlineApp-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44" y="2949792"/>
            <a:ext cx="6426714" cy="2001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50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3474"/>
            <a:ext cx="1014654" cy="1065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1450"/>
            <a:ext cx="3348372" cy="4562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852" y="4531667"/>
            <a:ext cx="619125" cy="473869"/>
          </a:xfrm>
        </p:spPr>
        <p:txBody>
          <a:bodyPr/>
          <a:lstStyle/>
          <a:p>
            <a:pPr algn="ctr">
              <a:defRPr/>
            </a:pPr>
            <a:r>
              <a:rPr lang="ru-RU" sz="1800" dirty="0">
                <a:solidFill>
                  <a:prstClr val="white"/>
                </a:solidFill>
                <a:latin typeface="Arial Narrow" panose="020B060602020203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1424990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3474"/>
            <a:ext cx="1014654" cy="1065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8324852" y="4531667"/>
            <a:ext cx="619125" cy="473869"/>
          </a:xfrm>
        </p:spPr>
        <p:txBody>
          <a:bodyPr/>
          <a:lstStyle/>
          <a:p>
            <a:pPr algn="ctr">
              <a:defRPr/>
            </a:pPr>
            <a:r>
              <a:rPr lang="ru-RU" sz="1800" dirty="0">
                <a:solidFill>
                  <a:prstClr val="white"/>
                </a:solidFill>
                <a:latin typeface="Arial Narrow" panose="020B0606020202030204" pitchFamily="34" charset="0"/>
              </a:rPr>
              <a:t>8</a:t>
            </a:r>
          </a:p>
        </p:txBody>
      </p:sp>
      <p:pic>
        <p:nvPicPr>
          <p:cNvPr id="2" name="Picture 2" descr="C:\Users\2800-00-273\Downloads\Использование ЭП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63" y="249471"/>
            <a:ext cx="8553917" cy="475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6279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18375</TotalTime>
  <Words>578</Words>
  <Application>Microsoft Office PowerPoint</Application>
  <PresentationFormat>Экран (16:9)</PresentationFormat>
  <Paragraphs>103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5_Present_FNS2012_A4</vt:lpstr>
      <vt:lpstr>О выпуске ключей электронной подписи Удостоверяющим центром ФНС России</vt:lpstr>
      <vt:lpstr>С 01.01.2022 года можно получить КЭП в следующих УЦ:</vt:lpstr>
      <vt:lpstr>Доверенные лица УЦ ФНС России:</vt:lpstr>
      <vt:lpstr>Для получения КЭП заявитель должен лично предоставить:</vt:lpstr>
      <vt:lpstr>Статистика выдачи электронных подписей УЦ ФНС России</vt:lpstr>
      <vt:lpstr>ТОЧКИ выдачи КЭП УЦ ФНС России в Амурской области</vt:lpstr>
      <vt:lpstr>Для получения кэп можно записаться онлайн на сайте ФНС России https://order.nalog.ru/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Силакова Светлана Сергеевна</dc:creator>
  <cp:lastModifiedBy>Петренко Марина Александровна</cp:lastModifiedBy>
  <cp:revision>617</cp:revision>
  <cp:lastPrinted>2021-05-06T15:48:32Z</cp:lastPrinted>
  <dcterms:created xsi:type="dcterms:W3CDTF">2016-03-09T07:13:01Z</dcterms:created>
  <dcterms:modified xsi:type="dcterms:W3CDTF">2022-09-06T07:38:40Z</dcterms:modified>
</cp:coreProperties>
</file>