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5" r:id="rId2"/>
    <p:sldId id="278" r:id="rId3"/>
    <p:sldId id="277" r:id="rId4"/>
    <p:sldId id="276" r:id="rId5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360" autoAdjust="0"/>
  </p:normalViewPr>
  <p:slideViewPr>
    <p:cSldViewPr showGuides="1">
      <p:cViewPr varScale="1">
        <p:scale>
          <a:sx n="135" d="100"/>
          <a:sy n="135" d="100"/>
        </p:scale>
        <p:origin x="-888" y="-8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DB990-89F9-4FDF-B29E-84B0FDEB5D76}" type="datetimeFigureOut">
              <a:rPr lang="ru-RU" smtClean="0"/>
              <a:pPr/>
              <a:t>01.09.2022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005A2-E66D-4EEB-B2C3-2ABA20822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4304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9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857250"/>
          </a:xfrm>
        </p:spPr>
        <p:txBody>
          <a:bodyPr>
            <a:normAutofit/>
          </a:bodyPr>
          <a:lstStyle>
            <a:lvl1pPr algn="just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6485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8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7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1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3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</a:rPr>
              <a:t>Доклад начальника отдела УФНС России по Амурской области </a:t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1800" i="1" dirty="0" err="1" smtClean="0">
                <a:latin typeface="Times New Roman" pitchFamily="18" charset="0"/>
              </a:rPr>
              <a:t>Пыриной</a:t>
            </a:r>
            <a:r>
              <a:rPr lang="ru-RU" sz="1800" i="1" dirty="0" smtClean="0">
                <a:latin typeface="Times New Roman" pitchFamily="18" charset="0"/>
              </a:rPr>
              <a:t> Елены Олеговны</a:t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</a:rPr>
              <a:t>«</a:t>
            </a:r>
            <a:r>
              <a:rPr lang="ru-RU" sz="1800" dirty="0" smtClean="0"/>
              <a:t>Досудебный порядок налоговых споров</a:t>
            </a:r>
            <a:r>
              <a:rPr lang="ru-RU" sz="2000" i="1" dirty="0" smtClean="0">
                <a:latin typeface="Times New Roman" pitchFamily="18" charset="0"/>
              </a:rPr>
              <a:t>»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2022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Арка 19"/>
          <p:cNvSpPr/>
          <p:nvPr/>
        </p:nvSpPr>
        <p:spPr>
          <a:xfrm>
            <a:off x="-2571800" y="1"/>
            <a:ext cx="3571900" cy="5429270"/>
          </a:xfrm>
          <a:prstGeom prst="blockArc">
            <a:avLst>
              <a:gd name="adj1" fmla="val 17853630"/>
              <a:gd name="adj2" fmla="val 3907312"/>
              <a:gd name="adj3" fmla="val 0"/>
            </a:avLst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-25400" prstMaterial="plastic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Овал 10"/>
          <p:cNvSpPr/>
          <p:nvPr/>
        </p:nvSpPr>
        <p:spPr>
          <a:xfrm>
            <a:off x="571472" y="1923678"/>
            <a:ext cx="626706" cy="288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714348" y="1923678"/>
            <a:ext cx="504056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323528" y="1131590"/>
            <a:ext cx="626706" cy="28450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TextBox 12"/>
          <p:cNvSpPr txBox="1"/>
          <p:nvPr/>
        </p:nvSpPr>
        <p:spPr>
          <a:xfrm rot="10502291" flipV="1">
            <a:off x="475140" y="1181691"/>
            <a:ext cx="498009" cy="1972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3168" y="884835"/>
            <a:ext cx="504056" cy="115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14297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Способы подачи жалобы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1259632" y="3795886"/>
            <a:ext cx="6669954" cy="432048"/>
          </a:xfrm>
          <a:custGeom>
            <a:avLst/>
            <a:gdLst>
              <a:gd name="connsiteX0" fmla="*/ 0 w 6573919"/>
              <a:gd name="connsiteY0" fmla="*/ 0 h 689874"/>
              <a:gd name="connsiteX1" fmla="*/ 6573919 w 6573919"/>
              <a:gd name="connsiteY1" fmla="*/ 0 h 689874"/>
              <a:gd name="connsiteX2" fmla="*/ 6573919 w 6573919"/>
              <a:gd name="connsiteY2" fmla="*/ 689874 h 689874"/>
              <a:gd name="connsiteX3" fmla="*/ 0 w 6573919"/>
              <a:gd name="connsiteY3" fmla="*/ 689874 h 689874"/>
              <a:gd name="connsiteX4" fmla="*/ 0 w 6573919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3919" h="689874">
                <a:moveTo>
                  <a:pt x="0" y="0"/>
                </a:moveTo>
                <a:lnTo>
                  <a:pt x="6573919" y="0"/>
                </a:lnTo>
                <a:lnTo>
                  <a:pt x="6573919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Почтовое отправление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Номер слайда 3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</a:rPr>
              <a:pPr/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1259632" y="1851670"/>
            <a:ext cx="7021150" cy="504056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Личный кабинет налогоплательщика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259632" y="1059582"/>
            <a:ext cx="6868032" cy="476316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бумажном носителе через налоговый орган, чьи действия обжалуются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285852" y="2643758"/>
            <a:ext cx="6929486" cy="504056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телекоммуникационным каналам связи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730" y="4500576"/>
            <a:ext cx="504056" cy="1851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28596" y="3857634"/>
            <a:ext cx="626706" cy="214314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TextBox 46"/>
          <p:cNvSpPr txBox="1"/>
          <p:nvPr/>
        </p:nvSpPr>
        <p:spPr>
          <a:xfrm>
            <a:off x="571472" y="3857634"/>
            <a:ext cx="504056" cy="1851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</a:p>
        </p:txBody>
      </p:sp>
      <p:sp>
        <p:nvSpPr>
          <p:cNvPr id="50" name="Овал 49"/>
          <p:cNvSpPr/>
          <p:nvPr/>
        </p:nvSpPr>
        <p:spPr>
          <a:xfrm>
            <a:off x="638920" y="2715766"/>
            <a:ext cx="626706" cy="288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TextBox 50"/>
          <p:cNvSpPr txBox="1"/>
          <p:nvPr/>
        </p:nvSpPr>
        <p:spPr>
          <a:xfrm>
            <a:off x="781796" y="2715766"/>
            <a:ext cx="504056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1791853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411510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Порядок </a:t>
            </a:r>
            <a:r>
              <a:rPr lang="ru-RU" dirty="0" smtClean="0"/>
              <a:t>рассмотрения жалоб налогоплательщиков </a:t>
            </a:r>
            <a:r>
              <a:rPr lang="ru-RU" dirty="0" smtClean="0"/>
              <a:t>(ст. 140 НК РФ)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4048" y="1851672"/>
            <a:ext cx="3384376" cy="606058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algn="just" defTabSz="1041034" fontAlgn="auto">
              <a:spcAft>
                <a:spcPts val="0"/>
              </a:spcAft>
              <a:defRPr/>
            </a:pP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50" y="2787775"/>
            <a:ext cx="2736303" cy="2016224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defTabSz="1041034">
              <a:defRPr/>
            </a:pPr>
            <a:endParaRPr lang="ru-RU" sz="1400" b="1" dirty="0" smtClean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43608" y="987574"/>
            <a:ext cx="727280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Решение по жалобе на решения, вынесенные по результатам проведения выездной (камеральной) налоговой проверки, принимаются в течение 1 месяца со дня получения (срок может быть продлен на 1 месяц)</a:t>
            </a:r>
          </a:p>
          <a:p>
            <a:pPr algn="just"/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Решения на ненормативные акты налогового органа, действия (бездействие) их должностных лиц, выносятся в течение 15 дней со дня поступления в Управление (срок может быт продлен до 15 дней)</a:t>
            </a:r>
          </a:p>
          <a:p>
            <a:pPr algn="just"/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Лицо</a:t>
            </a:r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, подавшее жалобу, до принятия по ней решения вправе обратиться с ходатайством о приостановлении рассмотрения жалобы полностью или в части в целях представления дополнительных документов (информации), но не более чем на шесть месяцев.</a:t>
            </a:r>
          </a:p>
          <a:p>
            <a:pPr algn="just"/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Рассмотрение жалобы может быть приостановлено по решению ВНО:</a:t>
            </a:r>
          </a:p>
          <a:p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- до  разрешения дела о том же предмете и по тем же основаниям арбитражным судом,  судом общей юрисдикции;</a:t>
            </a:r>
          </a:p>
          <a:p>
            <a:pPr>
              <a:buFontTx/>
              <a:buChar char="-"/>
            </a:pPr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в случае невозможности рассмотрения жалобы до разрешения другого дела судом в конституционном, гражданском, арбитражном, административном, уголовном судопроизводстве;</a:t>
            </a: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Рассмотрение жалобы возможно с использованием видео-конференц-связи.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30" name="Picture 2" descr="Z:\Мои документы\policem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3518"/>
            <a:ext cx="411238" cy="4517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8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51670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4" name="Прямоугольник 3"/>
          <p:cNvSpPr/>
          <p:nvPr/>
        </p:nvSpPr>
        <p:spPr>
          <a:xfrm>
            <a:off x="3419872" y="4803999"/>
            <a:ext cx="288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40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9742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43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63838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13" name="Номер слайда 5"/>
          <p:cNvSpPr txBox="1">
            <a:spLocks/>
          </p:cNvSpPr>
          <p:nvPr/>
        </p:nvSpPr>
        <p:spPr>
          <a:xfrm>
            <a:off x="8508087" y="4513810"/>
            <a:ext cx="306039" cy="3130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816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440B7-57B3-4D5F-9045-09ED8379A366}" type="slidenum">
              <a:rPr kumimoji="0" lang="ru-RU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8162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9582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16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9942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</p:spTree>
    <p:extLst>
      <p:ext uri="{BB962C8B-B14F-4D97-AF65-F5344CB8AC3E}">
        <p14:creationId xmlns:p14="http://schemas.microsoft.com/office/powerpoint/2010/main" xmlns="" val="400405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93811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Основания оставления жалобы без рассмотрения (ст. 139.3 НК РФ)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4048" y="1851672"/>
            <a:ext cx="3384376" cy="606058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algn="just" defTabSz="1041034" fontAlgn="auto">
              <a:spcAft>
                <a:spcPts val="0"/>
              </a:spcAft>
              <a:defRPr/>
            </a:pP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50" y="2787775"/>
            <a:ext cx="2736303" cy="2016224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defTabSz="1041034">
              <a:defRPr/>
            </a:pPr>
            <a:endParaRPr lang="ru-RU" sz="1400" b="1" dirty="0" smtClean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7584" y="1203598"/>
            <a:ext cx="356439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Жалоба подана с нарушением порядка, установленного п. 1 ст. 139.2 НК РФ</a:t>
            </a: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принятия решения по жалобе от лица, ее подавшего, поступило заявление об отзыве жалобы полностью или в части</a:t>
            </a:r>
            <a:endParaRPr lang="ru-RU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800" b="1" strike="sngStrike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Ранее подана жалоба по тем же основаниям</a:t>
            </a:r>
            <a:endParaRPr lang="ru-RU" sz="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налоговый орган сообщил об устранении нарушения прав лица, подавшего жалобу.</a:t>
            </a: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30" name="Picture 2" descr="Z:\Мои документы\policem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5526"/>
            <a:ext cx="411238" cy="45179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8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5606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39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95686"/>
            <a:ext cx="432048" cy="4020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4" name="Прямоугольник 3"/>
          <p:cNvSpPr/>
          <p:nvPr/>
        </p:nvSpPr>
        <p:spPr>
          <a:xfrm>
            <a:off x="827584" y="1923678"/>
            <a:ext cx="28803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Жалоба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подана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после истечения срока подачи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жалобы</a:t>
            </a: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40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15766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41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1830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43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7894"/>
            <a:ext cx="432048" cy="4576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45" name="Прямоугольник 44"/>
          <p:cNvSpPr/>
          <p:nvPr/>
        </p:nvSpPr>
        <p:spPr>
          <a:xfrm>
            <a:off x="5004048" y="1275606"/>
            <a:ext cx="352839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налоговый спор о том же предмете и по тем же основаниям был разрешен судом</a:t>
            </a:r>
          </a:p>
          <a:p>
            <a:pPr algn="just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Жалоба не подписана лицом, подавшим жалобу, отсутствуют документы, подтверждающие полномочия представителя лица на ее подписание</a:t>
            </a:r>
          </a:p>
          <a:p>
            <a:pPr algn="just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организация исключена из ЕГРЮЛ или ликвидирована либо получены сведения о смерти лица, подавшего жалобу.</a:t>
            </a:r>
            <a:endParaRPr lang="ru-RU" sz="9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Номер слайда 5"/>
          <p:cNvSpPr txBox="1">
            <a:spLocks/>
          </p:cNvSpPr>
          <p:nvPr/>
        </p:nvSpPr>
        <p:spPr>
          <a:xfrm>
            <a:off x="8508087" y="4513810"/>
            <a:ext cx="306039" cy="3130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816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440B7-57B3-4D5F-9045-09ED8379A366}" type="slidenum">
              <a:rPr kumimoji="0" lang="ru-RU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8162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7614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4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99742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5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7854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2282</TotalTime>
  <Words>358</Words>
  <Application>Microsoft Office PowerPoint</Application>
  <PresentationFormat>Экран (16:9)</PresentationFormat>
  <Paragraphs>52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Present_FNS2012_16-9</vt:lpstr>
      <vt:lpstr>Доклад начальника отдела УФНС России по Амурской области  Пыриной Елены Олеговны «Досудебный порядок налоговых споров»</vt:lpstr>
      <vt:lpstr>Слайд 2</vt:lpstr>
      <vt:lpstr>Порядок рассмотрения жалоб налогоплательщиков (ст. 140 НК РФ) </vt:lpstr>
      <vt:lpstr>Основания оставления жалобы без рассмотрения (ст. 139.3 НК РФ)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Пырина Елена Олеговна</cp:lastModifiedBy>
  <cp:revision>154</cp:revision>
  <dcterms:created xsi:type="dcterms:W3CDTF">2016-04-01T10:55:54Z</dcterms:created>
  <dcterms:modified xsi:type="dcterms:W3CDTF">2022-09-01T05:52:27Z</dcterms:modified>
</cp:coreProperties>
</file>