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10"/>
  </p:notesMasterIdLst>
  <p:handoutMasterIdLst>
    <p:handoutMasterId r:id="rId11"/>
  </p:handoutMasterIdLst>
  <p:sldIdLst>
    <p:sldId id="2017" r:id="rId3"/>
    <p:sldId id="2019" r:id="rId4"/>
    <p:sldId id="2020" r:id="rId5"/>
    <p:sldId id="2014" r:id="rId6"/>
    <p:sldId id="2016" r:id="rId7"/>
    <p:sldId id="2015" r:id="rId8"/>
    <p:sldId id="2021" r:id="rId9"/>
  </p:sldIdLst>
  <p:sldSz cx="9144000" cy="5143500" type="screen16x9"/>
  <p:notesSz cx="6797675" cy="9926638"/>
  <p:embeddedFontLst>
    <p:embeddedFont>
      <p:font typeface="lined-icons" panose="020B0604020202020204" charset="0"/>
      <p:regular r:id="rId12"/>
    </p:embeddedFont>
    <p:embeddedFont>
      <p:font typeface="Open Sans" panose="020B0604020202020204" charset="0"/>
      <p:regular r:id="rId13"/>
      <p:bold r:id="rId14"/>
      <p:italic r:id="rId15"/>
      <p:boldItalic r:id="rId16"/>
    </p:embeddedFont>
    <p:embeddedFont>
      <p:font typeface="Arial Narrow" panose="020B0606020202030204" pitchFamily="3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Open Sans Light" panose="020B0604020202020204" charset="0"/>
      <p:regular r:id="rId27"/>
      <p:bold r:id="rId28"/>
      <p:italic r:id="rId29"/>
      <p:boldItalic r:id="rId30"/>
    </p:embeddedFont>
    <p:embeddedFont>
      <p:font typeface="Roboto Condensed" panose="020B0604020202020204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B0F0"/>
    <a:srgbClr val="009ADA"/>
    <a:srgbClr val="00A6E6"/>
    <a:srgbClr val="0990FF"/>
    <a:srgbClr val="0064CB"/>
    <a:srgbClr val="0082F1"/>
    <a:srgbClr val="003794"/>
    <a:srgbClr val="F2F2F2"/>
    <a:srgbClr val="002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4724" autoAdjust="0"/>
  </p:normalViewPr>
  <p:slideViewPr>
    <p:cSldViewPr snapToObjects="1">
      <p:cViewPr>
        <p:scale>
          <a:sx n="123" d="100"/>
          <a:sy n="123" d="100"/>
        </p:scale>
        <p:origin x="-1284" y="-630"/>
      </p:cViewPr>
      <p:guideLst>
        <p:guide orient="horz" pos="1620"/>
        <p:guide pos="1706"/>
        <p:guide pos="566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21" Type="http://schemas.openxmlformats.org/officeDocument/2006/relationships/font" Target="fonts/font10.fntdata"/><Relationship Id="rId34" Type="http://schemas.openxmlformats.org/officeDocument/2006/relationships/font" Target="fonts/font23.fntdata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6" y="1"/>
            <a:ext cx="2945659" cy="49805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15.08.2022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3" y="9428584"/>
            <a:ext cx="2945659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6" y="9428584"/>
            <a:ext cx="2945659" cy="49805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28584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57175" y="800100"/>
            <a:ext cx="7088188" cy="39878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31875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1031875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1031875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1031875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1031875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10318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243C38F4-ABD8-4765-BC25-BD5B9E275FBE}" type="slidenum">
              <a:rPr lang="ru-RU" altLang="ru-RU" sz="1200" smtClean="0">
                <a:solidFill>
                  <a:srgbClr val="000000"/>
                </a:solidFill>
              </a:rPr>
              <a:pPr/>
              <a:t>0</a:t>
            </a:fld>
            <a:endParaRPr lang="ru-RU" altLang="ru-RU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2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2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6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261"/>
            <a:ext cx="9144000" cy="51392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1763688" y="0"/>
            <a:ext cx="7380312" cy="68154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1763689" y="103050"/>
            <a:ext cx="245798" cy="475217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3080" y="0"/>
            <a:ext cx="1766768" cy="68154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8676457" y="176089"/>
            <a:ext cx="332162" cy="3293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8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8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239544" y="46441"/>
            <a:ext cx="1354473" cy="58865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9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9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3080" y="0"/>
            <a:ext cx="65579" cy="68154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1729399" y="74523"/>
            <a:ext cx="34289" cy="532495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3032867" y="1752616"/>
            <a:ext cx="8938223" cy="2095703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115616" y="-1820"/>
            <a:ext cx="1620753" cy="5145320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465461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5000" tIns="135000" rIns="135000" bIns="135000" rtlCol="0" anchor="t">
            <a:noAutofit/>
          </a:bodyPr>
          <a:lstStyle/>
          <a:p>
            <a:pPr>
              <a:spcAft>
                <a:spcPts val="450"/>
              </a:spcAft>
            </a:pPr>
            <a:endParaRPr lang="ru-RU" sz="9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3385096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5000" tIns="135000" rIns="135000" bIns="135000" rtlCol="0" anchor="t">
            <a:noAutofit/>
          </a:bodyPr>
          <a:lstStyle/>
          <a:p>
            <a:pPr>
              <a:spcAft>
                <a:spcPts val="450"/>
              </a:spcAft>
            </a:pPr>
            <a:endParaRPr lang="ru-RU" sz="9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5304730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5000" tIns="135000" rIns="135000" bIns="135000" rtlCol="0" anchor="t">
            <a:noAutofit/>
          </a:bodyPr>
          <a:lstStyle/>
          <a:p>
            <a:pPr>
              <a:spcAft>
                <a:spcPts val="450"/>
              </a:spcAft>
            </a:pPr>
            <a:endParaRPr lang="ru-RU" sz="9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7224365" y="0"/>
            <a:ext cx="1919635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35000" tIns="135000" rIns="135000" bIns="135000" rtlCol="0" anchor="t">
            <a:noAutofit/>
          </a:bodyPr>
          <a:lstStyle/>
          <a:p>
            <a:pPr>
              <a:spcAft>
                <a:spcPts val="450"/>
              </a:spcAft>
            </a:pPr>
            <a:endParaRPr lang="ru-RU" sz="9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465461" y="0"/>
            <a:ext cx="1919635" cy="8581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3385095" y="0"/>
            <a:ext cx="1919635" cy="85815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5304731" y="0"/>
            <a:ext cx="1919635" cy="8581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7224366" y="0"/>
            <a:ext cx="1919635" cy="85815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1817694" y="311304"/>
            <a:ext cx="1413428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8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3526927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8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5446561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8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7366196" y="311304"/>
            <a:ext cx="1616913" cy="12695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8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8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3082375" y="120191"/>
            <a:ext cx="161248" cy="161248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5001651" y="120191"/>
            <a:ext cx="161248" cy="161248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6902226" y="120191"/>
            <a:ext cx="161248" cy="161248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8821860" y="120191"/>
            <a:ext cx="161248" cy="161248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3235077" y="200025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5154712" y="200025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7074346" y="200025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8993981" y="200025"/>
            <a:ext cx="142875" cy="4943475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8946854" y="4948014"/>
            <a:ext cx="197147" cy="195486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7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7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6741491" y="120191"/>
            <a:ext cx="161248" cy="161248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6580758" y="120191"/>
            <a:ext cx="161248" cy="1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86762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573524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860286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86762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573524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860286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28229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656457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484686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12914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28229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656457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484686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312914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1828229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3656457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5484686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7312914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521562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043124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564686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607808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086248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521562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3043124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564686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7607808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086248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1521562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3043124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564686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7607808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086248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1521562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3043124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4564686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607808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6086248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7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3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3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3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3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7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3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3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2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3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3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2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7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3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9"/>
            <a:ext cx="7772400" cy="3470672"/>
          </a:xfrm>
        </p:spPr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9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9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9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5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6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4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7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7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6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4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6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4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7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7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6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4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7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7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7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7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7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7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7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7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8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8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8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05740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6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57179" indent="-185733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37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83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8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8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8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7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7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71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71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9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9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2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9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9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6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6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6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9"/>
            <a:ext cx="7772400" cy="3470672"/>
          </a:xfrm>
        </p:spPr>
        <p:txBody>
          <a:bodyPr numCol="2" spcCol="205740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6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42892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37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83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6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5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6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5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6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5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3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1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8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3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4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4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4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91493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91493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8" y="1229844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4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3" y="1229844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8" y="291493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5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3" y="2914935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1" y="1229844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3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8" y="1229844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1" y="291493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3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8" y="291493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1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1" y="1229844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3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8" y="1229844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1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1" y="291493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3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8" y="2914935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2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6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6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9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70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2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6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6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9" y="2442748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9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9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9319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9319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9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9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3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2" y="2442748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1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1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7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101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1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7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2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3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3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2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3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4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4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7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2603264C-3F76-4418-8230-65BC708B96B1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6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1" y="476726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2" y="914400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2" y="1170214"/>
            <a:ext cx="3811588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914400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170214"/>
            <a:ext cx="3813174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2" y="1096713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2" y="1352531"/>
            <a:ext cx="3811588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096713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352531"/>
            <a:ext cx="3813174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4"/>
            <a:ext cx="7772400" cy="347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914378" rtl="0" eaLnBrk="1" latinLnBrk="0" hangingPunct="1">
        <a:lnSpc>
          <a:spcPct val="86000"/>
        </a:lnSpc>
        <a:spcBef>
          <a:spcPct val="0"/>
        </a:spcBef>
        <a:buNone/>
        <a:defRPr sz="2100" kern="800" spc="-4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 spc="-10">
          <a:solidFill>
            <a:schemeClr val="tx1"/>
          </a:solidFill>
          <a:latin typeface="+mn-lt"/>
          <a:ea typeface="+mn-ea"/>
          <a:cs typeface="+mn-cs"/>
        </a:defRPr>
      </a:lvl1pPr>
      <a:lvl2pPr marL="344480" indent="-173034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2pPr>
      <a:lvl3pPr marL="515925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200" kern="800">
          <a:solidFill>
            <a:schemeClr val="tx1"/>
          </a:solidFill>
          <a:latin typeface="+mn-lt"/>
          <a:ea typeface="+mn-ea"/>
          <a:cs typeface="+mn-cs"/>
        </a:defRPr>
      </a:lvl3pPr>
      <a:lvl4pPr marL="687371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4pPr>
      <a:lvl5pPr marL="858817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200" kern="8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951570"/>
            <a:ext cx="9144000" cy="41919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09974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194601"/>
            <a:ext cx="7772400" cy="31904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D768EEBF3477BC76C9F58091B15B2A7B4626CA5C7F3D6271A30AA0CF304C66B9A9989475D78A14DE513AA853F459B7D6F9B81827EC4BEB3EX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10" Type="http://schemas.openxmlformats.org/officeDocument/2006/relationships/image" Target="../media/image35.sv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2"/>
          <p:cNvSpPr txBox="1">
            <a:spLocks noChangeArrowheads="1"/>
          </p:cNvSpPr>
          <p:nvPr/>
        </p:nvSpPr>
        <p:spPr bwMode="auto">
          <a:xfrm>
            <a:off x="3011488" y="4516439"/>
            <a:ext cx="32639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 anchor="ctr"/>
          <a:lstStyle>
            <a:lvl1pPr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8143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pitchFamily="34" charset="0"/>
              <a:buNone/>
            </a:pPr>
            <a:endParaRPr lang="ru-RU" altLang="ru-RU" b="1">
              <a:solidFill>
                <a:schemeClr val="tx2"/>
              </a:solidFill>
              <a:latin typeface="Arial Narrow" pitchFamily="34" charset="0"/>
            </a:endParaRPr>
          </a:p>
        </p:txBody>
      </p:sp>
      <p:sp>
        <p:nvSpPr>
          <p:cNvPr id="13315" name="Текст 1"/>
          <p:cNvSpPr txBox="1">
            <a:spLocks/>
          </p:cNvSpPr>
          <p:nvPr/>
        </p:nvSpPr>
        <p:spPr bwMode="auto">
          <a:xfrm>
            <a:off x="684937" y="2805113"/>
            <a:ext cx="79216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0" tIns="45705" rIns="91410" bIns="45705"/>
          <a:lstStyle>
            <a:lvl1pPr defTabSz="712788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defTabSz="712788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defTabSz="712788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defTabSz="712788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defTabSz="712788"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7127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налоговый счет – новый порядок учета подлежащих уплате и уплаченных сумм налогов. Преимущества внедрения</a:t>
            </a:r>
            <a:endParaRPr lang="ru-RU" alt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900113" y="1680652"/>
            <a:ext cx="4030662" cy="863600"/>
          </a:xfrm>
          <a:prstGeom prst="rect">
            <a:avLst/>
          </a:prstGeom>
        </p:spPr>
        <p:txBody>
          <a:bodyPr lIns="91410" tIns="45705" rIns="91410" bIns="45705" anchor="ctr"/>
          <a:lstStyle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 sz="3200" b="1">
                <a:solidFill>
                  <a:schemeClr val="bg1"/>
                </a:solidFill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algn="l" defTabSz="816100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ОТДЕЛА РАСЧЕТОВ С БЮДЖЕТОМ  УФНС РОССИИ ПО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АМУРСКОЙ ОБЛАСТИ </a:t>
            </a:r>
            <a:endParaRPr lang="ru-RU" sz="1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defTabSz="816100">
              <a:defRPr/>
            </a:pP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И.В. </a:t>
            </a:r>
            <a:r>
              <a:rPr lang="ru-RU" sz="1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Петрущенко</a:t>
            </a:r>
            <a:endParaRPr lang="ru-RU" sz="1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7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474663"/>
            <a:ext cx="11509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3101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1979713" y="0"/>
            <a:ext cx="7110281" cy="68154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ru-RU" dirty="0">
                <a:solidFill>
                  <a:srgbClr val="485068"/>
                </a:solidFill>
                <a:latin typeface="Open Sans Light"/>
              </a:rPr>
              <a:t>Слайд № 1 – Определение ЕНП</a:t>
            </a:r>
            <a:endParaRPr lang="ru-RU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033718" y="1"/>
            <a:ext cx="5427603" cy="6781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endParaRPr lang="ru-RU" sz="11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8676457" y="176089"/>
            <a:ext cx="332162" cy="3293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800" b="1"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fld>
            <a:endParaRPr lang="en-US" sz="8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4103" y="1923678"/>
            <a:ext cx="7641849" cy="191590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1500" b="1" i="1" dirty="0">
                <a:solidFill>
                  <a:srgbClr val="000000"/>
                </a:solidFill>
              </a:rPr>
              <a:t>- это денежные </a:t>
            </a:r>
            <a:r>
              <a:rPr lang="ru-RU" sz="1500" b="1" i="1" dirty="0">
                <a:solidFill>
                  <a:srgbClr val="000000"/>
                </a:solidFill>
              </a:rPr>
              <a:t>средства, добровольно перечисляемые в бюджетную систему </a:t>
            </a:r>
            <a:r>
              <a:rPr lang="ru-RU" sz="1500" b="1" i="1" dirty="0">
                <a:solidFill>
                  <a:srgbClr val="000000"/>
                </a:solidFill>
              </a:rPr>
              <a:t>РФ </a:t>
            </a:r>
            <a:r>
              <a:rPr lang="ru-RU" sz="1500" b="1" i="1" dirty="0">
                <a:solidFill>
                  <a:srgbClr val="000000"/>
                </a:solidFill>
              </a:rPr>
              <a:t>на соответствующий счет Федерального казначейства организацией, индивидуальным предпринимателем в счет исполнения обязанности </a:t>
            </a:r>
            <a:r>
              <a:rPr lang="ru-RU" sz="1500" b="1" i="1" dirty="0">
                <a:solidFill>
                  <a:srgbClr val="000000"/>
                </a:solidFill>
              </a:rPr>
              <a:t>по </a:t>
            </a:r>
            <a:r>
              <a:rPr lang="ru-RU" sz="1500" b="1" i="1" dirty="0">
                <a:solidFill>
                  <a:srgbClr val="000000"/>
                </a:solidFill>
              </a:rPr>
              <a:t>уплате (перечислению) налогов (за исключением уплачиваемых физическими лицами налогов, указанных в </a:t>
            </a:r>
            <a:r>
              <a:rPr lang="ru-RU" sz="1500" b="1" i="1" dirty="0">
                <a:solidFill>
                  <a:srgbClr val="000000"/>
                </a:solidFill>
                <a:hlinkClick r:id="rId2"/>
              </a:rPr>
              <a:t>статье 45.1 настоящего Кодекса), авансовых платежей, сборов (за исключением государственной пошлины, в отношении уплаты которой судом не выдан исполнительный документ), страховых взносов, пеней, штрафов и (или) процентов</a:t>
            </a:r>
            <a:r>
              <a:rPr lang="ru-RU" sz="1200" b="1" i="1" dirty="0">
                <a:solidFill>
                  <a:srgbClr val="000000"/>
                </a:solidFill>
                <a:hlinkClick r:id="rId2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7442" y="1113588"/>
            <a:ext cx="6035171" cy="4860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04637" y="1059581"/>
            <a:ext cx="6910037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ЕДИНЫЙ НАЛОГОВЫЙ ПЛАТЕЖ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6537742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1979713" y="0"/>
            <a:ext cx="7110281" cy="68154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defRPr/>
            </a:pPr>
            <a:r>
              <a:rPr lang="ru-RU" dirty="0">
                <a:solidFill>
                  <a:srgbClr val="485068"/>
                </a:solidFill>
                <a:latin typeface="Open Sans Light"/>
              </a:rPr>
              <a:t>Слайд № 2 – Исполнение обязанности по уплате налогов</a:t>
            </a:r>
            <a:endParaRPr lang="ru-RU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033718" y="1"/>
            <a:ext cx="5427603" cy="6781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endParaRPr lang="ru-RU" sz="11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8676457" y="176089"/>
            <a:ext cx="332162" cy="3293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800" b="1"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fld>
            <a:endParaRPr lang="en-US" sz="8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94103" y="1923678"/>
            <a:ext cx="7641849" cy="80791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ru-RU" sz="2400" i="1" dirty="0"/>
              <a:t>- с </a:t>
            </a:r>
            <a:r>
              <a:rPr lang="ru-RU" sz="2400" i="1" dirty="0"/>
              <a:t>даты перечисления единого налогового платежа</a:t>
            </a:r>
            <a:r>
              <a:rPr lang="ru-RU" sz="2400" i="1" dirty="0"/>
              <a:t>;</a:t>
            </a:r>
            <a:endParaRPr lang="ru-RU" sz="2400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7442" y="1113588"/>
            <a:ext cx="6035171" cy="4860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304637" y="1059581"/>
            <a:ext cx="6910037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3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Обязанность исполнена</a:t>
            </a:r>
            <a:r>
              <a:rPr lang="en-US" sz="3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94103" y="4245937"/>
            <a:ext cx="7641849" cy="43858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ru-RU" sz="2400" i="1" dirty="0"/>
              <a:t>- </a:t>
            </a:r>
            <a:r>
              <a:rPr lang="ru-RU" sz="2400" i="1" dirty="0"/>
              <a:t>со дня удержания суммы налоговым агентом</a:t>
            </a:r>
            <a:r>
              <a:rPr lang="ru-RU" sz="1200" dirty="0"/>
              <a:t>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84056" y="2868783"/>
            <a:ext cx="7641849" cy="11772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ru-RU" sz="2400" i="1" dirty="0"/>
              <a:t>- </a:t>
            </a:r>
            <a:r>
              <a:rPr lang="ru-RU" sz="2400" i="1" dirty="0"/>
              <a:t>со дня учета на счете совокупной обязанности, если там есть достаточное положительное сальдо</a:t>
            </a:r>
            <a:r>
              <a:rPr lang="ru-RU" sz="2400" i="1" dirty="0"/>
              <a:t>;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786032652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xmlns="" id="{C04547B7-6B0B-4E3A-BA23-45CF13BF54EC}"/>
              </a:ext>
            </a:extLst>
          </p:cNvPr>
          <p:cNvSpPr/>
          <p:nvPr/>
        </p:nvSpPr>
        <p:spPr>
          <a:xfrm>
            <a:off x="245039" y="539965"/>
            <a:ext cx="9000492" cy="4465319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:a16="http://schemas.microsoft.com/office/drawing/2014/main" xmlns="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8676457" y="176089"/>
            <a:ext cx="332162" cy="3293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800" b="1">
                <a:latin typeface="Roboto Condensed" panose="02000000000000000000" pitchFamily="2" charset="0"/>
                <a:ea typeface="Roboto Condensed" panose="02000000000000000000" pitchFamily="2" charset="0"/>
              </a:rPr>
              <a:t>3</a:t>
            </a:fld>
            <a:endParaRPr lang="en-US" sz="8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2" name="Oval 11">
            <a:extLst>
              <a:ext uri="{FF2B5EF4-FFF2-40B4-BE49-F238E27FC236}">
                <a16:creationId xmlns:a16="http://schemas.microsoft.com/office/drawing/2014/main" xmlns="" id="{A38D86D3-555A-429D-9221-6F373411A17D}"/>
              </a:ext>
            </a:extLst>
          </p:cNvPr>
          <p:cNvSpPr/>
          <p:nvPr/>
        </p:nvSpPr>
        <p:spPr>
          <a:xfrm>
            <a:off x="3068438" y="759389"/>
            <a:ext cx="2792820" cy="529309"/>
          </a:xfrm>
          <a:prstGeom prst="roundRect">
            <a:avLst>
              <a:gd name="adj" fmla="val 11087"/>
            </a:avLst>
          </a:prstGeom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1002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000" tIns="27000" rIns="27000" bIns="27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000" algn="ctr"/>
            <a:endParaRPr lang="ru-RU" sz="11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7BE3B817-4838-4DB5-9BAE-BD1542DF1C38}"/>
              </a:ext>
            </a:extLst>
          </p:cNvPr>
          <p:cNvSpPr txBox="1"/>
          <p:nvPr/>
        </p:nvSpPr>
        <p:spPr>
          <a:xfrm>
            <a:off x="3515941" y="908626"/>
            <a:ext cx="2163182" cy="23083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194847" y="867466"/>
            <a:ext cx="249572" cy="249572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EF5B5A31-D7A6-402B-9677-F0EE4BF21EE6}"/>
              </a:ext>
            </a:extLst>
          </p:cNvPr>
          <p:cNvSpPr txBox="1"/>
          <p:nvPr/>
        </p:nvSpPr>
        <p:spPr>
          <a:xfrm>
            <a:off x="3991788" y="1617319"/>
            <a:ext cx="949928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11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:a16="http://schemas.microsoft.com/office/drawing/2014/main" xmlns="" id="{C15B448C-F17A-4730-8E01-B1457BF45F68}"/>
              </a:ext>
            </a:extLst>
          </p:cNvPr>
          <p:cNvCxnSpPr>
            <a:cxnSpLocks/>
          </p:cNvCxnSpPr>
          <p:nvPr/>
        </p:nvCxnSpPr>
        <p:spPr>
          <a:xfrm>
            <a:off x="4406507" y="1288697"/>
            <a:ext cx="0" cy="257156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1C19F36A-C4CA-43A3-BF03-98BCC3F763A9}"/>
              </a:ext>
            </a:extLst>
          </p:cNvPr>
          <p:cNvSpPr txBox="1"/>
          <p:nvPr/>
        </p:nvSpPr>
        <p:spPr>
          <a:xfrm>
            <a:off x="3444418" y="1861979"/>
            <a:ext cx="1933127" cy="33855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773720">
              <a:defRPr/>
            </a:pP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38F0A379-C9E3-40A1-942F-0A2224599319}"/>
              </a:ext>
            </a:extLst>
          </p:cNvPr>
          <p:cNvSpPr txBox="1"/>
          <p:nvPr/>
        </p:nvSpPr>
        <p:spPr>
          <a:xfrm>
            <a:off x="3989884" y="2607195"/>
            <a:ext cx="949928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11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:a16="http://schemas.microsoft.com/office/drawing/2014/main" xmlns="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4410982" y="2276281"/>
            <a:ext cx="0" cy="257156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52CDE322-2B64-4682-8345-37CF292BD05A}"/>
              </a:ext>
            </a:extLst>
          </p:cNvPr>
          <p:cNvSpPr txBox="1"/>
          <p:nvPr/>
        </p:nvSpPr>
        <p:spPr>
          <a:xfrm>
            <a:off x="3515942" y="2861090"/>
            <a:ext cx="1865761" cy="33855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74C2CA13-E7FA-4EDB-80AB-9A54F0993E21}"/>
              </a:ext>
            </a:extLst>
          </p:cNvPr>
          <p:cNvSpPr txBox="1"/>
          <p:nvPr/>
        </p:nvSpPr>
        <p:spPr>
          <a:xfrm>
            <a:off x="3991789" y="3556135"/>
            <a:ext cx="949928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11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:a16="http://schemas.microsoft.com/office/drawing/2014/main" xmlns="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4410982" y="3253314"/>
            <a:ext cx="0" cy="257156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F8DFFA48-4E38-4BBE-A8C5-1F868C94214C}"/>
              </a:ext>
            </a:extLst>
          </p:cNvPr>
          <p:cNvSpPr txBox="1"/>
          <p:nvPr/>
        </p:nvSpPr>
        <p:spPr>
          <a:xfrm>
            <a:off x="3373499" y="3805738"/>
            <a:ext cx="1933127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1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xmlns="" id="{51E6284A-3CAF-4228-9014-122EECF180F9}"/>
              </a:ext>
            </a:extLst>
          </p:cNvPr>
          <p:cNvSpPr/>
          <p:nvPr/>
        </p:nvSpPr>
        <p:spPr>
          <a:xfrm>
            <a:off x="2604552" y="4052273"/>
            <a:ext cx="3688539" cy="810127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5D9462F6-ADCA-4768-9C82-D1B46419168E}"/>
              </a:ext>
            </a:extLst>
          </p:cNvPr>
          <p:cNvSpPr txBox="1"/>
          <p:nvPr/>
        </p:nvSpPr>
        <p:spPr>
          <a:xfrm>
            <a:off x="2826502" y="4454991"/>
            <a:ext cx="3168960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773720">
              <a:defRPr/>
            </a:pPr>
            <a:r>
              <a:rPr lang="ru-RU" sz="9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215277" y="4052272"/>
            <a:ext cx="249572" cy="249572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:a16="http://schemas.microsoft.com/office/drawing/2014/main" xmlns="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168733" y="1"/>
            <a:ext cx="5292588" cy="6781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Слайд 3 - Распределение денежных средств </a:t>
            </a:r>
            <a:endParaRPr lang="ru-RU" sz="18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684227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938193" y="3113803"/>
            <a:ext cx="510280" cy="366710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396400" y="3111811"/>
            <a:ext cx="527528" cy="366710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DA29F7C-8599-482C-884D-D80D1698CB88}"/>
              </a:ext>
            </a:extLst>
          </p:cNvPr>
          <p:cNvSpPr txBox="1">
            <a:spLocks/>
          </p:cNvSpPr>
          <p:nvPr/>
        </p:nvSpPr>
        <p:spPr>
          <a:xfrm>
            <a:off x="2168733" y="1"/>
            <a:ext cx="5292588" cy="6781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Слайд № 4 - СРОКИ </a:t>
            </a:r>
            <a:r>
              <a:rPr lang="ru-RU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УПЛАТЫ</a:t>
            </a:r>
          </a:p>
        </p:txBody>
      </p:sp>
      <p:graphicFrame>
        <p:nvGraphicFramePr>
          <p:cNvPr id="23" name="Таблица 6">
            <a:extLst>
              <a:ext uri="{FF2B5EF4-FFF2-40B4-BE49-F238E27FC236}">
                <a16:creationId xmlns:a16="http://schemas.microsoft.com/office/drawing/2014/main" xmlns="" id="{FD79A6CD-9071-4E74-BBED-E0F28A426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10620"/>
              </p:ext>
            </p:extLst>
          </p:nvPr>
        </p:nvGraphicFramePr>
        <p:xfrm>
          <a:off x="750550" y="1464785"/>
          <a:ext cx="3692129" cy="20137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7447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402747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59552" marR="59552" marT="29776" marB="29776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59552" marR="59552" marT="29776" marB="29776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59552" marR="59552" marT="29776" marB="29776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2254094-789E-4597-B939-B75DC76DAD0E}"/>
              </a:ext>
            </a:extLst>
          </p:cNvPr>
          <p:cNvSpPr txBox="1"/>
          <p:nvPr/>
        </p:nvSpPr>
        <p:spPr>
          <a:xfrm>
            <a:off x="1094793" y="897565"/>
            <a:ext cx="2823419" cy="314980"/>
          </a:xfrm>
          <a:prstGeom prst="roundRect">
            <a:avLst/>
          </a:prstGeom>
          <a:noFill/>
        </p:spPr>
        <p:txBody>
          <a:bodyPr wrap="square" lIns="0" tIns="34290" rIns="68580" bIns="3429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A649525-330C-4598-A63E-58AD15E46D18}"/>
              </a:ext>
            </a:extLst>
          </p:cNvPr>
          <p:cNvSpPr txBox="1"/>
          <p:nvPr/>
        </p:nvSpPr>
        <p:spPr>
          <a:xfrm>
            <a:off x="5085057" y="897564"/>
            <a:ext cx="2823419" cy="314980"/>
          </a:xfrm>
          <a:prstGeom prst="roundRect">
            <a:avLst/>
          </a:prstGeom>
          <a:noFill/>
        </p:spPr>
        <p:txBody>
          <a:bodyPr wrap="square" lIns="0" tIns="34290" rIns="68580" bIns="34290">
            <a:spAutoFit/>
          </a:bodyPr>
          <a:lstStyle/>
          <a:p>
            <a:r>
              <a:rPr lang="ru-RU" sz="14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graphicFrame>
        <p:nvGraphicFramePr>
          <p:cNvPr id="26" name="Таблица 6">
            <a:extLst>
              <a:ext uri="{FF2B5EF4-FFF2-40B4-BE49-F238E27FC236}">
                <a16:creationId xmlns:a16="http://schemas.microsoft.com/office/drawing/2014/main" xmlns="" id="{45F20E27-F256-4663-941B-0B2753318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22784"/>
              </p:ext>
            </p:extLst>
          </p:nvPr>
        </p:nvGraphicFramePr>
        <p:xfrm>
          <a:off x="4781944" y="1464785"/>
          <a:ext cx="3692129" cy="20137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7447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527447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402747"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59552" marR="59552" marT="29776" marB="29776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59552" marR="59552" marT="29776" marB="29776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59552" marR="59552" marT="29776" marB="29776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4027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59552" marR="59552" marT="29776" marB="29776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59552" marR="59552" marT="29776" marB="29776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59552" marR="59552" marT="29776" marB="29776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7" name="Прямоугольник 12">
            <a:extLst>
              <a:ext uri="{FF2B5EF4-FFF2-40B4-BE49-F238E27FC236}">
                <a16:creationId xmlns:a16="http://schemas.microsoft.com/office/drawing/2014/main" xmlns="" id="{16ED9D96-8B6A-4788-9122-203BC072152D}"/>
              </a:ext>
            </a:extLst>
          </p:cNvPr>
          <p:cNvSpPr/>
          <p:nvPr/>
        </p:nvSpPr>
        <p:spPr>
          <a:xfrm>
            <a:off x="730389" y="3532920"/>
            <a:ext cx="3692125" cy="16273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225"/>
              </a:spcAft>
            </a:pP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15</a:t>
            </a: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</a:t>
            </a:r>
          </a:p>
          <a:p>
            <a:pPr>
              <a:spcAft>
                <a:spcPts val="225"/>
              </a:spcAft>
            </a:pP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20.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Водный налог</a:t>
            </a:r>
            <a:endParaRPr lang="ru-RU" sz="11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225"/>
              </a:spcAft>
            </a:pP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22.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 на игорный бизнес</a:t>
            </a:r>
          </a:p>
          <a:p>
            <a:pPr>
              <a:spcAft>
                <a:spcPts val="225"/>
              </a:spcAft>
            </a:pP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25.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Акцизы, НДПИ, НДС</a:t>
            </a:r>
          </a:p>
          <a:p>
            <a:pPr>
              <a:spcAft>
                <a:spcPts val="225"/>
              </a:spcAft>
            </a:pP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</a:t>
            </a:r>
            <a:r>
              <a:rPr lang="ru-RU" sz="11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  <a:r>
              <a:rPr lang="ru-RU" sz="1100" dirty="0">
                <a:solidFill>
                  <a:srgbClr val="EF43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endParaRPr lang="ru-RU" sz="1100" dirty="0">
              <a:solidFill>
                <a:srgbClr val="EF43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225"/>
              </a:spcAft>
            </a:pP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30</a:t>
            </a: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Транспортный, земельный налоги и налог на имущество организаций</a:t>
            </a:r>
          </a:p>
          <a:p>
            <a:pPr>
              <a:spcAft>
                <a:spcPts val="225"/>
              </a:spcAft>
            </a:pPr>
            <a:r>
              <a:rPr lang="ru-RU" sz="11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31.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ЕСХН</a:t>
            </a:r>
            <a:endParaRPr lang="ru-RU" sz="11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12">
            <a:extLst>
              <a:ext uri="{FF2B5EF4-FFF2-40B4-BE49-F238E27FC236}">
                <a16:creationId xmlns:a16="http://schemas.microsoft.com/office/drawing/2014/main" xmlns="" id="{577B0EA0-00DB-4414-966C-58E8DB422E0F}"/>
              </a:ext>
            </a:extLst>
          </p:cNvPr>
          <p:cNvSpPr/>
          <p:nvPr/>
        </p:nvSpPr>
        <p:spPr>
          <a:xfrm>
            <a:off x="4781945" y="3637319"/>
            <a:ext cx="3692125" cy="4674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225"/>
              </a:spcAft>
            </a:pPr>
            <a:r>
              <a:rPr lang="en-US" sz="1200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r>
              <a:rPr lang="ru-RU" sz="1200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r>
              <a:rPr lang="en-US" sz="1200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Подача декларации</a:t>
            </a:r>
          </a:p>
          <a:p>
            <a:pPr>
              <a:spcAft>
                <a:spcPts val="225"/>
              </a:spcAft>
            </a:pPr>
            <a:r>
              <a:rPr lang="ru-RU" sz="1200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28.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 уплаты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2357754" y="1177912"/>
            <a:ext cx="148748" cy="216182"/>
          </a:xfrm>
          <a:prstGeom prst="down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6408204" y="1204032"/>
            <a:ext cx="135015" cy="190063"/>
          </a:xfrm>
          <a:prstGeom prst="down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658116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488D96E1-B3D9-4C39-ABCB-7A1EC132A94B}"/>
              </a:ext>
            </a:extLst>
          </p:cNvPr>
          <p:cNvSpPr txBox="1">
            <a:spLocks/>
          </p:cNvSpPr>
          <p:nvPr/>
        </p:nvSpPr>
        <p:spPr>
          <a:xfrm>
            <a:off x="2168733" y="1"/>
            <a:ext cx="5292588" cy="67817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257175" algn="l"/>
              </a:tabLst>
            </a:pPr>
            <a:r>
              <a:rPr lang="ru-RU" sz="2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Слайд № 5 – Преимущества ЕНС </a:t>
            </a:r>
            <a:endParaRPr lang="ru-RU" sz="2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2" name="Прямоугольник 54">
            <a:extLst>
              <a:ext uri="{FF2B5EF4-FFF2-40B4-BE49-F238E27FC236}">
                <a16:creationId xmlns:a16="http://schemas.microsoft.com/office/drawing/2014/main" xmlns="" id="{DA772355-DCB7-46CF-91CE-6B9C7332075E}"/>
              </a:ext>
            </a:extLst>
          </p:cNvPr>
          <p:cNvSpPr/>
          <p:nvPr/>
        </p:nvSpPr>
        <p:spPr>
          <a:xfrm>
            <a:off x="3985134" y="1406184"/>
            <a:ext cx="1998222" cy="43345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платеж в месяц</a:t>
            </a:r>
          </a:p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2 реквизита в платежке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1FB8944-C23C-48A9-AB14-FCF799278181}"/>
              </a:ext>
            </a:extLst>
          </p:cNvPr>
          <p:cNvSpPr txBox="1"/>
          <p:nvPr/>
        </p:nvSpPr>
        <p:spPr>
          <a:xfrm>
            <a:off x="3985134" y="1113588"/>
            <a:ext cx="1669430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773720">
              <a:defRPr/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ПЛАТИТЬ ПРОЩЕ</a:t>
            </a:r>
          </a:p>
        </p:txBody>
      </p:sp>
      <p:sp>
        <p:nvSpPr>
          <p:cNvPr id="14" name="Прямоугольник 57">
            <a:extLst>
              <a:ext uri="{FF2B5EF4-FFF2-40B4-BE49-F238E27FC236}">
                <a16:creationId xmlns:a16="http://schemas.microsoft.com/office/drawing/2014/main" xmlns="" id="{6F58A533-37C3-4B06-9DCD-3593D494B730}"/>
              </a:ext>
            </a:extLst>
          </p:cNvPr>
          <p:cNvSpPr/>
          <p:nvPr/>
        </p:nvSpPr>
        <p:spPr>
          <a:xfrm>
            <a:off x="413538" y="1409388"/>
            <a:ext cx="2484276" cy="1165704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Онлайн доступ для плательщиков детализации начислений и уплаты налогов</a:t>
            </a:r>
          </a:p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Интеграция доступа как в ЛК, так и в IT-платформы плательщиков по открытому API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BB185A2-31FF-4A80-979B-CBE492B146A6}"/>
              </a:ext>
            </a:extLst>
          </p:cNvPr>
          <p:cNvSpPr txBox="1"/>
          <p:nvPr/>
        </p:nvSpPr>
        <p:spPr>
          <a:xfrm>
            <a:off x="413538" y="1113588"/>
            <a:ext cx="2265499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773720">
              <a:defRPr/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ПРОЗРАЧНОСТЬ И СЕРВИСНОСТЬ</a:t>
            </a:r>
          </a:p>
        </p:txBody>
      </p:sp>
      <p:sp>
        <p:nvSpPr>
          <p:cNvPr id="16" name="Прямоугольник 59">
            <a:extLst>
              <a:ext uri="{FF2B5EF4-FFF2-40B4-BE49-F238E27FC236}">
                <a16:creationId xmlns:a16="http://schemas.microsoft.com/office/drawing/2014/main" xmlns="" id="{0A54E64F-85BF-4218-B04F-3B11ABD8DC36}"/>
              </a:ext>
            </a:extLst>
          </p:cNvPr>
          <p:cNvSpPr/>
          <p:nvPr/>
        </p:nvSpPr>
        <p:spPr>
          <a:xfrm>
            <a:off x="3985134" y="2394967"/>
            <a:ext cx="3402378" cy="210314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сальдо расчетов с </a:t>
            </a: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бюджетом: </a:t>
            </a: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пени при наличии переплаты и недоимки, нет невыясненных, нет зачетов</a:t>
            </a:r>
          </a:p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</a:t>
            </a: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день на возврат </a:t>
            </a:r>
          </a:p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операция чтобы передать свою переплату другому лицу</a:t>
            </a:r>
          </a:p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</a:t>
            </a: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срока давности для платежей старше 3-х лет</a:t>
            </a:r>
          </a:p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необходимости получения справок о долге — госорганы сами обменяются информацией</a:t>
            </a:r>
            <a:b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</a:b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 состоянии расчетов с бюджетом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2708FBF-4FAB-40C2-B15D-E8AC24980D2B}"/>
              </a:ext>
            </a:extLst>
          </p:cNvPr>
          <p:cNvSpPr txBox="1"/>
          <p:nvPr/>
        </p:nvSpPr>
        <p:spPr>
          <a:xfrm>
            <a:off x="3985135" y="2102372"/>
            <a:ext cx="2022698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773720">
              <a:defRPr/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ЭКОНОМИЯ ДЕНЕГ И ВРЕМЕНИ</a:t>
            </a:r>
          </a:p>
        </p:txBody>
      </p:sp>
      <p:sp>
        <p:nvSpPr>
          <p:cNvPr id="18" name="Прямоугольник 66">
            <a:extLst>
              <a:ext uri="{FF2B5EF4-FFF2-40B4-BE49-F238E27FC236}">
                <a16:creationId xmlns:a16="http://schemas.microsoft.com/office/drawing/2014/main" xmlns="" id="{CCD0C9E1-AEFD-4383-8A4C-54D541FCA57A}"/>
              </a:ext>
            </a:extLst>
          </p:cNvPr>
          <p:cNvSpPr/>
          <p:nvPr/>
        </p:nvSpPr>
        <p:spPr>
          <a:xfrm>
            <a:off x="413538" y="3364463"/>
            <a:ext cx="2727303" cy="61811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день на снятие приостановки со счетов при уплате долга.</a:t>
            </a:r>
          </a:p>
          <a:p>
            <a:pPr marL="214313" indent="-214313">
              <a:spcAft>
                <a:spcPts val="45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2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документ взыскания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1E64609-E3C1-47E2-955E-6496ED4DBEAA}"/>
              </a:ext>
            </a:extLst>
          </p:cNvPr>
          <p:cNvSpPr txBox="1"/>
          <p:nvPr/>
        </p:nvSpPr>
        <p:spPr>
          <a:xfrm>
            <a:off x="413538" y="3071868"/>
            <a:ext cx="2376264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773720">
              <a:defRPr/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ПРОЩЕ РАЗОБРАТЬСЯ С ДОЛГОМ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92050D4-A53E-47B3-B8F3-90207C97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7226" y="810620"/>
            <a:ext cx="2268251" cy="2045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523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 descr="http://www.bbsu.ru/10/360.php?show_art=49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8938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6" name="Заголовок 2"/>
          <p:cNvSpPr>
            <a:spLocks noGrp="1"/>
          </p:cNvSpPr>
          <p:nvPr>
            <p:ph type="title"/>
          </p:nvPr>
        </p:nvSpPr>
        <p:spPr>
          <a:xfrm>
            <a:off x="2843809" y="1347615"/>
            <a:ext cx="3672409" cy="1944215"/>
          </a:xfrm>
          <a:solidFill>
            <a:schemeClr val="accent5">
              <a:lumMod val="75000"/>
              <a:alpha val="42000"/>
            </a:schemeClr>
          </a:solidFill>
          <a:ln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4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</a:t>
            </a:r>
            <a:br>
              <a:rPr lang="ru-RU" altLang="ru-RU" sz="4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altLang="ru-RU" sz="4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638337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170041</TotalTime>
  <Words>451</Words>
  <Application>Microsoft Office PowerPoint</Application>
  <PresentationFormat>Экран (16:9)</PresentationFormat>
  <Paragraphs>119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8" baseType="lpstr">
      <vt:lpstr>Arial</vt:lpstr>
      <vt:lpstr>lined-icons</vt:lpstr>
      <vt:lpstr>Times New Roman</vt:lpstr>
      <vt:lpstr>Open Sans</vt:lpstr>
      <vt:lpstr>Arial Narrow</vt:lpstr>
      <vt:lpstr>Calibri</vt:lpstr>
      <vt:lpstr>Calibri Light</vt:lpstr>
      <vt:lpstr>Open Sans Light</vt:lpstr>
      <vt:lpstr>Roboto Condensed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Петренко Марина Александровна</cp:lastModifiedBy>
  <cp:revision>2165</cp:revision>
  <cp:lastPrinted>2022-08-05T01:56:33Z</cp:lastPrinted>
  <dcterms:created xsi:type="dcterms:W3CDTF">2014-10-08T23:03:32Z</dcterms:created>
  <dcterms:modified xsi:type="dcterms:W3CDTF">2022-08-15T05:53:50Z</dcterms:modified>
</cp:coreProperties>
</file>