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4" r:id="rId2"/>
  </p:sldMasterIdLst>
  <p:notesMasterIdLst>
    <p:notesMasterId r:id="rId9"/>
  </p:notesMasterIdLst>
  <p:sldIdLst>
    <p:sldId id="256" r:id="rId3"/>
    <p:sldId id="290" r:id="rId4"/>
    <p:sldId id="284" r:id="rId5"/>
    <p:sldId id="288" r:id="rId6"/>
    <p:sldId id="291" r:id="rId7"/>
    <p:sldId id="269" r:id="rId8"/>
  </p:sldIdLst>
  <p:sldSz cx="9144000" cy="5143500" type="screen16x9"/>
  <p:notesSz cx="6797675" cy="9926638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596FF55-39B4-4522-85AF-95FC172D4D60}">
          <p14:sldIdLst>
            <p14:sldId id="256"/>
            <p14:sldId id="290"/>
            <p14:sldId id="284"/>
            <p14:sldId id="288"/>
            <p14:sldId id="291"/>
            <p14:sldId id="269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FF6699"/>
    <a:srgbClr val="FF66FF"/>
    <a:srgbClr val="CC00CC"/>
    <a:srgbClr val="CC0066"/>
    <a:srgbClr val="CC3399"/>
    <a:srgbClr val="FF00FF"/>
    <a:srgbClr val="FF33CC"/>
    <a:srgbClr val="FF3399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204" autoAdjust="0"/>
  </p:normalViewPr>
  <p:slideViewPr>
    <p:cSldViewPr showGuides="1">
      <p:cViewPr>
        <p:scale>
          <a:sx n="107" d="100"/>
          <a:sy n="107" d="100"/>
        </p:scale>
        <p:origin x="-1650" y="-312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25161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162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2162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9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22.12.2012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04790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076327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4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522843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1" y="364937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5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7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6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15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2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77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3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5517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767" y="3844397"/>
            <a:ext cx="923088" cy="28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077" tIns="35538" rIns="71077" bIns="35538"/>
          <a:lstStyle>
            <a:lvl1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defTabSz="809625" eaLnBrk="0" hangingPunct="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2701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7273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1845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641725" indent="1588" defTabSz="809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400">
              <a:solidFill>
                <a:srgbClr val="0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9" y="1205154"/>
            <a:ext cx="7320689" cy="3621940"/>
          </a:xfrm>
        </p:spPr>
        <p:txBody>
          <a:bodyPr/>
          <a:lstStyle>
            <a:lvl1pPr marL="282577" indent="0">
              <a:buFontTx/>
              <a:buNone/>
              <a:defRPr b="1">
                <a:latin typeface="+mj-lt"/>
              </a:defRPr>
            </a:lvl1pPr>
            <a:lvl2pPr marL="280129" indent="2485">
              <a:defRPr>
                <a:latin typeface="+mj-lt"/>
              </a:defRPr>
            </a:lvl2pPr>
            <a:lvl3pPr marL="488662" indent="-202376">
              <a:tabLst/>
              <a:defRPr>
                <a:latin typeface="+mj-lt"/>
              </a:defRPr>
            </a:lvl3pPr>
            <a:lvl4pPr marL="0" indent="280129">
              <a:lnSpc>
                <a:spcPts val="1409"/>
              </a:lnSpc>
              <a:spcBef>
                <a:spcPts val="313"/>
              </a:spcBef>
              <a:defRPr>
                <a:latin typeface="+mj-lt"/>
              </a:defRPr>
            </a:lvl4pPr>
            <a:lvl5pPr>
              <a:lnSpc>
                <a:spcPts val="1409"/>
              </a:lnSpc>
              <a:spcBef>
                <a:spcPts val="31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6" y="375802"/>
            <a:ext cx="7337192" cy="829352"/>
          </a:xfrm>
        </p:spPr>
        <p:txBody>
          <a:bodyPr/>
          <a:lstStyle>
            <a:lvl1pPr marL="0" marR="0" indent="0" defTabSz="810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EEC06F3-0A21-484D-A028-1F5819003E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8852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2643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79" y="1205154"/>
            <a:ext cx="7320689" cy="3621940"/>
          </a:xfrm>
        </p:spPr>
        <p:txBody>
          <a:bodyPr/>
          <a:lstStyle>
            <a:lvl1pPr marL="282577" indent="0">
              <a:buFontTx/>
              <a:buNone/>
              <a:defRPr b="1">
                <a:latin typeface="+mj-lt"/>
              </a:defRPr>
            </a:lvl1pPr>
            <a:lvl2pPr marL="282577" indent="0">
              <a:defRPr>
                <a:latin typeface="+mj-lt"/>
              </a:defRPr>
            </a:lvl2pPr>
            <a:lvl3pPr marL="488662" indent="-202376">
              <a:defRPr>
                <a:latin typeface="+mj-lt"/>
              </a:defRPr>
            </a:lvl3pPr>
            <a:lvl4pPr marL="0" indent="280129">
              <a:defRPr>
                <a:latin typeface="+mj-lt"/>
              </a:defRPr>
            </a:lvl4pPr>
            <a:lvl5pPr marL="111554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31" y="375802"/>
            <a:ext cx="7337901" cy="829352"/>
          </a:xfrm>
        </p:spPr>
        <p:txBody>
          <a:bodyPr/>
          <a:lstStyle>
            <a:lvl1pPr marL="0" marR="0" indent="0" defTabSz="8107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49D36B17-3D30-410B-B3F7-D55DA69613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734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" y="0"/>
            <a:ext cx="9142643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79" y="759381"/>
            <a:ext cx="7320689" cy="1518472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79" y="2572295"/>
            <a:ext cx="7320689" cy="225480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41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7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6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215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2699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323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37786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43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6BEAA97-9B0C-4AD5-AB1A-5666DB36BFF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2992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70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/>
              <a:t>НАЗВАНИЕ ПРЕЗЕНТАЦИИ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375803"/>
            <a:ext cx="7337192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205154"/>
            <a:ext cx="3620764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5006" y="1205154"/>
            <a:ext cx="3644897" cy="3521848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E6AFE3A9-0766-47DF-A5C9-E1B7C66698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61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0"/>
            <a:ext cx="7864166" cy="829353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704" y="1205154"/>
            <a:ext cx="3674753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411" indent="0">
              <a:buNone/>
              <a:defRPr sz="1800" b="1"/>
            </a:lvl2pPr>
            <a:lvl3pPr marL="810796" indent="0">
              <a:buNone/>
              <a:defRPr sz="1600" b="1"/>
            </a:lvl3pPr>
            <a:lvl4pPr marL="1216183" indent="0">
              <a:buNone/>
              <a:defRPr sz="1400" b="1"/>
            </a:lvl4pPr>
            <a:lvl5pPr marL="1621583" indent="0">
              <a:buNone/>
              <a:defRPr sz="1400" b="1"/>
            </a:lvl5pPr>
            <a:lvl6pPr marL="2026990" indent="0">
              <a:buNone/>
              <a:defRPr sz="1400" b="1"/>
            </a:lvl6pPr>
            <a:lvl7pPr marL="2432386" indent="0">
              <a:buNone/>
              <a:defRPr sz="1400" b="1"/>
            </a:lvl7pPr>
            <a:lvl8pPr marL="2837786" indent="0">
              <a:buNone/>
              <a:defRPr sz="1400" b="1"/>
            </a:lvl8pPr>
            <a:lvl9pPr marL="3243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704" y="1631157"/>
            <a:ext cx="3674753" cy="319593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49" y="1205154"/>
            <a:ext cx="3587825" cy="426002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411" indent="0">
              <a:buNone/>
              <a:defRPr sz="1800" b="1"/>
            </a:lvl2pPr>
            <a:lvl3pPr marL="810796" indent="0">
              <a:buNone/>
              <a:defRPr sz="1600" b="1"/>
            </a:lvl3pPr>
            <a:lvl4pPr marL="1216183" indent="0">
              <a:buNone/>
              <a:defRPr sz="1400" b="1"/>
            </a:lvl4pPr>
            <a:lvl5pPr marL="1621583" indent="0">
              <a:buNone/>
              <a:defRPr sz="1400" b="1"/>
            </a:lvl5pPr>
            <a:lvl6pPr marL="2026990" indent="0">
              <a:buNone/>
              <a:defRPr sz="1400" b="1"/>
            </a:lvl6pPr>
            <a:lvl7pPr marL="2432386" indent="0">
              <a:buNone/>
              <a:defRPr sz="1400" b="1"/>
            </a:lvl7pPr>
            <a:lvl8pPr marL="2837786" indent="0">
              <a:buNone/>
              <a:defRPr sz="1400" b="1"/>
            </a:lvl8pPr>
            <a:lvl9pPr marL="3243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49" y="1641073"/>
            <a:ext cx="3587825" cy="318602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7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233C4F7D-3303-4C32-8507-4297C5AD72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91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" y="1080"/>
            <a:ext cx="9142642" cy="5142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375803"/>
            <a:ext cx="7864166" cy="829353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7F51BB3-667E-4A59-897C-0A3A92A5B4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87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048" y="4403779"/>
            <a:ext cx="567428" cy="490268"/>
          </a:xfrm>
        </p:spPr>
        <p:txBody>
          <a:bodyPr rtlCol="0"/>
          <a:lstStyle>
            <a:lvl1pPr algn="ctr" defTabSz="905111" eaLnBrk="0" hangingPunct="0">
              <a:lnSpc>
                <a:spcPts val="1877"/>
              </a:lnSpc>
              <a:defRPr sz="21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A03F9221-430E-4A1D-BD19-D078A92EB3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7905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42" y="204856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42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5411" indent="0">
              <a:buNone/>
              <a:defRPr sz="1100"/>
            </a:lvl2pPr>
            <a:lvl3pPr marL="810796" indent="0">
              <a:buNone/>
              <a:defRPr sz="900"/>
            </a:lvl3pPr>
            <a:lvl4pPr marL="1216183" indent="0">
              <a:buNone/>
              <a:defRPr sz="800"/>
            </a:lvl4pPr>
            <a:lvl5pPr marL="1621583" indent="0">
              <a:buNone/>
              <a:defRPr sz="800"/>
            </a:lvl5pPr>
            <a:lvl6pPr marL="2026990" indent="0">
              <a:buNone/>
              <a:defRPr sz="800"/>
            </a:lvl6pPr>
            <a:lvl7pPr marL="2432386" indent="0">
              <a:buNone/>
              <a:defRPr sz="800"/>
            </a:lvl7pPr>
            <a:lvl8pPr marL="2837786" indent="0">
              <a:buNone/>
              <a:defRPr sz="800"/>
            </a:lvl8pPr>
            <a:lvl9pPr marL="3243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53935DB-30DB-4FB8-AAED-0A6814E47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278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900"/>
            </a:lvl1pPr>
            <a:lvl2pPr marL="405411" indent="0">
              <a:buNone/>
              <a:defRPr sz="2500"/>
            </a:lvl2pPr>
            <a:lvl3pPr marL="810796" indent="0">
              <a:buNone/>
              <a:defRPr sz="2100"/>
            </a:lvl3pPr>
            <a:lvl4pPr marL="1216183" indent="0">
              <a:buNone/>
              <a:defRPr sz="1800"/>
            </a:lvl4pPr>
            <a:lvl5pPr marL="1621583" indent="0">
              <a:buNone/>
              <a:defRPr sz="1800"/>
            </a:lvl5pPr>
            <a:lvl6pPr marL="2026990" indent="0">
              <a:buNone/>
              <a:defRPr sz="1800"/>
            </a:lvl6pPr>
            <a:lvl7pPr marL="2432386" indent="0">
              <a:buNone/>
              <a:defRPr sz="1800"/>
            </a:lvl7pPr>
            <a:lvl8pPr marL="2837786" indent="0">
              <a:buNone/>
              <a:defRPr sz="1800"/>
            </a:lvl8pPr>
            <a:lvl9pPr marL="3243183" indent="0">
              <a:buNone/>
              <a:defRPr sz="18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16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5411" indent="0">
              <a:buNone/>
              <a:defRPr sz="1100"/>
            </a:lvl2pPr>
            <a:lvl3pPr marL="810796" indent="0">
              <a:buNone/>
              <a:defRPr sz="900"/>
            </a:lvl3pPr>
            <a:lvl4pPr marL="1216183" indent="0">
              <a:buNone/>
              <a:defRPr sz="800"/>
            </a:lvl4pPr>
            <a:lvl5pPr marL="1621583" indent="0">
              <a:buNone/>
              <a:defRPr sz="800"/>
            </a:lvl5pPr>
            <a:lvl6pPr marL="2026990" indent="0">
              <a:buNone/>
              <a:defRPr sz="800"/>
            </a:lvl6pPr>
            <a:lvl7pPr marL="2432386" indent="0">
              <a:buNone/>
              <a:defRPr sz="800"/>
            </a:lvl7pPr>
            <a:lvl8pPr marL="2837786" indent="0">
              <a:buNone/>
              <a:defRPr sz="800"/>
            </a:lvl8pPr>
            <a:lvl9pPr marL="3243183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7D6CC6-9A65-468B-9D20-456E0FB949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56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FA307672-D35C-4EE2-BC56-F5A71EAE3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13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3" y="227409"/>
            <a:ext cx="2405063" cy="48387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905111" eaLnBrk="0" hangingPunct="0">
              <a:defRPr>
                <a:solidFill>
                  <a:prstClr val="black">
                    <a:tint val="75000"/>
                  </a:prst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905111" eaLnBrk="0" hangingPunct="0">
              <a:lnSpc>
                <a:spcPts val="1877"/>
              </a:lnSpc>
              <a:defRPr>
                <a:solidFill>
                  <a:prstClr val="white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566CCFA2-5FBF-4CA2-9D88-2C898E94E2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75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0064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2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3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2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92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2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1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7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93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4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4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5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851" y="368243"/>
            <a:ext cx="7343979" cy="83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851" y="1199756"/>
            <a:ext cx="7343979" cy="3627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090" tIns="40536" rIns="81090" bIns="405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472" y="4767702"/>
            <a:ext cx="2133962" cy="27429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>
            <a:lvl1pPr defTabSz="904739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3571" y="4767702"/>
            <a:ext cx="2896867" cy="27429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</a:bodyPr>
          <a:lstStyle>
            <a:lvl1pPr algn="ctr" defTabSz="904739">
              <a:defRPr sz="11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cs typeface="Arial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5439" y="4531206"/>
            <a:ext cx="619012" cy="474071"/>
          </a:xfrm>
          <a:prstGeom prst="rect">
            <a:avLst/>
          </a:prstGeom>
        </p:spPr>
        <p:txBody>
          <a:bodyPr vert="horz" wrap="square" lIns="81090" tIns="40536" rIns="81090" bIns="40536" numCol="1" anchor="ctr" anchorCtr="0" compatLnSpc="1">
            <a:prstTxWarp prst="textNoShape">
              <a:avLst/>
            </a:prstTxWarp>
            <a:normAutofit/>
          </a:bodyPr>
          <a:lstStyle>
            <a:lvl1pPr algn="ctr" defTabSz="904739">
              <a:lnSpc>
                <a:spcPts val="1875"/>
              </a:lnSpc>
              <a:defRPr sz="2100">
                <a:solidFill>
                  <a:srgbClr val="FFFFFF"/>
                </a:solidFill>
                <a:latin typeface="Calibri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9728DC-14C3-4DE2-9444-FC9C5F2E2185}" type="slidenum">
              <a:rPr lang="ru-RU" altLang="ru-RU"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388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2pPr>
      <a:lvl3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3pPr>
      <a:lvl4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4pPr>
      <a:lvl5pPr algn="l" defTabSz="808788" rtl="0" eaLnBrk="0" fontAlgn="base" hangingPunct="0">
        <a:lnSpc>
          <a:spcPts val="4070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5pPr>
      <a:lvl6pPr marL="457132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6pPr>
      <a:lvl7pPr marL="914262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7pPr>
      <a:lvl8pPr marL="1371394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8pPr>
      <a:lvl9pPr marL="1828525" algn="l" defTabSz="809503" rtl="0" fontAlgn="base">
        <a:lnSpc>
          <a:spcPts val="4074"/>
        </a:lnSpc>
        <a:spcBef>
          <a:spcPct val="0"/>
        </a:spcBef>
        <a:spcAft>
          <a:spcPct val="0"/>
        </a:spcAft>
        <a:defRPr sz="3300" b="1">
          <a:solidFill>
            <a:srgbClr val="005AA9"/>
          </a:solidFill>
          <a:latin typeface="Calibri" pitchFamily="34" charset="0"/>
        </a:defRPr>
      </a:lvl9pPr>
    </p:titleStyle>
    <p:bodyStyle>
      <a:lvl1pPr marL="282020" indent="-282020" algn="l" defTabSz="808788" rtl="0" eaLnBrk="0" fontAlgn="base" hangingPunct="0">
        <a:spcBef>
          <a:spcPct val="20000"/>
        </a:spcBef>
        <a:spcAft>
          <a:spcPct val="0"/>
        </a:spcAft>
        <a:buFont typeface="+mj-lt"/>
        <a:defRPr sz="2800" kern="1200">
          <a:solidFill>
            <a:srgbClr val="005AA9"/>
          </a:solidFill>
          <a:latin typeface="+mj-lt"/>
          <a:ea typeface="+mn-ea"/>
          <a:cs typeface="+mn-cs"/>
        </a:defRPr>
      </a:lvl1pPr>
      <a:lvl2pPr marL="282020" indent="75785" algn="l" defTabSz="808788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rgbClr val="504F53"/>
          </a:solidFill>
          <a:latin typeface="+mj-lt"/>
          <a:ea typeface="+mn-ea"/>
          <a:cs typeface="+mn-cs"/>
        </a:defRPr>
      </a:lvl2pPr>
      <a:lvl3pPr marL="552858" indent="-201265" algn="l" defTabSz="808788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900" kern="1200">
          <a:solidFill>
            <a:srgbClr val="504F53"/>
          </a:solidFill>
          <a:latin typeface="+mj-lt"/>
          <a:ea typeface="+mn-ea"/>
          <a:cs typeface="+mn-cs"/>
        </a:defRPr>
      </a:lvl3pPr>
      <a:lvl4pPr marL="1252317" indent="-974024" algn="just" defTabSz="80878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300" kern="1200">
          <a:solidFill>
            <a:srgbClr val="504F53"/>
          </a:solidFill>
          <a:latin typeface="+mj-lt"/>
          <a:ea typeface="+mn-ea"/>
          <a:cs typeface="+mn-cs"/>
        </a:defRPr>
      </a:lvl4pPr>
      <a:lvl5pPr marL="1113170" indent="318049" algn="l" defTabSz="808788" rtl="0" eaLnBrk="0" fontAlgn="base" hangingPunct="0">
        <a:lnSpc>
          <a:spcPts val="1409"/>
        </a:lnSpc>
        <a:spcBef>
          <a:spcPts val="313"/>
        </a:spcBef>
        <a:spcAft>
          <a:spcPct val="0"/>
        </a:spcAft>
        <a:buFont typeface="Arial" pitchFamily="34" charset="0"/>
        <a:defRPr sz="1100" kern="1200">
          <a:solidFill>
            <a:srgbClr val="8D8C90"/>
          </a:solidFill>
          <a:latin typeface="+mj-lt"/>
          <a:ea typeface="+mn-ea"/>
          <a:cs typeface="+mn-cs"/>
        </a:defRPr>
      </a:lvl5pPr>
      <a:lvl6pPr marL="2229696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509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4047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5879" indent="-202700" algn="l" defTabSz="8107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411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79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15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990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238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7786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3183" algn="l" defTabSz="8107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1.sv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786065"/>
            <a:ext cx="8643998" cy="1571636"/>
          </a:xfrm>
        </p:spPr>
        <p:txBody>
          <a:bodyPr>
            <a:noAutofit/>
          </a:bodyPr>
          <a:lstStyle/>
          <a:p>
            <a:pPr algn="ctr"/>
            <a:r>
              <a:rPr lang="ru-RU" sz="1800" i="1" dirty="0">
                <a:latin typeface="Times New Roman" pitchFamily="18" charset="0"/>
              </a:rPr>
              <a:t>Доклад </a:t>
            </a:r>
            <a:r>
              <a:rPr lang="ru-RU" sz="1800" i="1" dirty="0" smtClean="0">
                <a:latin typeface="Times New Roman" pitchFamily="18" charset="0"/>
              </a:rPr>
              <a:t>начальника отдела</a:t>
            </a:r>
            <a:r>
              <a:rPr lang="ru-RU" sz="1800" i="1" dirty="0">
                <a:latin typeface="Times New Roman" pitchFamily="18" charset="0"/>
              </a:rPr>
              <a:t/>
            </a:r>
            <a:br>
              <a:rPr lang="ru-RU" sz="1800" i="1" dirty="0">
                <a:latin typeface="Times New Roman" pitchFamily="18" charset="0"/>
              </a:rPr>
            </a:br>
            <a:r>
              <a:rPr lang="ru-RU" sz="1800" i="1" dirty="0">
                <a:latin typeface="Times New Roman" pitchFamily="18" charset="0"/>
              </a:rPr>
              <a:t>УФНС России по Амурской области </a:t>
            </a:r>
            <a:br>
              <a:rPr lang="ru-RU" sz="1800" i="1" dirty="0">
                <a:latin typeface="Times New Roman" pitchFamily="18" charset="0"/>
              </a:rPr>
            </a:br>
            <a:r>
              <a:rPr lang="ru-RU" sz="1800" i="1" dirty="0" smtClean="0">
                <a:latin typeface="Times New Roman" pitchFamily="18" charset="0"/>
              </a:rPr>
              <a:t>Середенко Елены Геннадьевны</a:t>
            </a:r>
            <a:r>
              <a:rPr lang="ru-RU" sz="1800" i="1" dirty="0">
                <a:latin typeface="Times New Roman" pitchFamily="18" charset="0"/>
              </a:rPr>
              <a:t/>
            </a:r>
            <a:br>
              <a:rPr lang="ru-RU" sz="1800" i="1" dirty="0">
                <a:latin typeface="Times New Roman" pitchFamily="18" charset="0"/>
              </a:rPr>
            </a:b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«Регистрация бизнеса за три дня: быстро и </a:t>
            </a:r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удобно»</a:t>
            </a:r>
            <a:endParaRPr lang="ru-RU" sz="18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6568" y="1779663"/>
            <a:ext cx="5529286" cy="100811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Управление </a:t>
            </a:r>
            <a:r>
              <a:rPr lang="ru-RU" b="1" noProof="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Федеральной налоговой службы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b="1" noProof="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Амурской области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4500576"/>
            <a:ext cx="792088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2021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514433" y="4513808"/>
            <a:ext cx="306039" cy="313033"/>
          </a:xfrm>
        </p:spPr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15020"/>
            <a:ext cx="8640960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55742">
              <a:defRPr/>
            </a:pPr>
            <a:r>
              <a:rPr lang="ru-RU" sz="24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Документы, представляемые в налоговый орган для регистрации организации (не более 3-х рабочих дней):</a:t>
            </a:r>
            <a:endParaRPr lang="ru-RU" sz="2400" b="1" dirty="0">
              <a:solidFill>
                <a:srgbClr val="005AA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251520" y="1131590"/>
            <a:ext cx="8208912" cy="3744416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355600">
              <a:buFontTx/>
              <a:buChar char="-"/>
            </a:pPr>
            <a:endParaRPr lang="ru-RU" sz="2400" b="1" i="1" dirty="0" smtClean="0"/>
          </a:p>
          <a:p>
            <a:pPr marL="355600" indent="-355600">
              <a:buFontTx/>
              <a:buChar char="-"/>
            </a:pPr>
            <a:r>
              <a:rPr lang="ru-RU" sz="2400" b="1" i="1" dirty="0" smtClean="0"/>
              <a:t>заявление </a:t>
            </a:r>
            <a:r>
              <a:rPr lang="ru-RU" sz="2400" b="1" i="1" dirty="0"/>
              <a:t>о государственной регистрации по форме </a:t>
            </a:r>
            <a:r>
              <a:rPr lang="ru-RU" sz="2400" b="1" i="1" dirty="0" smtClean="0"/>
              <a:t>№ Р11001</a:t>
            </a:r>
          </a:p>
          <a:p>
            <a:pPr marL="285750" indent="-285750">
              <a:buFontTx/>
              <a:buChar char="-"/>
            </a:pPr>
            <a:endParaRPr lang="ru-RU" sz="1700" b="1" i="1" dirty="0" smtClean="0"/>
          </a:p>
          <a:p>
            <a:pPr marL="355600" indent="-355600">
              <a:buFontTx/>
              <a:buChar char="-"/>
            </a:pPr>
            <a:r>
              <a:rPr lang="ru-RU" sz="2400" b="1" i="1" dirty="0"/>
              <a:t>р</a:t>
            </a:r>
            <a:r>
              <a:rPr lang="ru-RU" sz="2400" b="1" i="1" dirty="0" smtClean="0"/>
              <a:t>ешение о создании юридического лица </a:t>
            </a:r>
          </a:p>
          <a:p>
            <a:pPr marL="285750" indent="-285750">
              <a:buFontTx/>
              <a:buChar char="-"/>
            </a:pPr>
            <a:endParaRPr lang="ru-RU" sz="1700" b="1" i="1" dirty="0" smtClean="0"/>
          </a:p>
          <a:p>
            <a:pPr marL="355600" indent="-355600">
              <a:buFontTx/>
              <a:buChar char="-"/>
            </a:pPr>
            <a:r>
              <a:rPr lang="ru-RU" sz="2400" b="1" i="1" dirty="0" smtClean="0"/>
              <a:t>устав</a:t>
            </a:r>
          </a:p>
          <a:p>
            <a:pPr marL="285750" indent="-285750">
              <a:buFontTx/>
              <a:buChar char="-"/>
            </a:pPr>
            <a:endParaRPr lang="ru-RU" sz="1700" b="1" dirty="0"/>
          </a:p>
          <a:p>
            <a:pPr marL="355600" indent="-355600">
              <a:buFontTx/>
              <a:buChar char="-"/>
            </a:pPr>
            <a:r>
              <a:rPr lang="ru-RU" sz="2400" b="1" i="1" dirty="0" smtClean="0"/>
              <a:t>документ об </a:t>
            </a:r>
            <a:r>
              <a:rPr lang="ru-RU" sz="2400" b="1" i="1" dirty="0"/>
              <a:t>уплате госпошлины в размере </a:t>
            </a:r>
            <a:r>
              <a:rPr lang="ru-RU" sz="2400" b="1" i="1" dirty="0" smtClean="0"/>
              <a:t>4000 рублей </a:t>
            </a:r>
            <a:r>
              <a:rPr lang="ru-RU" sz="2400" b="1" i="1" dirty="0" smtClean="0">
                <a:solidFill>
                  <a:srgbClr val="FFFF00"/>
                </a:solidFill>
              </a:rPr>
              <a:t>(не уплачивается при подаче документов в электронном виде)</a:t>
            </a:r>
          </a:p>
          <a:p>
            <a:pPr marL="355600" indent="-355600">
              <a:buFontTx/>
              <a:buChar char="-"/>
            </a:pPr>
            <a:endParaRPr lang="ru-RU" sz="1700" b="1" dirty="0"/>
          </a:p>
          <a:p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4127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508085" y="4513809"/>
            <a:ext cx="306039" cy="313033"/>
          </a:xfrm>
        </p:spPr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10" y="123478"/>
            <a:ext cx="8183522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629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508085" y="4513809"/>
            <a:ext cx="306039" cy="313033"/>
          </a:xfrm>
        </p:spPr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06898" y="267494"/>
            <a:ext cx="8513574" cy="4616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55742">
              <a:defRPr/>
            </a:pPr>
            <a:r>
              <a:rPr lang="ru-RU" sz="2400" b="1" dirty="0" smtClean="0">
                <a:solidFill>
                  <a:srgbClr val="005AA9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Упрощение процедуры регистрации бизнеса:</a:t>
            </a:r>
            <a:endParaRPr lang="ru-RU" sz="2400" b="1" dirty="0">
              <a:solidFill>
                <a:srgbClr val="005AA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7593" y="843558"/>
            <a:ext cx="8208912" cy="403244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5600" indent="-355600">
              <a:buFontTx/>
              <a:buChar char="-"/>
            </a:pPr>
            <a:r>
              <a:rPr lang="ru-RU" sz="2400" b="1" i="1" dirty="0" smtClean="0"/>
              <a:t>в </a:t>
            </a:r>
            <a:r>
              <a:rPr lang="ru-RU" sz="2400" b="1" i="1" dirty="0"/>
              <a:t>декабре </a:t>
            </a:r>
            <a:r>
              <a:rPr lang="ru-RU" sz="2400" b="1" i="1" dirty="0" smtClean="0"/>
              <a:t>2020 реализована </a:t>
            </a:r>
            <a:r>
              <a:rPr lang="ru-RU" sz="2400" b="1" i="1" dirty="0"/>
              <a:t>возможность в новых формах </a:t>
            </a:r>
            <a:r>
              <a:rPr lang="ru-RU" sz="2400" b="1" i="1" dirty="0" smtClean="0"/>
              <a:t>заявлений (утверждены </a:t>
            </a:r>
            <a:r>
              <a:rPr lang="ru-RU" sz="2400" b="1" i="1" dirty="0"/>
              <a:t>приказом ФНС России от 31 августа 2020 года № ЕД-7-14/617@ и вступили в действие с </a:t>
            </a:r>
            <a:r>
              <a:rPr lang="ru-RU" sz="2400" b="1" i="1" dirty="0" smtClean="0"/>
              <a:t>25.11.2020) ООО применять </a:t>
            </a:r>
            <a:r>
              <a:rPr lang="ru-RU" sz="2400" b="1" i="1" dirty="0"/>
              <a:t>типовой </a:t>
            </a:r>
            <a:r>
              <a:rPr lang="ru-RU" sz="2400" b="1" i="1" dirty="0" smtClean="0"/>
              <a:t>устав</a:t>
            </a:r>
          </a:p>
          <a:p>
            <a:pPr marL="355600" indent="-355600">
              <a:buFontTx/>
              <a:buChar char="-"/>
            </a:pPr>
            <a:endParaRPr lang="ru-RU" sz="2400" b="1" i="1" dirty="0"/>
          </a:p>
          <a:p>
            <a:pPr marL="355600" indent="-355600">
              <a:buFontTx/>
              <a:buChar char="-"/>
            </a:pPr>
            <a:r>
              <a:rPr lang="ru-RU" sz="2400" b="1" i="1" dirty="0" smtClean="0"/>
              <a:t>на </a:t>
            </a:r>
            <a:r>
              <a:rPr lang="ru-RU" sz="2400" b="1" i="1" dirty="0"/>
              <a:t>сайте ФНС России реализован сервис «Выбор типового устава</a:t>
            </a:r>
            <a:r>
              <a:rPr lang="ru-RU" sz="2400" b="1" i="1" dirty="0" smtClean="0"/>
              <a:t>»</a:t>
            </a:r>
            <a:endParaRPr lang="ru-RU" sz="2400" b="1" i="1" dirty="0"/>
          </a:p>
          <a:p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251244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EEA62703-8161-4322-B207-00172EBD252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874A53EB-D102-4811-B565-898D3548A8A0}"/>
              </a:ext>
            </a:extLst>
          </p:cNvPr>
          <p:cNvSpPr/>
          <p:nvPr/>
        </p:nvSpPr>
        <p:spPr>
          <a:xfrm>
            <a:off x="289145" y="90958"/>
            <a:ext cx="8639716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955742">
              <a:defRPr/>
            </a:pPr>
            <a:r>
              <a:rPr lang="ru-RU" sz="2400" b="1" i="1" u="sng" dirty="0">
                <a:solidFill>
                  <a:srgbClr val="005AA9"/>
                </a:solidFill>
                <a:ea typeface="+mj-ea"/>
                <a:cs typeface="Times New Roman" panose="02020603050405020304" pitchFamily="18" charset="0"/>
              </a:rPr>
              <a:t>Регистрация ИП с помощью мобильного приложения</a:t>
            </a:r>
          </a:p>
          <a:p>
            <a:pPr algn="ctr" defTabSz="955742">
              <a:defRPr/>
            </a:pPr>
            <a:r>
              <a:rPr lang="ru-RU" sz="2400" b="1" i="1" u="sng" dirty="0">
                <a:solidFill>
                  <a:srgbClr val="005AA9"/>
                </a:solidFill>
                <a:ea typeface="+mj-ea"/>
                <a:cs typeface="Times New Roman" panose="02020603050405020304" pitchFamily="18" charset="0"/>
              </a:rPr>
              <a:t>«Личный кабинет индивидуального предпринимателя»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7D5B6749-8655-44BD-85E6-1AD15C13E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45" y="982552"/>
            <a:ext cx="2304256" cy="3672408"/>
          </a:xfrm>
          <a:prstGeom prst="rect">
            <a:avLst/>
          </a:prstGeom>
        </p:spPr>
      </p:pic>
      <p:pic>
        <p:nvPicPr>
          <p:cNvPr id="9" name="Рисунок 8" descr="Стрелка: изгиб против часовой стрелки">
            <a:extLst>
              <a:ext uri="{FF2B5EF4-FFF2-40B4-BE49-F238E27FC236}">
                <a16:creationId xmlns="" xmlns:a16="http://schemas.microsoft.com/office/drawing/2014/main" id="{B1C6EE96-CFA5-46F5-97C1-121C8F8F71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835696" y="4123459"/>
            <a:ext cx="914400" cy="91440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4E74AEF6-52B2-4B8A-BC49-A201B5BF08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0908" y="1131590"/>
            <a:ext cx="1953493" cy="31683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D2D44434-37AA-4909-86DB-5D1A75EEF1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4143" y="955107"/>
            <a:ext cx="1884717" cy="3168352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D766F02D-8495-4A82-8648-69BC2089E6B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3137" y="1563638"/>
            <a:ext cx="1826990" cy="3305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67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564" y="2283720"/>
            <a:ext cx="7632699" cy="576064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055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9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3624</TotalTime>
  <Words>132</Words>
  <Application>Microsoft Office PowerPoint</Application>
  <PresentationFormat>Экран (16:9)</PresentationFormat>
  <Paragraphs>28</Paragraphs>
  <Slides>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8" baseType="lpstr">
      <vt:lpstr>Present_FNS2012_16-9</vt:lpstr>
      <vt:lpstr>9_Present_FNS2012_A4</vt:lpstr>
      <vt:lpstr>Доклад начальника отдела УФНС России по Амурской области  Середенко Елены Геннадьевны «Регистрация бизнеса за три дня: быстро и удобно»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Середенко Елена Геннадьевна</cp:lastModifiedBy>
  <cp:revision>300</cp:revision>
  <cp:lastPrinted>2021-01-20T01:36:26Z</cp:lastPrinted>
  <dcterms:created xsi:type="dcterms:W3CDTF">2016-04-01T10:55:54Z</dcterms:created>
  <dcterms:modified xsi:type="dcterms:W3CDTF">2021-01-20T01:37:59Z</dcterms:modified>
</cp:coreProperties>
</file>