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584" r:id="rId2"/>
    <p:sldId id="600" r:id="rId3"/>
    <p:sldId id="603" r:id="rId4"/>
    <p:sldId id="604" r:id="rId5"/>
    <p:sldId id="605" r:id="rId6"/>
    <p:sldId id="601" r:id="rId7"/>
    <p:sldId id="606" r:id="rId8"/>
    <p:sldId id="608" r:id="rId9"/>
    <p:sldId id="609" r:id="rId10"/>
    <p:sldId id="607" r:id="rId11"/>
    <p:sldId id="610" r:id="rId12"/>
    <p:sldId id="586" r:id="rId13"/>
  </p:sldIdLst>
  <p:sldSz cx="9144000" cy="5143500" type="screen16x9"/>
  <p:notesSz cx="6797675" cy="9928225"/>
  <p:defaultTextStyle>
    <a:defPPr>
      <a:defRPr lang="ru-RU"/>
    </a:defPPr>
    <a:lvl1pPr marL="0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004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008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011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015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018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023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6027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4030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7">
          <p15:clr>
            <a:srgbClr val="A4A3A4"/>
          </p15:clr>
        </p15:guide>
        <p15:guide id="10" pos="606">
          <p15:clr>
            <a:srgbClr val="A4A3A4"/>
          </p15:clr>
        </p15:guide>
        <p15:guide id="11" orient="horz" pos="1620">
          <p15:clr>
            <a:srgbClr val="A4A3A4"/>
          </p15:clr>
        </p15:guide>
        <p15:guide id="12" orient="horz" pos="759">
          <p15:clr>
            <a:srgbClr val="A4A3A4"/>
          </p15:clr>
        </p15:guide>
        <p15:guide id="13" orient="horz" pos="237">
          <p15:clr>
            <a:srgbClr val="A4A3A4"/>
          </p15:clr>
        </p15:guide>
        <p15:guide id="14" orient="horz" pos="3041">
          <p15:clr>
            <a:srgbClr val="A4A3A4"/>
          </p15:clr>
        </p15:guide>
        <p15:guide id="15" pos="2880">
          <p15:clr>
            <a:srgbClr val="A4A3A4"/>
          </p15:clr>
        </p15:guide>
        <p15:guide id="16" pos="708">
          <p15:clr>
            <a:srgbClr val="A4A3A4"/>
          </p15:clr>
        </p15:guide>
        <p15:guide id="17" pos="1560">
          <p15:clr>
            <a:srgbClr val="A4A3A4"/>
          </p15:clr>
        </p15:guide>
        <p15:guide id="18" pos="5140">
          <p15:clr>
            <a:srgbClr val="A4A3A4"/>
          </p15:clr>
        </p15:guide>
        <p15:guide id="19" pos="5521">
          <p15:clr>
            <a:srgbClr val="A4A3A4"/>
          </p15:clr>
        </p15:guide>
        <p15:guide id="20" pos="51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8">
          <p15:clr>
            <a:srgbClr val="A4A3A4"/>
          </p15:clr>
        </p15:guide>
        <p15:guide id="2" pos="2116">
          <p15:clr>
            <a:srgbClr val="A4A3A4"/>
          </p15:clr>
        </p15:guide>
        <p15:guide id="3" orient="horz" pos="3128">
          <p15:clr>
            <a:srgbClr val="A4A3A4"/>
          </p15:clr>
        </p15:guide>
        <p15:guide id="4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AA"/>
    <a:srgbClr val="E6E6E6"/>
    <a:srgbClr val="E7E7E7"/>
    <a:srgbClr val="E9E9E9"/>
    <a:srgbClr val="EBEBEB"/>
    <a:srgbClr val="ECECEC"/>
    <a:srgbClr val="EAEAEA"/>
    <a:srgbClr val="DEE3E6"/>
    <a:srgbClr val="E5E9EB"/>
    <a:srgbClr val="00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46" autoAdjust="0"/>
    <p:restoredTop sz="93838" autoAdjust="0"/>
  </p:normalViewPr>
  <p:slideViewPr>
    <p:cSldViewPr showGuides="1">
      <p:cViewPr>
        <p:scale>
          <a:sx n="125" d="100"/>
          <a:sy n="125" d="100"/>
        </p:scale>
        <p:origin x="-750" y="66"/>
      </p:cViewPr>
      <p:guideLst>
        <p:guide orient="horz" pos="2382"/>
        <p:guide orient="horz" pos="1116"/>
        <p:guide orient="horz" pos="348"/>
        <p:guide orient="horz" pos="4470"/>
        <p:guide orient="horz" pos="1620"/>
        <p:guide orient="horz" pos="759"/>
        <p:guide orient="horz" pos="237"/>
        <p:guide orient="horz" pos="3041"/>
        <p:guide pos="3368"/>
        <p:guide pos="828"/>
        <p:guide pos="1824"/>
        <p:guide pos="6011"/>
        <p:guide pos="6457"/>
        <p:guide pos="606"/>
        <p:guide pos="2880"/>
        <p:guide pos="708"/>
        <p:guide pos="1560"/>
        <p:guide pos="5140"/>
        <p:guide pos="5521"/>
        <p:guide pos="518"/>
      </p:guideLst>
    </p:cSldViewPr>
  </p:slideViewPr>
  <p:outlineViewPr>
    <p:cViewPr>
      <p:scale>
        <a:sx n="33" d="100"/>
        <a:sy n="33" d="100"/>
      </p:scale>
      <p:origin x="0" y="132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1932" y="-96"/>
      </p:cViewPr>
      <p:guideLst>
        <p:guide orient="horz" pos="3108"/>
        <p:guide orient="horz" pos="3128"/>
        <p:guide pos="2116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fld id="{31E581D8-91B6-4AB0-90CB-BB553A2A6C7C}" type="datetimeFigureOut">
              <a:rPr lang="ru-RU" smtClean="0"/>
              <a:pPr/>
              <a:t>13.02.2023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915D50A0-B7C1-4888-9508-A995C3CECD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25057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" y="10"/>
            <a:ext cx="2945661" cy="496411"/>
          </a:xfrm>
          <a:prstGeom prst="rect">
            <a:avLst/>
          </a:prstGeom>
        </p:spPr>
        <p:txBody>
          <a:bodyPr vert="horz" lIns="91889" tIns="45942" rIns="91889" bIns="4594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60" y="10"/>
            <a:ext cx="2945661" cy="496411"/>
          </a:xfrm>
          <a:prstGeom prst="rect">
            <a:avLst/>
          </a:prstGeom>
        </p:spPr>
        <p:txBody>
          <a:bodyPr vert="horz" lIns="91889" tIns="45942" rIns="91889" bIns="45942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13.02.2023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725" y="744538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89" tIns="45942" rIns="91889" bIns="45942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70" y="4715924"/>
            <a:ext cx="5438140" cy="4467701"/>
          </a:xfrm>
          <a:prstGeom prst="rect">
            <a:avLst/>
          </a:prstGeom>
        </p:spPr>
        <p:txBody>
          <a:bodyPr vert="horz" lIns="91889" tIns="45942" rIns="91889" bIns="4594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4" y="9430102"/>
            <a:ext cx="2945661" cy="496411"/>
          </a:xfrm>
          <a:prstGeom prst="rect">
            <a:avLst/>
          </a:prstGeom>
        </p:spPr>
        <p:txBody>
          <a:bodyPr vert="horz" lIns="91889" tIns="45942" rIns="91889" bIns="4594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60" y="9430102"/>
            <a:ext cx="2945661" cy="496411"/>
          </a:xfrm>
          <a:prstGeom prst="rect">
            <a:avLst/>
          </a:prstGeom>
        </p:spPr>
        <p:txBody>
          <a:bodyPr vert="horz" lIns="91889" tIns="45942" rIns="91889" bIns="45942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004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008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011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015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018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023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6027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4030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61938" y="798513"/>
            <a:ext cx="7099301" cy="39925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988" name="Номер слайда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1030869"/>
            <a:fld id="{A6B6FA5C-9B2E-4E88-AB00-AEBE7B16B6F4}" type="slidenum">
              <a:rPr lang="ru-RU" altLang="ru-RU" smtClean="0">
                <a:solidFill>
                  <a:srgbClr val="000000"/>
                </a:solidFill>
              </a:rPr>
              <a:pPr defTabSz="1030869"/>
              <a:t>1</a:t>
            </a:fld>
            <a:endParaRPr lang="ru-RU" altLang="ru-RU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61938" y="798513"/>
            <a:ext cx="7097713" cy="39925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36164" indent="-283142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32560" indent="-226511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585587" indent="-226511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38610" indent="-226511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491635" indent="-226511" defTabSz="103189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44659" indent="-226511" defTabSz="103189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397682" indent="-226511" defTabSz="103189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50708" indent="-226511" defTabSz="103189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31892" eaLnBrk="1" fontAlgn="base" hangingPunct="1">
              <a:spcBef>
                <a:spcPct val="0"/>
              </a:spcBef>
              <a:spcAft>
                <a:spcPct val="0"/>
              </a:spcAft>
            </a:pPr>
            <a:fld id="{6D8468D7-8F8A-451D-AD5C-6143CF953C14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defTabSz="1031892" eaLnBrk="1" fontAlgn="base" hangingPunct="1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217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071"/>
            <a:ext cx="9142642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68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0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0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60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40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004" indent="0">
              <a:buNone/>
              <a:defRPr sz="2500"/>
            </a:lvl2pPr>
            <a:lvl3pPr marL="816008" indent="0">
              <a:buNone/>
              <a:defRPr sz="2100"/>
            </a:lvl3pPr>
            <a:lvl4pPr marL="1224011" indent="0">
              <a:buNone/>
              <a:defRPr sz="1800"/>
            </a:lvl4pPr>
            <a:lvl5pPr marL="1632015" indent="0">
              <a:buNone/>
              <a:defRPr sz="1800"/>
            </a:lvl5pPr>
            <a:lvl6pPr marL="2040018" indent="0">
              <a:buNone/>
              <a:defRPr sz="1800"/>
            </a:lvl6pPr>
            <a:lvl7pPr marL="2448023" indent="0">
              <a:buNone/>
              <a:defRPr sz="1800"/>
            </a:lvl7pPr>
            <a:lvl8pPr marL="2856027" indent="0">
              <a:buNone/>
              <a:defRPr sz="1800"/>
            </a:lvl8pPr>
            <a:lvl9pPr marL="3264030" indent="0">
              <a:buNone/>
              <a:defRPr sz="18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004" indent="0">
              <a:buNone/>
              <a:defRPr sz="1100"/>
            </a:lvl2pPr>
            <a:lvl3pPr marL="816008" indent="0">
              <a:buNone/>
              <a:defRPr sz="900"/>
            </a:lvl3pPr>
            <a:lvl4pPr marL="1224011" indent="0">
              <a:buNone/>
              <a:defRPr sz="800"/>
            </a:lvl4pPr>
            <a:lvl5pPr marL="1632015" indent="0">
              <a:buNone/>
              <a:defRPr sz="800"/>
            </a:lvl5pPr>
            <a:lvl6pPr marL="2040018" indent="0">
              <a:buNone/>
              <a:defRPr sz="800"/>
            </a:lvl6pPr>
            <a:lvl7pPr marL="2448023" indent="0">
              <a:buNone/>
              <a:defRPr sz="800"/>
            </a:lvl7pPr>
            <a:lvl8pPr marL="2856027" indent="0">
              <a:buNone/>
              <a:defRPr sz="800"/>
            </a:lvl8pPr>
            <a:lvl9pPr marL="3264030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5"/>
            <a:ext cx="7320689" cy="3621940"/>
          </a:xfrm>
        </p:spPr>
        <p:txBody>
          <a:bodyPr/>
          <a:lstStyle>
            <a:lvl1pPr marL="284405" indent="0">
              <a:buFontTx/>
              <a:buNone/>
              <a:defRPr b="1">
                <a:latin typeface="+mj-lt"/>
              </a:defRPr>
            </a:lvl1pPr>
            <a:lvl2pPr marL="281920" indent="2485">
              <a:defRPr>
                <a:latin typeface="+mj-lt"/>
              </a:defRPr>
            </a:lvl2pPr>
            <a:lvl3pPr marL="491808" indent="-203678">
              <a:tabLst/>
              <a:defRPr>
                <a:latin typeface="+mj-lt"/>
              </a:defRPr>
            </a:lvl3pPr>
            <a:lvl4pPr marL="0" indent="281920">
              <a:lnSpc>
                <a:spcPts val="1409"/>
              </a:lnSpc>
              <a:spcBef>
                <a:spcPts val="313"/>
              </a:spcBef>
              <a:defRPr>
                <a:latin typeface="+mj-lt"/>
              </a:defRPr>
            </a:lvl4pPr>
            <a:lvl5pPr>
              <a:lnSpc>
                <a:spcPts val="1409"/>
              </a:lnSpc>
              <a:spcBef>
                <a:spcPts val="31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8"/>
            <a:ext cx="923618" cy="282640"/>
          </a:xfrm>
          <a:prstGeom prst="rect">
            <a:avLst/>
          </a:prstGeom>
          <a:noFill/>
        </p:spPr>
        <p:txBody>
          <a:bodyPr wrap="square" lIns="71536" tIns="35768" rIns="71536" bIns="35768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375804"/>
            <a:ext cx="7337192" cy="829352"/>
          </a:xfrm>
        </p:spPr>
        <p:txBody>
          <a:bodyPr/>
          <a:lstStyle>
            <a:lvl1pPr marL="0" marR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354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5"/>
            <a:ext cx="7320689" cy="3621940"/>
          </a:xfrm>
        </p:spPr>
        <p:txBody>
          <a:bodyPr/>
          <a:lstStyle>
            <a:lvl1pPr marL="284405" indent="0">
              <a:buFontTx/>
              <a:buNone/>
              <a:defRPr b="1">
                <a:latin typeface="+mj-lt"/>
              </a:defRPr>
            </a:lvl1pPr>
            <a:lvl2pPr marL="284405" indent="0">
              <a:defRPr>
                <a:latin typeface="+mj-lt"/>
              </a:defRPr>
            </a:lvl2pPr>
            <a:lvl3pPr marL="491808" indent="-203678">
              <a:defRPr>
                <a:latin typeface="+mj-lt"/>
              </a:defRPr>
            </a:lvl3pPr>
            <a:lvl4pPr marL="0" indent="281920">
              <a:defRPr>
                <a:latin typeface="+mj-lt"/>
              </a:defRPr>
            </a:lvl4pPr>
            <a:lvl5pPr marL="112271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375804"/>
            <a:ext cx="7337901" cy="829352"/>
          </a:xfrm>
        </p:spPr>
        <p:txBody>
          <a:bodyPr/>
          <a:lstStyle>
            <a:lvl1pPr marL="0" marR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2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759380"/>
            <a:ext cx="7320689" cy="1518472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2572290"/>
            <a:ext cx="7320689" cy="2254803"/>
          </a:xfrm>
        </p:spPr>
        <p:txBody>
          <a:bodyPr anchor="t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0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0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01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01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01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02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602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403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205153"/>
            <a:ext cx="3620764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1" y="1205153"/>
            <a:ext cx="3644897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0"/>
            <a:ext cx="7864166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6" y="1205154"/>
            <a:ext cx="3674753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04" indent="0">
              <a:buNone/>
              <a:defRPr sz="1800" b="1"/>
            </a:lvl2pPr>
            <a:lvl3pPr marL="816008" indent="0">
              <a:buNone/>
              <a:defRPr sz="1600" b="1"/>
            </a:lvl3pPr>
            <a:lvl4pPr marL="1224011" indent="0">
              <a:buNone/>
              <a:defRPr sz="1400" b="1"/>
            </a:lvl4pPr>
            <a:lvl5pPr marL="1632015" indent="0">
              <a:buNone/>
              <a:defRPr sz="1400" b="1"/>
            </a:lvl5pPr>
            <a:lvl6pPr marL="2040018" indent="0">
              <a:buNone/>
              <a:defRPr sz="1400" b="1"/>
            </a:lvl6pPr>
            <a:lvl7pPr marL="2448023" indent="0">
              <a:buNone/>
              <a:defRPr sz="1400" b="1"/>
            </a:lvl7pPr>
            <a:lvl8pPr marL="2856027" indent="0">
              <a:buNone/>
              <a:defRPr sz="1400" b="1"/>
            </a:lvl8pPr>
            <a:lvl9pPr marL="3264030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6" y="1631157"/>
            <a:ext cx="3674753" cy="319593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205154"/>
            <a:ext cx="3587825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04" indent="0">
              <a:buNone/>
              <a:defRPr sz="1800" b="1"/>
            </a:lvl2pPr>
            <a:lvl3pPr marL="816008" indent="0">
              <a:buNone/>
              <a:defRPr sz="1600" b="1"/>
            </a:lvl3pPr>
            <a:lvl4pPr marL="1224011" indent="0">
              <a:buNone/>
              <a:defRPr sz="1400" b="1"/>
            </a:lvl4pPr>
            <a:lvl5pPr marL="1632015" indent="0">
              <a:buNone/>
              <a:defRPr sz="1400" b="1"/>
            </a:lvl5pPr>
            <a:lvl6pPr marL="2040018" indent="0">
              <a:buNone/>
              <a:defRPr sz="1400" b="1"/>
            </a:lvl6pPr>
            <a:lvl7pPr marL="2448023" indent="0">
              <a:buNone/>
              <a:defRPr sz="1400" b="1"/>
            </a:lvl7pPr>
            <a:lvl8pPr marL="2856027" indent="0">
              <a:buNone/>
              <a:defRPr sz="1400" b="1"/>
            </a:lvl8pPr>
            <a:lvl9pPr marL="3264030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1641073"/>
            <a:ext cx="3587825" cy="318602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864166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4404443"/>
            <a:ext cx="567428" cy="489830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>
            <a:lvl1pPr algn="ctr">
              <a:defRPr sz="21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004" indent="0">
              <a:buNone/>
              <a:defRPr sz="1100"/>
            </a:lvl2pPr>
            <a:lvl3pPr marL="816008" indent="0">
              <a:buNone/>
              <a:defRPr sz="900"/>
            </a:lvl3pPr>
            <a:lvl4pPr marL="1224011" indent="0">
              <a:buNone/>
              <a:defRPr sz="800"/>
            </a:lvl4pPr>
            <a:lvl5pPr marL="1632015" indent="0">
              <a:buNone/>
              <a:defRPr sz="800"/>
            </a:lvl5pPr>
            <a:lvl6pPr marL="2040018" indent="0">
              <a:buNone/>
              <a:defRPr sz="800"/>
            </a:lvl6pPr>
            <a:lvl7pPr marL="2448023" indent="0">
              <a:buNone/>
              <a:defRPr sz="800"/>
            </a:lvl7pPr>
            <a:lvl8pPr marL="2856027" indent="0">
              <a:buNone/>
              <a:defRPr sz="800"/>
            </a:lvl8pPr>
            <a:lvl9pPr marL="3264030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5" y="367517"/>
            <a:ext cx="7343873" cy="832711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5" y="1200150"/>
            <a:ext cx="7343873" cy="3626943"/>
          </a:xfrm>
          <a:prstGeom prst="rect">
            <a:avLst/>
          </a:prstGeom>
        </p:spPr>
        <p:txBody>
          <a:bodyPr vert="horz" lIns="81601" tIns="40801" rIns="81601" bIns="40801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601" tIns="40801" rIns="81601" bIns="40801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4767264"/>
            <a:ext cx="2895600" cy="273844"/>
          </a:xfrm>
          <a:prstGeom prst="rect">
            <a:avLst/>
          </a:prstGeom>
        </p:spPr>
        <p:txBody>
          <a:bodyPr vert="horz" lIns="81601" tIns="40801" rIns="81601" bIns="40801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3" y="4531069"/>
            <a:ext cx="619711" cy="473875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816008" rtl="0" eaLnBrk="1" latinLnBrk="0" hangingPunct="1">
        <a:lnSpc>
          <a:spcPts val="4068"/>
        </a:lnSpc>
        <a:spcBef>
          <a:spcPct val="0"/>
        </a:spcBef>
        <a:buNone/>
        <a:defRPr sz="33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405" indent="0" algn="l" defTabSz="816008" rtl="0" eaLnBrk="1" latinLnBrk="0" hangingPunct="1">
        <a:spcBef>
          <a:spcPct val="20000"/>
        </a:spcBef>
        <a:buFont typeface="+mj-lt"/>
        <a:buNone/>
        <a:defRPr sz="29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405" indent="0" algn="l" defTabSz="816008" rtl="0" eaLnBrk="1" latinLnBrk="0" hangingPunct="1">
        <a:spcBef>
          <a:spcPct val="20000"/>
        </a:spcBef>
        <a:buFont typeface="Arial" pitchFamily="34" charset="0"/>
        <a:buNone/>
        <a:defRPr sz="19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631" indent="-203678" algn="l" defTabSz="816008" rtl="0" eaLnBrk="1" latinLnBrk="0" hangingPunct="1">
        <a:spcBef>
          <a:spcPct val="20000"/>
        </a:spcBef>
        <a:buFont typeface="Arial" pitchFamily="34" charset="0"/>
        <a:buChar char="•"/>
        <a:defRPr sz="19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1920" algn="just" defTabSz="816008" rtl="0" eaLnBrk="1" latinLnBrk="0" hangingPunct="1">
        <a:lnSpc>
          <a:spcPts val="1409"/>
        </a:lnSpc>
        <a:spcBef>
          <a:spcPts val="313"/>
        </a:spcBef>
        <a:buFont typeface="Arial" pitchFamily="34" charset="0"/>
        <a:buNone/>
        <a:tabLst/>
        <a:defRPr sz="13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712" indent="0" algn="l" defTabSz="816008" rtl="0" eaLnBrk="1" latinLnBrk="0" hangingPunct="1">
        <a:lnSpc>
          <a:spcPts val="1409"/>
        </a:lnSpc>
        <a:spcBef>
          <a:spcPts val="313"/>
        </a:spcBef>
        <a:buFont typeface="Arial" pitchFamily="34" charset="0"/>
        <a:buNone/>
        <a:defRPr sz="11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021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024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0029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8032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004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008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011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015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018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023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6027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4030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088" y="442913"/>
            <a:ext cx="10144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42">
            <a:extLst/>
          </p:cNvPr>
          <p:cNvSpPr txBox="1">
            <a:spLocks noChangeArrowheads="1"/>
          </p:cNvSpPr>
          <p:nvPr/>
        </p:nvSpPr>
        <p:spPr bwMode="auto">
          <a:xfrm>
            <a:off x="3011488" y="4516438"/>
            <a:ext cx="3263900" cy="363537"/>
          </a:xfrm>
          <a:prstGeom prst="rect">
            <a:avLst/>
          </a:prstGeom>
        </p:spPr>
        <p:txBody>
          <a:bodyPr anchor="ctr"/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defRPr sz="2000" b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ctr" defTabSz="793880" eaLnBrk="1" hangingPunct="1">
              <a:defRPr/>
            </a:pPr>
            <a:r>
              <a:rPr lang="ru-RU" sz="1600" b="1" dirty="0" smtClean="0">
                <a:solidFill>
                  <a:srgbClr val="005AAA"/>
                </a:solidFill>
              </a:rPr>
              <a:t>21 февраля 2023 </a:t>
            </a:r>
            <a:r>
              <a:rPr lang="ru-RU" sz="1600" b="1" dirty="0">
                <a:solidFill>
                  <a:srgbClr val="005AAA"/>
                </a:solidFill>
              </a:rPr>
              <a:t>года</a:t>
            </a:r>
          </a:p>
        </p:txBody>
      </p:sp>
      <p:sp>
        <p:nvSpPr>
          <p:cNvPr id="6" name="Текст 1">
            <a:extLst/>
          </p:cNvPr>
          <p:cNvSpPr txBox="1">
            <a:spLocks/>
          </p:cNvSpPr>
          <p:nvPr/>
        </p:nvSpPr>
        <p:spPr>
          <a:xfrm>
            <a:off x="467544" y="2590355"/>
            <a:ext cx="7920111" cy="172819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sz="2400" b="1" dirty="0">
                <a:solidFill>
                  <a:srgbClr val="005AAA"/>
                </a:solidFill>
                <a:latin typeface="Arial Narrow" pitchFamily="34" charset="0"/>
              </a:rPr>
              <a:t>Актуальные вопросы администрирования налога на имущество организаций и основные изменения в налоговом законодательстве с 2023 года.</a:t>
            </a:r>
          </a:p>
        </p:txBody>
      </p:sp>
      <p:sp>
        <p:nvSpPr>
          <p:cNvPr id="8" name="Подзаголовок 2">
            <a:extLst/>
          </p:cNvPr>
          <p:cNvSpPr txBox="1">
            <a:spLocks/>
          </p:cNvSpPr>
          <p:nvPr/>
        </p:nvSpPr>
        <p:spPr>
          <a:xfrm>
            <a:off x="755576" y="1491630"/>
            <a:ext cx="4321175" cy="1080070"/>
          </a:xfrm>
          <a:prstGeom prst="rect">
            <a:avLst/>
          </a:prstGeom>
        </p:spPr>
        <p:txBody>
          <a:bodyPr anchor="ctr"/>
          <a:lstStyle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3200" b="1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l" defTabSz="793880" eaLnBrk="1" hangingPunct="1">
              <a:spcBef>
                <a:spcPts val="0"/>
              </a:spcBef>
              <a:defRPr/>
            </a:pPr>
            <a:r>
              <a:rPr lang="ru-RU" sz="1300" dirty="0" smtClean="0">
                <a:solidFill>
                  <a:srgbClr val="005AAA"/>
                </a:solidFill>
                <a:latin typeface="Arial Narrow" pitchFamily="34" charset="0"/>
              </a:rPr>
              <a:t>Главный государственный налоговый инспектор отдела камерального контроля в сфере налогообложения имущества УФНС России по Амурской области</a:t>
            </a:r>
          </a:p>
          <a:p>
            <a:pPr algn="l" defTabSz="793880" eaLnBrk="1" hangingPunct="1">
              <a:spcBef>
                <a:spcPts val="0"/>
              </a:spcBef>
              <a:defRPr/>
            </a:pPr>
            <a:r>
              <a:rPr lang="ru-RU" sz="1400" cap="all" dirty="0" smtClean="0">
                <a:solidFill>
                  <a:srgbClr val="005AAA"/>
                </a:solidFill>
                <a:latin typeface="Arial Narrow" pitchFamily="34" charset="0"/>
              </a:rPr>
              <a:t>Н.В. Попова</a:t>
            </a:r>
            <a:endParaRPr lang="ru-RU" sz="1400" cap="all" dirty="0">
              <a:solidFill>
                <a:srgbClr val="005AAA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6228108"/>
              </p:ext>
            </p:extLst>
          </p:nvPr>
        </p:nvGraphicFramePr>
        <p:xfrm>
          <a:off x="-745723" y="1207362"/>
          <a:ext cx="6325836" cy="3672924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2108612">
                  <a:extLst>
                    <a:ext uri="{9D8B030D-6E8A-4147-A177-3AD203B41FA5}">
                      <a16:colId xmlns="" xmlns:a16="http://schemas.microsoft.com/office/drawing/2014/main" val="1506548619"/>
                    </a:ext>
                  </a:extLst>
                </a:gridCol>
                <a:gridCol w="2108612">
                  <a:extLst>
                    <a:ext uri="{9D8B030D-6E8A-4147-A177-3AD203B41FA5}">
                      <a16:colId xmlns="" xmlns:a16="http://schemas.microsoft.com/office/drawing/2014/main" val="3971416833"/>
                    </a:ext>
                  </a:extLst>
                </a:gridCol>
                <a:gridCol w="2108612">
                  <a:extLst>
                    <a:ext uri="{9D8B030D-6E8A-4147-A177-3AD203B41FA5}">
                      <a16:colId xmlns="" xmlns:a16="http://schemas.microsoft.com/office/drawing/2014/main" val="1316318137"/>
                    </a:ext>
                  </a:extLst>
                </a:gridCol>
              </a:tblGrid>
              <a:tr h="931238">
                <a:tc>
                  <a:txBody>
                    <a:bodyPr/>
                    <a:lstStyle/>
                    <a:p>
                      <a:pPr marL="0" indent="0" algn="r" fontAlgn="t"/>
                      <a:r>
                        <a:rPr lang="ru-RU" sz="1400" dirty="0" smtClean="0">
                          <a:effectLst/>
                        </a:rPr>
                        <a:t>1</a:t>
                      </a:r>
                      <a:endParaRPr lang="ru-RU" sz="1400" dirty="0">
                        <a:effectLst/>
                      </a:endParaRPr>
                    </a:p>
                  </a:txBody>
                  <a:tcPr marL="78754" marR="78754" marT="39377" marB="39377">
                    <a:lnL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t"/>
                      <a:r>
                        <a:rPr lang="ru-RU" sz="1400" dirty="0">
                          <a:effectLst/>
                        </a:rPr>
                        <a:t>КПП, указанный в соответствующей налоговой декларации (расчете)</a:t>
                      </a:r>
                    </a:p>
                  </a:txBody>
                  <a:tcPr marL="78754" marR="78754" marT="39377" marB="39377">
                    <a:lnL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 dirty="0">
                          <a:effectLst/>
                        </a:rPr>
                        <a:t>773601001</a:t>
                      </a:r>
                    </a:p>
                  </a:txBody>
                  <a:tcPr marL="78754" marR="78754" marT="39377" marB="39377">
                    <a:lnL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33294041"/>
                  </a:ext>
                </a:extLst>
              </a:tr>
              <a:tr h="291815">
                <a:tc>
                  <a:txBody>
                    <a:bodyPr/>
                    <a:lstStyle/>
                    <a:p>
                      <a:pPr marL="0" indent="0" algn="r" fontAlgn="t"/>
                      <a:r>
                        <a:rPr lang="ru-RU" sz="1400" dirty="0">
                          <a:effectLst/>
                        </a:rPr>
                        <a:t>2</a:t>
                      </a:r>
                    </a:p>
                  </a:txBody>
                  <a:tcPr marL="78754" marR="78754" marT="39377" marB="39377">
                    <a:lnL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 dirty="0">
                          <a:effectLst/>
                        </a:rPr>
                        <a:t>Код по ОКТМО</a:t>
                      </a:r>
                    </a:p>
                  </a:txBody>
                  <a:tcPr marL="78754" marR="78754" marT="39377" marB="39377">
                    <a:lnL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 dirty="0">
                          <a:effectLst/>
                        </a:rPr>
                        <a:t>45592000</a:t>
                      </a:r>
                    </a:p>
                  </a:txBody>
                  <a:tcPr marL="78754" marR="78754" marT="39377" marB="39377">
                    <a:lnL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25110206"/>
                  </a:ext>
                </a:extLst>
              </a:tr>
              <a:tr h="504956">
                <a:tc>
                  <a:txBody>
                    <a:bodyPr/>
                    <a:lstStyle/>
                    <a:p>
                      <a:pPr marL="0" indent="0" algn="r" fontAlgn="t"/>
                      <a:r>
                        <a:rPr lang="ru-RU" sz="1400" dirty="0">
                          <a:effectLst/>
                        </a:rPr>
                        <a:t>3</a:t>
                      </a:r>
                    </a:p>
                  </a:txBody>
                  <a:tcPr marL="78754" marR="78754" marT="39377" marB="39377">
                    <a:lnL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 dirty="0">
                          <a:effectLst/>
                        </a:rPr>
                        <a:t>Код бюджетной классификации</a:t>
                      </a:r>
                    </a:p>
                  </a:txBody>
                  <a:tcPr marL="78754" marR="78754" marT="39377" marB="39377">
                    <a:lnL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 dirty="0">
                          <a:effectLst/>
                        </a:rPr>
                        <a:t>18210602010021000110</a:t>
                      </a:r>
                    </a:p>
                  </a:txBody>
                  <a:tcPr marL="78754" marR="78754" marT="39377" marB="39377">
                    <a:lnL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43929013"/>
                  </a:ext>
                </a:extLst>
              </a:tr>
              <a:tr h="718097">
                <a:tc>
                  <a:txBody>
                    <a:bodyPr/>
                    <a:lstStyle/>
                    <a:p>
                      <a:pPr marL="0" indent="0" algn="r" fontAlgn="t"/>
                      <a:r>
                        <a:rPr lang="ru-RU" sz="1400" dirty="0">
                          <a:effectLst/>
                        </a:rPr>
                        <a:t>4</a:t>
                      </a:r>
                    </a:p>
                  </a:txBody>
                  <a:tcPr marL="78754" marR="78754" marT="39377" marB="39377">
                    <a:lnL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 dirty="0">
                          <a:effectLst/>
                        </a:rPr>
                        <a:t>Сумма налога, авансовых платежей по налогу, сбора, страховых взносов</a:t>
                      </a:r>
                    </a:p>
                  </a:txBody>
                  <a:tcPr marL="78754" marR="78754" marT="39377" marB="39377">
                    <a:lnL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 dirty="0">
                          <a:effectLst/>
                        </a:rPr>
                        <a:t>2500.00</a:t>
                      </a:r>
                    </a:p>
                  </a:txBody>
                  <a:tcPr marL="78754" marR="78754" marT="39377" marB="39377">
                    <a:lnL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8699535"/>
                  </a:ext>
                </a:extLst>
              </a:tr>
              <a:tr h="718097">
                <a:tc>
                  <a:txBody>
                    <a:bodyPr/>
                    <a:lstStyle/>
                    <a:p>
                      <a:pPr marL="0" indent="0" algn="r" fontAlgn="t"/>
                      <a:r>
                        <a:rPr lang="ru-RU" sz="1400" dirty="0">
                          <a:effectLst/>
                        </a:rPr>
                        <a:t>5</a:t>
                      </a:r>
                    </a:p>
                  </a:txBody>
                  <a:tcPr marL="78754" marR="78754" marT="39377" marB="39377">
                    <a:lnL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 dirty="0">
                          <a:effectLst/>
                        </a:rPr>
                        <a:t>Отчетный (налоговый) период (код) /</a:t>
                      </a:r>
                      <a:br>
                        <a:rPr lang="ru-RU" sz="1400" dirty="0">
                          <a:effectLst/>
                        </a:rPr>
                      </a:br>
                      <a:r>
                        <a:rPr lang="ru-RU" sz="1400" dirty="0">
                          <a:effectLst/>
                        </a:rPr>
                        <a:t>Номер месяца (квартала)</a:t>
                      </a:r>
                    </a:p>
                  </a:txBody>
                  <a:tcPr marL="78754" marR="78754" marT="39377" marB="39377">
                    <a:lnL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 dirty="0">
                          <a:effectLst/>
                        </a:rPr>
                        <a:t>34/02</a:t>
                      </a:r>
                    </a:p>
                  </a:txBody>
                  <a:tcPr marL="78754" marR="78754" marT="39377" marB="39377">
                    <a:lnL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1372111"/>
                  </a:ext>
                </a:extLst>
              </a:tr>
              <a:tr h="504956">
                <a:tc>
                  <a:txBody>
                    <a:bodyPr/>
                    <a:lstStyle/>
                    <a:p>
                      <a:pPr marL="0" indent="0" algn="r" fontAlgn="t"/>
                      <a:r>
                        <a:rPr lang="ru-RU" sz="1400" dirty="0">
                          <a:effectLst/>
                        </a:rPr>
                        <a:t>6</a:t>
                      </a:r>
                    </a:p>
                  </a:txBody>
                  <a:tcPr marL="78754" marR="78754" marT="39377" marB="39377">
                    <a:lnL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>
                          <a:effectLst/>
                        </a:rPr>
                        <a:t>Отчетный (календарный) год</a:t>
                      </a:r>
                    </a:p>
                  </a:txBody>
                  <a:tcPr marL="78754" marR="78754" marT="39377" marB="39377">
                    <a:lnL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 dirty="0">
                          <a:effectLst/>
                        </a:rPr>
                        <a:t>2023</a:t>
                      </a:r>
                    </a:p>
                  </a:txBody>
                  <a:tcPr marL="78754" marR="78754" marT="39377" marB="39377">
                    <a:lnL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D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12488012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339502"/>
            <a:ext cx="7997837" cy="829352"/>
          </a:xfrm>
        </p:spPr>
        <p:txBody>
          <a:bodyPr>
            <a:noAutofit/>
          </a:bodyPr>
          <a:lstStyle/>
          <a:p>
            <a:pPr lvl="0" algn="ctr"/>
            <a:r>
              <a:rPr lang="ru-RU" altLang="ru-RU" sz="250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Пример заполнения Уведомления по налогу на имущество организаций за полугодие 2023 </a:t>
            </a:r>
            <a:r>
              <a:rPr lang="ru-RU" altLang="ru-RU" sz="250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года (Форма КНД 1110355)</a:t>
            </a:r>
            <a:r>
              <a:rPr lang="ru-RU" altLang="ru-RU" sz="250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/>
            </a:r>
            <a:br>
              <a:rPr lang="ru-RU" altLang="ru-RU" sz="250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</a:br>
            <a:endParaRPr lang="ru-RU" sz="2500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300192" y="1635646"/>
            <a:ext cx="23762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/>
            <a:r>
              <a:rPr lang="ru-RU" dirty="0">
                <a:solidFill>
                  <a:srgbClr val="FF0000"/>
                </a:solidFill>
                <a:latin typeface="Arial Narrow" pitchFamily="34" charset="0"/>
              </a:rPr>
              <a:t>!!! </a:t>
            </a:r>
            <a:r>
              <a:rPr lang="ru-RU" dirty="0">
                <a:solidFill>
                  <a:srgbClr val="005AAA"/>
                </a:solidFill>
                <a:latin typeface="Arial Narrow" pitchFamily="34" charset="0"/>
              </a:rPr>
              <a:t>В заголовочной части в реквизитах плательщика</a:t>
            </a:r>
          </a:p>
          <a:p>
            <a:pPr algn="just"/>
            <a:r>
              <a:rPr lang="ru-RU" dirty="0">
                <a:solidFill>
                  <a:srgbClr val="005AAA"/>
                </a:solidFill>
                <a:latin typeface="Arial Narrow" pitchFamily="34" charset="0"/>
              </a:rPr>
              <a:t>нужно указывать ИНН и КПП головной организации по месту постановки на налоговый учет</a:t>
            </a:r>
          </a:p>
        </p:txBody>
      </p:sp>
    </p:spTree>
    <p:extLst>
      <p:ext uri="{BB962C8B-B14F-4D97-AF65-F5344CB8AC3E}">
        <p14:creationId xmlns:p14="http://schemas.microsoft.com/office/powerpoint/2010/main" val="26886084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1563638"/>
            <a:ext cx="7320689" cy="2448272"/>
          </a:xfrm>
        </p:spPr>
        <p:txBody>
          <a:bodyPr/>
          <a:lstStyle/>
          <a:p>
            <a:pPr algn="ctr"/>
            <a:r>
              <a:rPr lang="ru-RU" dirty="0" smtClean="0"/>
              <a:t>За </a:t>
            </a:r>
            <a:r>
              <a:rPr lang="ru-RU" dirty="0"/>
              <a:t>1 </a:t>
            </a:r>
            <a:r>
              <a:rPr lang="ru-RU" dirty="0" smtClean="0"/>
              <a:t>кв. – </a:t>
            </a:r>
            <a:r>
              <a:rPr lang="ru-RU" dirty="0"/>
              <a:t>не позднее 25 апреля</a:t>
            </a:r>
          </a:p>
          <a:p>
            <a:pPr algn="ctr"/>
            <a:r>
              <a:rPr lang="ru-RU" dirty="0"/>
              <a:t>За 2 </a:t>
            </a:r>
            <a:r>
              <a:rPr lang="ru-RU" dirty="0" smtClean="0"/>
              <a:t>кв.– </a:t>
            </a:r>
            <a:r>
              <a:rPr lang="ru-RU" dirty="0"/>
              <a:t>не позднее 25 июля</a:t>
            </a:r>
          </a:p>
          <a:p>
            <a:pPr algn="ctr"/>
            <a:r>
              <a:rPr lang="ru-RU" dirty="0"/>
              <a:t>За 3 </a:t>
            </a:r>
            <a:r>
              <a:rPr lang="ru-RU" dirty="0" smtClean="0"/>
              <a:t>кв. – </a:t>
            </a:r>
            <a:r>
              <a:rPr lang="ru-RU" dirty="0"/>
              <a:t>не позднее 25 октября</a:t>
            </a:r>
          </a:p>
          <a:p>
            <a:pPr algn="ctr"/>
            <a:r>
              <a:rPr lang="ru-RU" dirty="0"/>
              <a:t>За год </a:t>
            </a:r>
            <a:r>
              <a:rPr lang="ru-RU" dirty="0" smtClean="0"/>
              <a:t>– </a:t>
            </a:r>
            <a:r>
              <a:rPr lang="ru-RU" dirty="0"/>
              <a:t>не позднее </a:t>
            </a:r>
            <a:r>
              <a:rPr lang="ru-RU" dirty="0" smtClean="0"/>
              <a:t>25.02.2024</a:t>
            </a: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339502"/>
            <a:ext cx="7337192" cy="8293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Сроки представление Уведомления по имущественным налогам в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2023  году: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/>
            </a:r>
            <a:br>
              <a:rPr lang="ru-RU" sz="280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</a:br>
            <a:endParaRPr lang="ru-RU" sz="2800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9414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43474"/>
            <a:ext cx="1014654" cy="1065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Объект 4"/>
          <p:cNvSpPr txBox="1">
            <a:spLocks/>
          </p:cNvSpPr>
          <p:nvPr/>
        </p:nvSpPr>
        <p:spPr>
          <a:xfrm>
            <a:off x="1709682" y="2571751"/>
            <a:ext cx="5520547" cy="425810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2400" b="1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>
                <a:solidFill>
                  <a:srgbClr val="005AAA"/>
                </a:solidFill>
                <a:cs typeface="Arial" panose="020B0604020202020204" pitchFamily="34" charset="0"/>
              </a:rPr>
              <a:t>БЛАГОДАРЮ ЗА </a:t>
            </a:r>
            <a:r>
              <a:rPr lang="ru-RU" dirty="0" smtClean="0">
                <a:solidFill>
                  <a:srgbClr val="005AAA"/>
                </a:solidFill>
                <a:cs typeface="Arial" panose="020B0604020202020204" pitchFamily="34" charset="0"/>
              </a:rPr>
              <a:t>ВНИМАНИЕ !</a:t>
            </a:r>
            <a:endParaRPr lang="ru-RU" dirty="0">
              <a:solidFill>
                <a:srgbClr val="005AAA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5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9507" y="555753"/>
            <a:ext cx="7864166" cy="829353"/>
          </a:xfrm>
        </p:spPr>
        <p:txBody>
          <a:bodyPr>
            <a:noAutofit/>
          </a:bodyPr>
          <a:lstStyle/>
          <a:p>
            <a:pPr algn="ctr" defTabSz="793880">
              <a:lnSpc>
                <a:spcPct val="100000"/>
              </a:lnSpc>
              <a:defRPr/>
            </a:pPr>
            <a:r>
              <a:rPr lang="ru-RU" sz="1500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  <a:ea typeface="+mn-ea"/>
                <a:cs typeface="+mn-cs"/>
              </a:rPr>
              <a:t>С 01.01.2023 Налогоплательщики </a:t>
            </a:r>
            <a:r>
              <a:rPr lang="ru-RU" sz="1500" dirty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  <a:ea typeface="+mn-ea"/>
                <a:cs typeface="+mn-cs"/>
              </a:rPr>
              <a:t>- </a:t>
            </a:r>
            <a:r>
              <a:rPr lang="ru-RU" sz="1500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  <a:ea typeface="+mn-ea"/>
                <a:cs typeface="+mn-cs"/>
              </a:rPr>
              <a:t>российские </a:t>
            </a:r>
            <a:r>
              <a:rPr lang="ru-RU" sz="1500" dirty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  <a:ea typeface="+mn-ea"/>
                <a:cs typeface="+mn-cs"/>
              </a:rPr>
              <a:t>организации не включают в налоговую декларацию сведения об объектах налогообложения, налоговая база по которым определяется как их кадастровая </a:t>
            </a:r>
            <a:r>
              <a:rPr lang="ru-RU" sz="1500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  <a:ea typeface="+mn-ea"/>
                <a:cs typeface="+mn-cs"/>
              </a:rPr>
              <a:t>стоимость (</a:t>
            </a:r>
            <a:r>
              <a:rPr lang="ru-RU" sz="1500" dirty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  <a:ea typeface="+mn-ea"/>
                <a:cs typeface="+mn-cs"/>
              </a:rPr>
              <a:t>ФЗ от 02.07.2021 № </a:t>
            </a:r>
            <a:r>
              <a:rPr lang="ru-RU" sz="1500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  <a:ea typeface="+mn-ea"/>
                <a:cs typeface="+mn-cs"/>
              </a:rPr>
              <a:t>305-ФЗ).</a:t>
            </a:r>
            <a:endParaRPr lang="ru-RU" sz="1500" dirty="0">
              <a:solidFill>
                <a:schemeClr val="accent6">
                  <a:lumMod val="75000"/>
                </a:schemeClr>
              </a:solidFill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876" y="1424519"/>
            <a:ext cx="2304256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Умножение 5"/>
          <p:cNvSpPr/>
          <p:nvPr/>
        </p:nvSpPr>
        <p:spPr>
          <a:xfrm>
            <a:off x="1331640" y="1616909"/>
            <a:ext cx="1440160" cy="1224136"/>
          </a:xfrm>
          <a:prstGeom prst="mathMultiply">
            <a:avLst>
              <a:gd name="adj1" fmla="val 26010"/>
            </a:avLst>
          </a:prstGeom>
          <a:solidFill>
            <a:schemeClr val="accent2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3527883" y="1872247"/>
            <a:ext cx="2088232" cy="599566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58" t="1" r="40807" b="30618"/>
          <a:stretch/>
        </p:blipFill>
        <p:spPr bwMode="auto">
          <a:xfrm>
            <a:off x="6156176" y="1609751"/>
            <a:ext cx="1152128" cy="13851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863588" y="3048108"/>
            <a:ext cx="2376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5AAA"/>
                </a:solidFill>
                <a:latin typeface="Arial Narrow" pitchFamily="34" charset="0"/>
              </a:rPr>
              <a:t>Сообщения об исчисленной сумме налога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527883" y="2033530"/>
            <a:ext cx="201622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5AAA"/>
                </a:solidFill>
                <a:latin typeface="Arial Narrow" pitchFamily="34" charset="0"/>
              </a:rPr>
              <a:t>1 января 2023</a:t>
            </a:r>
            <a:endParaRPr lang="ru-RU" sz="1200" b="1" dirty="0">
              <a:solidFill>
                <a:srgbClr val="005AAA"/>
              </a:solidFill>
              <a:latin typeface="Arial Narrow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184068" y="2988256"/>
            <a:ext cx="30963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5AAA"/>
                </a:solidFill>
                <a:latin typeface="Arial Narrow" pitchFamily="34" charset="0"/>
              </a:rPr>
              <a:t>Единое 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сводное</a:t>
            </a:r>
            <a:r>
              <a:rPr lang="ru-RU" sz="1400" b="1" dirty="0" smtClean="0">
                <a:solidFill>
                  <a:srgbClr val="005AAA"/>
                </a:solidFill>
                <a:latin typeface="Arial Narrow" pitchFamily="34" charset="0"/>
              </a:rPr>
              <a:t> Сообщение </a:t>
            </a:r>
            <a:r>
              <a:rPr lang="ru-RU" sz="1400" b="1" dirty="0">
                <a:solidFill>
                  <a:srgbClr val="005AAA"/>
                </a:solidFill>
                <a:latin typeface="Arial Narrow" pitchFamily="34" charset="0"/>
              </a:rPr>
              <a:t>об </a:t>
            </a:r>
            <a:r>
              <a:rPr lang="ru-RU" sz="1400" b="1" dirty="0" smtClean="0">
                <a:solidFill>
                  <a:srgbClr val="005AAA"/>
                </a:solidFill>
                <a:latin typeface="Arial Narrow" pitchFamily="34" charset="0"/>
              </a:rPr>
              <a:t>исчисленных суммах имущественных налогов. </a:t>
            </a:r>
            <a:endParaRPr lang="ru-RU" sz="1400" b="1" dirty="0">
              <a:solidFill>
                <a:srgbClr val="005AAA"/>
              </a:solidFill>
              <a:latin typeface="Arial Narrow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3980577"/>
            <a:ext cx="7704856" cy="954107"/>
          </a:xfrm>
          <a:prstGeom prst="rect">
            <a:avLst/>
          </a:prstGeom>
          <a:ln w="127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!!! 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ВАЖНО, </a:t>
            </a:r>
            <a:r>
              <a:rPr lang="ru-RU" sz="1400" b="1" dirty="0">
                <a:solidFill>
                  <a:srgbClr val="005AAA"/>
                </a:solidFill>
                <a:latin typeface="Arial Narrow" pitchFamily="34" charset="0"/>
              </a:rPr>
              <a:t>направление </a:t>
            </a:r>
            <a:r>
              <a:rPr lang="ru-RU" sz="1400" b="1" dirty="0" smtClean="0">
                <a:solidFill>
                  <a:srgbClr val="005AAA"/>
                </a:solidFill>
                <a:latin typeface="Arial Narrow" pitchFamily="34" charset="0"/>
              </a:rPr>
              <a:t>сообщения </a:t>
            </a:r>
            <a:r>
              <a:rPr lang="ru-RU" sz="1400" b="1" dirty="0">
                <a:solidFill>
                  <a:srgbClr val="005AAA"/>
                </a:solidFill>
                <a:latin typeface="Arial Narrow" pitchFamily="34" charset="0"/>
              </a:rPr>
              <a:t>об исчисленной налоговым органом сумме налога не отменяет </a:t>
            </a:r>
            <a:r>
              <a:rPr lang="ru-RU" sz="1400" b="1" dirty="0" smtClean="0">
                <a:solidFill>
                  <a:srgbClr val="005AAA"/>
                </a:solidFill>
                <a:latin typeface="Arial Narrow" pitchFamily="34" charset="0"/>
              </a:rPr>
              <a:t>обязанность </a:t>
            </a:r>
            <a:r>
              <a:rPr lang="ru-RU" sz="1400" b="1" dirty="0">
                <a:solidFill>
                  <a:srgbClr val="005AAA"/>
                </a:solidFill>
                <a:latin typeface="Arial Narrow" pitchFamily="34" charset="0"/>
              </a:rPr>
              <a:t>самостоятельно исчислить и уплатить транспортный налог, земельный налог, налог на имущество организаций и соответствующие суммы авансовых платежей по </a:t>
            </a:r>
            <a:r>
              <a:rPr lang="ru-RU" sz="1400" b="1" dirty="0" smtClean="0">
                <a:solidFill>
                  <a:srgbClr val="005AAA"/>
                </a:solidFill>
                <a:latin typeface="Arial Narrow" pitchFamily="34" charset="0"/>
              </a:rPr>
              <a:t>налогам (ст. 363 НКРФ, ст. 386 НК РФ, ст. 397 НК РФ).</a:t>
            </a:r>
            <a:endParaRPr lang="ru-RU" sz="1400" b="1" dirty="0">
              <a:solidFill>
                <a:srgbClr val="005AAA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520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Box 95"/>
          <p:cNvSpPr txBox="1"/>
          <p:nvPr/>
        </p:nvSpPr>
        <p:spPr>
          <a:xfrm>
            <a:off x="683568" y="267494"/>
            <a:ext cx="7850280" cy="1009968"/>
          </a:xfrm>
          <a:prstGeom prst="rect">
            <a:avLst/>
          </a:prstGeom>
        </p:spPr>
        <p:txBody>
          <a:bodyPr vert="horz" wrap="square" lIns="81630" tIns="40815" rIns="81630" bIns="40815" rtlCol="0" anchor="ctr">
            <a:noAutofit/>
          </a:bodyPr>
          <a:lstStyle/>
          <a:p>
            <a:pPr algn="ctr">
              <a:lnSpc>
                <a:spcPct val="80000"/>
              </a:lnSpc>
              <a:spcBef>
                <a:spcPct val="0"/>
              </a:spcBef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Декларация по налогу на имущество организаций</a:t>
            </a:r>
          </a:p>
        </p:txBody>
      </p:sp>
      <p:sp>
        <p:nvSpPr>
          <p:cNvPr id="5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1" y="4531214"/>
            <a:ext cx="620370" cy="474071"/>
          </a:xfrm>
          <a:prstGeom prst="rect">
            <a:avLst/>
          </a:prstGeom>
        </p:spPr>
        <p:txBody>
          <a:bodyPr lIns="71561" tIns="35780" rIns="71561" bIns="35780"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1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/>
          <a:lstStyle/>
          <a:p>
            <a:r>
              <a:rPr lang="ru-RU" dirty="0"/>
              <a:t>3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492000" y="3780000"/>
            <a:ext cx="1476120" cy="30269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2571750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5AAA"/>
                </a:solidFill>
                <a:latin typeface="Arial Narrow" pitchFamily="34" charset="0"/>
              </a:rPr>
              <a:t>Форма и формат представления налоговой декларации в электронной форме и порядок ее заполнения утверждены Приказом ФНС России от 24.08.2022 № ЕД-7-21/766@.</a:t>
            </a:r>
            <a:endParaRPr lang="ru-RU" sz="2400" b="1" dirty="0">
              <a:solidFill>
                <a:srgbClr val="005AAA"/>
              </a:solidFill>
              <a:latin typeface="Arial Narrow" pitchFamily="3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11560" y="1348195"/>
            <a:ext cx="763284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5AAA"/>
                </a:solidFill>
                <a:latin typeface="Arial Narrow" pitchFamily="34" charset="0"/>
              </a:rPr>
              <a:t>Срок представления за 2022 год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не позднее 25 марта 2023 года</a:t>
            </a:r>
          </a:p>
        </p:txBody>
      </p:sp>
    </p:spTree>
    <p:extLst>
      <p:ext uri="{BB962C8B-B14F-4D97-AF65-F5344CB8AC3E}">
        <p14:creationId xmlns:p14="http://schemas.microsoft.com/office/powerpoint/2010/main" val="188087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Новое 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в налоговой декларации по налогу на имущество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организаций:</a:t>
            </a:r>
            <a:endParaRPr lang="ru-RU" sz="2800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  <p:grpSp>
        <p:nvGrpSpPr>
          <p:cNvPr id="5" name="Группа 44"/>
          <p:cNvGrpSpPr/>
          <p:nvPr/>
        </p:nvGrpSpPr>
        <p:grpSpPr>
          <a:xfrm>
            <a:off x="473380" y="1772349"/>
            <a:ext cx="3966513" cy="1656184"/>
            <a:chOff x="611560" y="1241355"/>
            <a:chExt cx="3265511" cy="1036069"/>
          </a:xfrm>
        </p:grpSpPr>
        <p:sp>
          <p:nvSpPr>
            <p:cNvPr id="6" name="TextBox 5"/>
            <p:cNvSpPr txBox="1"/>
            <p:nvPr/>
          </p:nvSpPr>
          <p:spPr>
            <a:xfrm>
              <a:off x="611560" y="1260941"/>
              <a:ext cx="856668" cy="605394"/>
            </a:xfrm>
            <a:prstGeom prst="rect">
              <a:avLst/>
            </a:prstGeom>
            <a:ln>
              <a:noFill/>
            </a:ln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НИО</a:t>
              </a:r>
              <a:endPara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endParaRP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2627784" y="1282210"/>
              <a:ext cx="1165567" cy="585865"/>
            </a:xfrm>
            <a:prstGeom prst="rightArrow">
              <a:avLst>
                <a:gd name="adj1" fmla="val 50000"/>
                <a:gd name="adj2" fmla="val 62386"/>
              </a:avLst>
            </a:prstGeom>
            <a:solidFill>
              <a:schemeClr val="tx2">
                <a:lumMod val="60000"/>
                <a:lumOff val="40000"/>
                <a:alpha val="25000"/>
              </a:schemeClr>
            </a:solidFill>
            <a:ln>
              <a:solidFill>
                <a:srgbClr val="005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 b="1" dirty="0">
                <a:solidFill>
                  <a:schemeClr val="tx1"/>
                </a:solidFill>
                <a:latin typeface="+mj-lt"/>
                <a:ea typeface="+mj-ea"/>
                <a:cs typeface="+mj-cs"/>
              </a:endParaRPr>
            </a:p>
          </p:txBody>
        </p:sp>
        <p:pic>
          <p:nvPicPr>
            <p:cNvPr id="8" name="Picture 3" descr="D:\для слайдов\be92d532c0d7b385d3b1b164bd33f820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500"/>
                      </a14:imgEffect>
                      <a14:imgEffect>
                        <a14:brightnessContrast bright="100000" contras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1680" y="1241355"/>
              <a:ext cx="738262" cy="739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1046142" y="1961435"/>
              <a:ext cx="1778461" cy="315989"/>
            </a:xfrm>
            <a:prstGeom prst="rect">
              <a:avLst/>
            </a:prstGeom>
            <a:ln>
              <a:noFill/>
            </a:ln>
          </p:spPr>
          <p:txBody>
            <a:bodyPr vert="horz" wrap="square" lIns="104306" tIns="52153" rIns="104306" bIns="52153" rtlCol="0" anchor="ctr">
              <a:normAutofit fontScale="32500" lnSpcReduction="20000"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4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Декларация за 2022 год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418948" y="1343200"/>
              <a:ext cx="1458123" cy="432048"/>
            </a:xfrm>
            <a:prstGeom prst="rect">
              <a:avLst/>
            </a:prstGeom>
            <a:ln>
              <a:noFill/>
            </a:ln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11" name="Объект 10"/>
          <p:cNvSpPr>
            <a:spLocks noGrp="1"/>
          </p:cNvSpPr>
          <p:nvPr>
            <p:ph idx="1"/>
          </p:nvPr>
        </p:nvSpPr>
        <p:spPr>
          <a:xfrm>
            <a:off x="4439893" y="1419623"/>
            <a:ext cx="4324695" cy="2088232"/>
          </a:xfrm>
          <a:prstGeom prst="rect">
            <a:avLst/>
          </a:prstGeom>
          <a:ln>
            <a:solidFill>
              <a:srgbClr val="005AAA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>
            <a:normAutofit fontScale="92500" lnSpcReduction="10000"/>
          </a:bodyPr>
          <a:lstStyle/>
          <a:p>
            <a:pPr marL="0" algn="just" defTabSz="793880">
              <a:defRPr/>
            </a:pPr>
            <a:endParaRPr lang="ru-RU" sz="1500" dirty="0" smtClean="0">
              <a:solidFill>
                <a:schemeClr val="accent6">
                  <a:lumMod val="75000"/>
                </a:schemeClr>
              </a:solidFill>
              <a:latin typeface="Arial Narrow" pitchFamily="34" charset="0"/>
            </a:endParaRPr>
          </a:p>
          <a:p>
            <a:pPr marL="0" algn="just" defTabSz="793880">
              <a:defRPr/>
            </a:pPr>
            <a:r>
              <a:rPr lang="ru-RU" sz="1500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НОВЫЙ </a:t>
            </a:r>
            <a:r>
              <a:rPr lang="ru-RU" sz="1500" dirty="0" smtClean="0">
                <a:solidFill>
                  <a:srgbClr val="005AAA"/>
                </a:solidFill>
                <a:latin typeface="Arial Narrow" pitchFamily="34" charset="0"/>
              </a:rPr>
              <a:t>раздел </a:t>
            </a:r>
            <a:r>
              <a:rPr lang="ru-RU" sz="1500" dirty="0">
                <a:solidFill>
                  <a:srgbClr val="005AAA"/>
                </a:solidFill>
                <a:latin typeface="Arial Narrow" pitchFamily="34" charset="0"/>
              </a:rPr>
              <a:t>2.2</a:t>
            </a:r>
          </a:p>
          <a:p>
            <a:pPr marL="0" algn="just" defTabSz="793880">
              <a:defRPr/>
            </a:pPr>
            <a:r>
              <a:rPr lang="ru-RU" sz="1500" dirty="0">
                <a:solidFill>
                  <a:srgbClr val="005AAA"/>
                </a:solidFill>
                <a:latin typeface="Arial Narrow" pitchFamily="34" charset="0"/>
              </a:rPr>
              <a:t> </a:t>
            </a:r>
            <a:r>
              <a:rPr lang="ru-RU" sz="1500" b="0" dirty="0">
                <a:solidFill>
                  <a:srgbClr val="005AAA"/>
                </a:solidFill>
                <a:latin typeface="Arial Narrow" pitchFamily="34" charset="0"/>
              </a:rPr>
              <a:t>«Сумма налога, исчисленная с применением налогового вычета для </a:t>
            </a:r>
            <a:r>
              <a:rPr lang="ru-RU" sz="1500" b="0" dirty="0" smtClean="0">
                <a:solidFill>
                  <a:srgbClr val="005AAA"/>
                </a:solidFill>
                <a:latin typeface="Arial Narrow" pitchFamily="34" charset="0"/>
              </a:rPr>
              <a:t>СЗПК»</a:t>
            </a:r>
          </a:p>
          <a:p>
            <a:pPr marL="0" algn="just" defTabSz="793880">
              <a:defRPr/>
            </a:pPr>
            <a:endParaRPr lang="ru-RU" sz="1500" b="0" dirty="0">
              <a:solidFill>
                <a:srgbClr val="005AAA"/>
              </a:solidFill>
              <a:latin typeface="Arial Narrow" pitchFamily="34" charset="0"/>
            </a:endParaRPr>
          </a:p>
          <a:p>
            <a:pPr marL="0" algn="just" defTabSz="793880">
              <a:defRPr/>
            </a:pPr>
            <a:r>
              <a:rPr lang="ru-RU" sz="1500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ЗАПОЛНЕНИЕ</a:t>
            </a:r>
            <a:r>
              <a:rPr lang="ru-RU" sz="1500" b="0" dirty="0" smtClean="0">
                <a:solidFill>
                  <a:srgbClr val="005AAA"/>
                </a:solidFill>
                <a:latin typeface="Arial Narrow" pitchFamily="34" charset="0"/>
              </a:rPr>
              <a:t> </a:t>
            </a:r>
            <a:r>
              <a:rPr lang="ru-RU" sz="1500" dirty="0" smtClean="0">
                <a:solidFill>
                  <a:srgbClr val="005AAA"/>
                </a:solidFill>
                <a:latin typeface="Arial Narrow" pitchFamily="34" charset="0"/>
              </a:rPr>
              <a:t>раздела 3 </a:t>
            </a:r>
            <a:r>
              <a:rPr lang="ru-RU" sz="1500" b="0" dirty="0" smtClean="0">
                <a:solidFill>
                  <a:srgbClr val="005AAA"/>
                </a:solidFill>
                <a:latin typeface="Arial Narrow" pitchFamily="34" charset="0"/>
              </a:rPr>
              <a:t>«Сумма налога, исчисленного исходя из определения налоговой базы по кадастровой стоимости» </a:t>
            </a:r>
            <a:r>
              <a:rPr lang="ru-RU" sz="1500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установлено только для иностранных организаций</a:t>
            </a:r>
          </a:p>
          <a:p>
            <a:pPr marL="0" algn="just" defTabSz="793880">
              <a:defRPr/>
            </a:pPr>
            <a:endParaRPr lang="ru-RU" sz="1500" b="0" dirty="0">
              <a:solidFill>
                <a:srgbClr val="005AAA"/>
              </a:solidFill>
              <a:latin typeface="Arial Narrow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3568" y="3671659"/>
            <a:ext cx="73448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793880">
              <a:defRPr/>
            </a:pP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!!!</a:t>
            </a:r>
            <a:r>
              <a:rPr lang="ru-RU" sz="2000" dirty="0">
                <a:solidFill>
                  <a:srgbClr val="005AAA"/>
                </a:solidFill>
                <a:latin typeface="Arial Narrow" pitchFamily="34" charset="0"/>
              </a:rPr>
              <a:t> 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Налоговые декларации не представляются</a:t>
            </a:r>
            <a:r>
              <a:rPr lang="ru-RU" sz="2000" dirty="0">
                <a:solidFill>
                  <a:srgbClr val="005AAA"/>
                </a:solidFill>
                <a:latin typeface="Arial Narrow" pitchFamily="34" charset="0"/>
              </a:rPr>
              <a:t>, если по итогам прошедшего налогового периода были объекты, по которым </a:t>
            </a:r>
            <a:r>
              <a:rPr lang="ru-RU" sz="2000" b="1" dirty="0">
                <a:solidFill>
                  <a:srgbClr val="005AAA"/>
                </a:solidFill>
                <a:latin typeface="Arial Narrow" pitchFamily="34" charset="0"/>
              </a:rPr>
              <a:t>налогооблагаемая база определяется</a:t>
            </a:r>
            <a:r>
              <a:rPr lang="ru-RU" sz="2000" dirty="0">
                <a:solidFill>
                  <a:srgbClr val="005AAA"/>
                </a:solidFill>
                <a:latin typeface="Arial Narrow" pitchFamily="34" charset="0"/>
              </a:rPr>
              <a:t> 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ТОЛЬКО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 </a:t>
            </a:r>
            <a:r>
              <a:rPr lang="ru-RU" sz="2000" b="1" dirty="0">
                <a:solidFill>
                  <a:srgbClr val="005AAA"/>
                </a:solidFill>
                <a:latin typeface="Arial Narrow" pitchFamily="34" charset="0"/>
              </a:rPr>
              <a:t>как кадастровая стоимость.</a:t>
            </a:r>
          </a:p>
        </p:txBody>
      </p:sp>
    </p:spTree>
    <p:extLst>
      <p:ext uri="{BB962C8B-B14F-4D97-AF65-F5344CB8AC3E}">
        <p14:creationId xmlns:p14="http://schemas.microsoft.com/office/powerpoint/2010/main" val="5399340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2325" y="1419622"/>
            <a:ext cx="7320689" cy="3166795"/>
          </a:xfrm>
        </p:spPr>
        <p:txBody>
          <a:bodyPr>
            <a:normAutofit/>
          </a:bodyPr>
          <a:lstStyle/>
          <a:p>
            <a:pPr marL="285750" indent="-285750" algn="just" defTabSz="793880">
              <a:buFont typeface="Wingdings" panose="05000000000000000000" pitchFamily="2" charset="2"/>
              <a:buChar char="§"/>
              <a:defRPr/>
            </a:pPr>
            <a:r>
              <a:rPr lang="ru-RU" sz="2400" dirty="0">
                <a:solidFill>
                  <a:srgbClr val="005AAA"/>
                </a:solidFill>
                <a:latin typeface="Arial Narrow" pitchFamily="34" charset="0"/>
              </a:rPr>
              <a:t>Налог рассчитывается по остаточной стоимости, которая полностью погашена, посредством начисления ежемесячной амортизации; </a:t>
            </a:r>
          </a:p>
          <a:p>
            <a:pPr marL="0" algn="just" defTabSz="793880">
              <a:defRPr/>
            </a:pPr>
            <a:endParaRPr lang="ru-RU" sz="2400" dirty="0">
              <a:solidFill>
                <a:srgbClr val="005AAA"/>
              </a:solidFill>
              <a:latin typeface="Arial Narrow" pitchFamily="34" charset="0"/>
            </a:endParaRPr>
          </a:p>
          <a:p>
            <a:pPr marL="285750" indent="-285750" algn="just" defTabSz="793880">
              <a:buFont typeface="Wingdings" panose="05000000000000000000" pitchFamily="2" charset="2"/>
              <a:buChar char="§"/>
              <a:defRPr/>
            </a:pPr>
            <a:r>
              <a:rPr lang="ru-RU" sz="2400" dirty="0">
                <a:solidFill>
                  <a:srgbClr val="005AAA"/>
                </a:solidFill>
                <a:latin typeface="Arial Narrow" pitchFamily="34" charset="0"/>
              </a:rPr>
              <a:t>Вся собственность подпадает под льготу (федеральную или региональную), и налог равняется нулю.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80000"/>
              </a:lnSpc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«Нулевая» декларации по налогу на имущество организаций представляется если:</a:t>
            </a:r>
            <a:endParaRPr lang="ru-RU" sz="2800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42450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Box 95"/>
          <p:cNvSpPr txBox="1"/>
          <p:nvPr/>
        </p:nvSpPr>
        <p:spPr>
          <a:xfrm>
            <a:off x="895184" y="409654"/>
            <a:ext cx="7850280" cy="674795"/>
          </a:xfrm>
          <a:prstGeom prst="rect">
            <a:avLst/>
          </a:prstGeom>
        </p:spPr>
        <p:txBody>
          <a:bodyPr vert="horz" wrap="square" lIns="81630" tIns="40815" rIns="81630" bIns="40815" rtlCol="0" anchor="ctr">
            <a:noAutofit/>
          </a:bodyPr>
          <a:lstStyle/>
          <a:p>
            <a:pPr algn="ctr">
              <a:lnSpc>
                <a:spcPct val="80000"/>
              </a:lnSpc>
              <a:spcBef>
                <a:spcPct val="0"/>
              </a:spcBef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Форма сообщения об исчисленной сумме налога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5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1" y="4531214"/>
            <a:ext cx="620370" cy="474071"/>
          </a:xfrm>
          <a:prstGeom prst="rect">
            <a:avLst/>
          </a:prstGeom>
        </p:spPr>
        <p:txBody>
          <a:bodyPr lIns="71561" tIns="35780" rIns="71561" bIns="35780"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1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/>
          <a:lstStyle/>
          <a:p>
            <a:r>
              <a:rPr lang="ru-RU" dirty="0"/>
              <a:t>6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492000" y="3780000"/>
            <a:ext cx="1476120" cy="30269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pic>
        <p:nvPicPr>
          <p:cNvPr id="11" name="Рисунок 10"/>
          <p:cNvPicPr/>
          <p:nvPr/>
        </p:nvPicPr>
        <p:blipFill rotWithShape="1">
          <a:blip r:embed="rId2"/>
          <a:srcRect l="27417" t="20243" r="13716" b="7606"/>
          <a:stretch/>
        </p:blipFill>
        <p:spPr bwMode="auto">
          <a:xfrm>
            <a:off x="611560" y="1167272"/>
            <a:ext cx="4222456" cy="356471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/>
          <p:cNvPicPr/>
          <p:nvPr/>
        </p:nvPicPr>
        <p:blipFill rotWithShape="1">
          <a:blip r:embed="rId3"/>
          <a:srcRect l="30134" t="20952" r="19912" b="9285"/>
          <a:stretch/>
        </p:blipFill>
        <p:spPr bwMode="auto">
          <a:xfrm>
            <a:off x="4973428" y="1158878"/>
            <a:ext cx="3703028" cy="35731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6229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411510"/>
            <a:ext cx="7337192" cy="89980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Администрирование имущественных налогов в условиях перехода на ЕНС</a:t>
            </a:r>
            <a:br>
              <a:rPr lang="ru-RU" sz="280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/>
            </a:r>
            <a:br>
              <a:rPr lang="ru-RU" sz="280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</a:br>
            <a:endParaRPr lang="ru-RU" sz="11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5" name="Объект 1"/>
          <p:cNvSpPr>
            <a:spLocks noGrp="1"/>
          </p:cNvSpPr>
          <p:nvPr>
            <p:ph idx="1"/>
          </p:nvPr>
        </p:nvSpPr>
        <p:spPr>
          <a:xfrm>
            <a:off x="971600" y="1203598"/>
            <a:ext cx="7320689" cy="3312368"/>
          </a:xfrm>
        </p:spPr>
        <p:txBody>
          <a:bodyPr>
            <a:noAutofit/>
          </a:bodyPr>
          <a:lstStyle/>
          <a:p>
            <a:pPr marL="0" algn="just">
              <a:defRPr/>
            </a:pPr>
            <a:r>
              <a:rPr lang="ru-RU" sz="2000" dirty="0">
                <a:solidFill>
                  <a:srgbClr val="005AAA"/>
                </a:solidFill>
                <a:latin typeface="Arial Narrow" pitchFamily="34" charset="0"/>
              </a:rPr>
              <a:t>Единый налоговый счет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(ЕНС) </a:t>
            </a:r>
            <a:r>
              <a:rPr lang="ru-RU" sz="2000" dirty="0">
                <a:solidFill>
                  <a:srgbClr val="005AAA"/>
                </a:solidFill>
                <a:latin typeface="Arial Narrow" pitchFamily="34" charset="0"/>
              </a:rPr>
              <a:t>— это виртуальный </a:t>
            </a:r>
            <a:r>
              <a:rPr lang="ru-RU" sz="2000" dirty="0" smtClean="0">
                <a:solidFill>
                  <a:srgbClr val="005AAA"/>
                </a:solidFill>
                <a:latin typeface="Arial Narrow" pitchFamily="34" charset="0"/>
              </a:rPr>
              <a:t>кошелек налогоплательщика</a:t>
            </a:r>
            <a:r>
              <a:rPr lang="ru-RU" sz="2000" dirty="0">
                <a:solidFill>
                  <a:srgbClr val="005AAA"/>
                </a:solidFill>
                <a:latin typeface="Arial Narrow" pitchFamily="34" charset="0"/>
              </a:rPr>
              <a:t>, где учитываются начисления и </a:t>
            </a:r>
            <a:r>
              <a:rPr lang="ru-RU" sz="2000" dirty="0" smtClean="0">
                <a:solidFill>
                  <a:srgbClr val="005AAA"/>
                </a:solidFill>
                <a:latin typeface="Arial Narrow" pitchFamily="34" charset="0"/>
              </a:rPr>
              <a:t>поступления налогов </a:t>
            </a:r>
            <a:r>
              <a:rPr lang="ru-RU" sz="2000" dirty="0">
                <a:solidFill>
                  <a:srgbClr val="005AAA"/>
                </a:solidFill>
                <a:latin typeface="Arial Narrow" pitchFamily="34" charset="0"/>
              </a:rPr>
              <a:t>и взносов. </a:t>
            </a:r>
            <a:endParaRPr lang="ru-RU" sz="2000" dirty="0" smtClean="0">
              <a:solidFill>
                <a:srgbClr val="005AAA"/>
              </a:solidFill>
              <a:latin typeface="Arial Narrow" pitchFamily="34" charset="0"/>
            </a:endParaRPr>
          </a:p>
          <a:p>
            <a:pPr marL="0" algn="just">
              <a:defRPr/>
            </a:pPr>
            <a:endParaRPr lang="ru-RU" sz="2000" dirty="0" smtClean="0">
              <a:solidFill>
                <a:srgbClr val="005AAA"/>
              </a:solidFill>
              <a:latin typeface="Arial Narrow" pitchFamily="34" charset="0"/>
            </a:endParaRPr>
          </a:p>
          <a:p>
            <a:pPr marL="0" algn="just">
              <a:defRPr/>
            </a:pPr>
            <a:r>
              <a:rPr lang="ru-RU" sz="2000" dirty="0" smtClean="0">
                <a:solidFill>
                  <a:srgbClr val="005AAA"/>
                </a:solidFill>
                <a:latin typeface="Arial Narrow" pitchFamily="34" charset="0"/>
              </a:rPr>
              <a:t>ЕНС </a:t>
            </a:r>
            <a:r>
              <a:rPr lang="ru-RU" sz="2000" dirty="0">
                <a:solidFill>
                  <a:srgbClr val="005AAA"/>
                </a:solidFill>
                <a:latin typeface="Arial Narrow" pitchFamily="34" charset="0"/>
              </a:rPr>
              <a:t>нужно пополнять с помощью Единого налогового платежа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(ЕНП) </a:t>
            </a:r>
            <a:r>
              <a:rPr lang="ru-RU" sz="2000" dirty="0">
                <a:solidFill>
                  <a:srgbClr val="005AAA"/>
                </a:solidFill>
                <a:latin typeface="Arial Narrow" pitchFamily="34" charset="0"/>
              </a:rPr>
              <a:t>до срока уплаты налогов</a:t>
            </a:r>
            <a:r>
              <a:rPr lang="ru-RU" sz="2000" dirty="0" smtClean="0">
                <a:solidFill>
                  <a:srgbClr val="005AAA"/>
                </a:solidFill>
                <a:latin typeface="Arial Narrow" pitchFamily="34" charset="0"/>
              </a:rPr>
              <a:t>.</a:t>
            </a:r>
          </a:p>
          <a:p>
            <a:pPr marL="0" algn="ctr">
              <a:defRPr/>
            </a:pPr>
            <a:endParaRPr lang="ru-RU" sz="2000" dirty="0">
              <a:solidFill>
                <a:srgbClr val="005AAA"/>
              </a:solidFill>
              <a:latin typeface="Arial Narrow" pitchFamily="34" charset="0"/>
            </a:endParaRPr>
          </a:p>
          <a:p>
            <a:pPr marL="0" algn="ctr">
              <a:defRPr/>
            </a:pPr>
            <a:r>
              <a:rPr lang="ru-RU" sz="250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* </a:t>
            </a:r>
            <a:r>
              <a:rPr lang="ru-RU" sz="2000" dirty="0" smtClean="0">
                <a:solidFill>
                  <a:srgbClr val="005AAA"/>
                </a:solidFill>
                <a:latin typeface="Arial Narrow" pitchFamily="34" charset="0"/>
              </a:rPr>
              <a:t>введен </a:t>
            </a:r>
            <a:r>
              <a:rPr lang="ru-RU" sz="2000" dirty="0">
                <a:solidFill>
                  <a:srgbClr val="005AAA"/>
                </a:solidFill>
                <a:latin typeface="Arial Narrow" pitchFamily="34" charset="0"/>
              </a:rPr>
              <a:t>с </a:t>
            </a:r>
            <a:r>
              <a:rPr lang="ru-RU" sz="2000" smtClean="0">
                <a:solidFill>
                  <a:srgbClr val="005AAA"/>
                </a:solidFill>
                <a:latin typeface="Arial Narrow" pitchFamily="34" charset="0"/>
              </a:rPr>
              <a:t>2023 года </a:t>
            </a:r>
            <a:r>
              <a:rPr lang="ru-RU" sz="2000" dirty="0">
                <a:solidFill>
                  <a:srgbClr val="005AAA"/>
                </a:solidFill>
                <a:latin typeface="Arial Narrow" pitchFamily="34" charset="0"/>
              </a:rPr>
              <a:t>Федеральным законом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№ 263-ФЗ  от 14.07.2022</a:t>
            </a:r>
          </a:p>
        </p:txBody>
      </p:sp>
    </p:spTree>
    <p:extLst>
      <p:ext uri="{BB962C8B-B14F-4D97-AF65-F5344CB8AC3E}">
        <p14:creationId xmlns:p14="http://schemas.microsoft.com/office/powerpoint/2010/main" val="3235867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2637" y="1205155"/>
            <a:ext cx="7421771" cy="3621940"/>
          </a:xfrm>
        </p:spPr>
        <p:txBody>
          <a:bodyPr>
            <a:normAutofit fontScale="92500" lnSpcReduction="10000"/>
          </a:bodyPr>
          <a:lstStyle/>
          <a:p>
            <a:pPr marL="627305" indent="-342900">
              <a:buFont typeface="Wingdings" panose="05000000000000000000" pitchFamily="2" charset="2"/>
              <a:buChar char="q"/>
            </a:pPr>
            <a:r>
              <a:rPr lang="ru-RU" sz="2400" dirty="0"/>
              <a:t>	</a:t>
            </a:r>
            <a:r>
              <a:rPr lang="ru-RU" sz="2400" b="0" dirty="0"/>
              <a:t>Единый срок уплаты </a:t>
            </a:r>
            <a:r>
              <a:rPr lang="ru-RU" sz="2400" b="0" dirty="0" smtClean="0"/>
              <a:t>-  28 </a:t>
            </a:r>
            <a:r>
              <a:rPr lang="ru-RU" sz="2400" b="0" dirty="0"/>
              <a:t>число месяца, следующего за отчетным </a:t>
            </a:r>
            <a:r>
              <a:rPr lang="ru-RU" sz="2400" b="0" dirty="0" smtClean="0"/>
              <a:t>кварталом</a:t>
            </a:r>
          </a:p>
          <a:p>
            <a:endParaRPr lang="ru-RU" sz="2400" b="0" dirty="0"/>
          </a:p>
          <a:p>
            <a:pPr marL="627305" indent="-342900">
              <a:buFont typeface="Wingdings" panose="05000000000000000000" pitchFamily="2" charset="2"/>
              <a:buChar char="q"/>
            </a:pPr>
            <a:r>
              <a:rPr lang="ru-RU" sz="2400" b="0" dirty="0" smtClean="0"/>
              <a:t>Срок </a:t>
            </a:r>
            <a:r>
              <a:rPr lang="ru-RU" sz="2400" b="0" dirty="0"/>
              <a:t>представления налоговой декларации по налогу на имущество </a:t>
            </a:r>
            <a:r>
              <a:rPr lang="ru-RU" sz="2400" b="0" dirty="0" smtClean="0"/>
              <a:t>организаций - </a:t>
            </a:r>
            <a:r>
              <a:rPr lang="ru-RU" sz="2400" b="0" dirty="0"/>
              <a:t>не позднее 25 марта года, следующего за истекшим налоговым периодом</a:t>
            </a:r>
            <a:r>
              <a:rPr lang="ru-RU" sz="2400" b="0" dirty="0" smtClean="0"/>
              <a:t>.</a:t>
            </a:r>
          </a:p>
          <a:p>
            <a:endParaRPr lang="ru-RU" sz="2400" b="0" dirty="0"/>
          </a:p>
          <a:p>
            <a:pPr marL="627305" indent="-342900">
              <a:buFont typeface="Wingdings" panose="05000000000000000000" pitchFamily="2" charset="2"/>
              <a:buChar char="q"/>
            </a:pPr>
            <a:r>
              <a:rPr lang="ru-RU" sz="2400" b="0" dirty="0"/>
              <a:t>	Все налоги </a:t>
            </a:r>
            <a:r>
              <a:rPr lang="ru-RU" sz="2400" b="0" dirty="0" smtClean="0"/>
              <a:t>уплачиваются </a:t>
            </a:r>
            <a:r>
              <a:rPr lang="ru-RU" sz="2400" b="0" dirty="0"/>
              <a:t>одной </a:t>
            </a:r>
            <a:r>
              <a:rPr lang="ru-RU" sz="2400" b="0" dirty="0" smtClean="0"/>
              <a:t>платежкой (ЕНП), которая включает 3 </a:t>
            </a:r>
            <a:r>
              <a:rPr lang="ru-RU" sz="2400" b="0" dirty="0"/>
              <a:t>обязательных реквизита: </a:t>
            </a:r>
            <a:r>
              <a:rPr lang="ru-RU" sz="2400" b="0" dirty="0" smtClean="0"/>
              <a:t>          ИНН</a:t>
            </a:r>
            <a:r>
              <a:rPr lang="ru-RU" sz="2400" b="0" dirty="0"/>
              <a:t>, наименование организации, сумма </a:t>
            </a:r>
            <a:r>
              <a:rPr lang="ru-RU" sz="2400" b="0" dirty="0" smtClean="0"/>
              <a:t>платежа.</a:t>
            </a:r>
            <a:endParaRPr lang="ru-RU" sz="2400" b="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5" y="375804"/>
            <a:ext cx="7337192" cy="467754"/>
          </a:xfrm>
        </p:spPr>
        <p:txBody>
          <a:bodyPr>
            <a:normAutofit/>
          </a:bodyPr>
          <a:lstStyle/>
          <a:p>
            <a:pPr algn="ctr"/>
            <a:r>
              <a:rPr lang="ru-RU" sz="250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Что изменилось по имущественным налогам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02643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2637" y="1131590"/>
            <a:ext cx="7320689" cy="3695505"/>
          </a:xfrm>
        </p:spPr>
        <p:txBody>
          <a:bodyPr>
            <a:normAutofit/>
          </a:bodyPr>
          <a:lstStyle/>
          <a:p>
            <a:pPr marL="627305" indent="-342900">
              <a:buFontTx/>
              <a:buChar char="-"/>
            </a:pPr>
            <a:r>
              <a:rPr lang="ru-RU" sz="2000" dirty="0" smtClean="0"/>
              <a:t>это документ</a:t>
            </a:r>
            <a:r>
              <a:rPr lang="ru-RU" sz="2000" dirty="0"/>
              <a:t>, который нужно </a:t>
            </a:r>
            <a:r>
              <a:rPr lang="ru-RU" sz="2000" dirty="0" smtClean="0"/>
              <a:t>направить в </a:t>
            </a:r>
            <a:r>
              <a:rPr lang="ru-RU" sz="2000" dirty="0"/>
              <a:t>налоговый орган, если установленный срок подачи </a:t>
            </a:r>
            <a:r>
              <a:rPr lang="ru-RU" sz="2000" dirty="0" smtClean="0"/>
              <a:t>декларации  позднее уплаты</a:t>
            </a:r>
            <a:r>
              <a:rPr lang="ru-RU" sz="2000" dirty="0"/>
              <a:t>. (Приказ ФНС России от 2 ноября 2022 г. </a:t>
            </a:r>
            <a:r>
              <a:rPr lang="ru-RU" sz="2000" dirty="0" smtClean="0"/>
              <a:t>№  </a:t>
            </a:r>
            <a:r>
              <a:rPr lang="ru-RU" sz="2000" dirty="0"/>
              <a:t>ЕД-7-8/1047</a:t>
            </a:r>
            <a:r>
              <a:rPr lang="ru-RU" sz="2000" dirty="0" smtClean="0"/>
              <a:t>@).</a:t>
            </a:r>
          </a:p>
          <a:p>
            <a:pPr marL="741605" indent="-457200">
              <a:buFont typeface="Wingdings" panose="05000000000000000000" pitchFamily="2" charset="2"/>
              <a:buChar char="q"/>
            </a:pPr>
            <a:r>
              <a:rPr lang="ru-RU" sz="2000" b="0" dirty="0" smtClean="0">
                <a:solidFill>
                  <a:schemeClr val="tx1"/>
                </a:solidFill>
              </a:rPr>
              <a:t>Уведомление </a:t>
            </a:r>
            <a:r>
              <a:rPr lang="ru-RU" sz="2000" b="0" dirty="0" smtClean="0">
                <a:solidFill>
                  <a:schemeClr val="tx1"/>
                </a:solidFill>
              </a:rPr>
              <a:t>подается  </a:t>
            </a:r>
            <a:r>
              <a:rPr lang="ru-RU" sz="2000" b="0" dirty="0">
                <a:solidFill>
                  <a:schemeClr val="tx1"/>
                </a:solidFill>
              </a:rPr>
              <a:t>для распределения </a:t>
            </a:r>
            <a:r>
              <a:rPr lang="ru-RU" sz="2000" b="0" dirty="0" smtClean="0">
                <a:solidFill>
                  <a:schemeClr val="tx1"/>
                </a:solidFill>
              </a:rPr>
              <a:t>перечисленных сумм ЕНП </a:t>
            </a:r>
            <a:r>
              <a:rPr lang="ru-RU" sz="2000" b="0" dirty="0">
                <a:solidFill>
                  <a:schemeClr val="tx1"/>
                </a:solidFill>
              </a:rPr>
              <a:t>по соответствующим налогам</a:t>
            </a:r>
            <a:r>
              <a:rPr lang="ru-RU" sz="2000" b="0" dirty="0" smtClean="0">
                <a:solidFill>
                  <a:schemeClr val="tx1"/>
                </a:solidFill>
              </a:rPr>
              <a:t>.</a:t>
            </a:r>
          </a:p>
          <a:p>
            <a:pPr marL="741605" indent="-457200">
              <a:buFont typeface="Wingdings" panose="05000000000000000000" pitchFamily="2" charset="2"/>
              <a:buChar char="q"/>
            </a:pPr>
            <a:r>
              <a:rPr lang="ru-RU" sz="2000" b="0" dirty="0" smtClean="0">
                <a:solidFill>
                  <a:schemeClr val="tx1"/>
                </a:solidFill>
              </a:rPr>
              <a:t>По </a:t>
            </a:r>
            <a:r>
              <a:rPr lang="ru-RU" sz="2000" b="0" dirty="0">
                <a:solidFill>
                  <a:schemeClr val="tx1"/>
                </a:solidFill>
              </a:rPr>
              <a:t>всем налогам подается общее уведомление: в нем </a:t>
            </a:r>
            <a:r>
              <a:rPr lang="ru-RU" sz="2000" b="0" dirty="0" smtClean="0">
                <a:solidFill>
                  <a:schemeClr val="tx1"/>
                </a:solidFill>
              </a:rPr>
              <a:t>одна строка </a:t>
            </a:r>
            <a:r>
              <a:rPr lang="ru-RU" sz="2000" b="0" dirty="0">
                <a:solidFill>
                  <a:schemeClr val="tx1"/>
                </a:solidFill>
              </a:rPr>
              <a:t>— один налог. </a:t>
            </a:r>
            <a:endParaRPr lang="ru-RU" sz="2000" b="0" dirty="0" smtClean="0">
              <a:solidFill>
                <a:schemeClr val="tx1"/>
              </a:solidFill>
            </a:endParaRPr>
          </a:p>
          <a:p>
            <a:pPr marL="741605" indent="-457200">
              <a:buFont typeface="Wingdings" panose="05000000000000000000" pitchFamily="2" charset="2"/>
              <a:buChar char="q"/>
            </a:pPr>
            <a:r>
              <a:rPr lang="ru-RU" sz="2000" b="0" dirty="0" smtClean="0">
                <a:solidFill>
                  <a:schemeClr val="tx1"/>
                </a:solidFill>
              </a:rPr>
              <a:t>Нужно </a:t>
            </a:r>
            <a:r>
              <a:rPr lang="ru-RU" sz="2000" b="0" dirty="0">
                <a:solidFill>
                  <a:schemeClr val="tx1"/>
                </a:solidFill>
              </a:rPr>
              <a:t>заполнить пять реквизитов: КПП</a:t>
            </a:r>
            <a:r>
              <a:rPr lang="ru-RU" sz="2000" b="0" dirty="0" smtClean="0">
                <a:solidFill>
                  <a:schemeClr val="tx1"/>
                </a:solidFill>
              </a:rPr>
              <a:t>, КБК</a:t>
            </a:r>
            <a:r>
              <a:rPr lang="ru-RU" sz="2000" b="0" dirty="0">
                <a:solidFill>
                  <a:schemeClr val="tx1"/>
                </a:solidFill>
              </a:rPr>
              <a:t>, ОКТМО, отчетный период и сумму</a:t>
            </a:r>
            <a:r>
              <a:rPr lang="ru-RU" sz="2000" b="0" dirty="0" smtClean="0">
                <a:solidFill>
                  <a:schemeClr val="tx1"/>
                </a:solidFill>
              </a:rPr>
              <a:t>.</a:t>
            </a:r>
            <a:endParaRPr lang="ru-RU" sz="2000" b="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50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У</a:t>
            </a:r>
            <a:r>
              <a:rPr lang="ru-RU" sz="250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ведомление </a:t>
            </a:r>
            <a:r>
              <a:rPr lang="ru-RU" sz="250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об исчисленных </a:t>
            </a:r>
            <a:r>
              <a:rPr lang="ru-RU" sz="250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 суммах налога</a:t>
            </a:r>
            <a:endParaRPr lang="ru-RU" sz="2500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7454415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39325</TotalTime>
  <Words>574</Words>
  <Application>Microsoft Office PowerPoint</Application>
  <PresentationFormat>Экран (16:9)</PresentationFormat>
  <Paragraphs>85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Present_FNS2012_A4</vt:lpstr>
      <vt:lpstr>Презентация PowerPoint</vt:lpstr>
      <vt:lpstr>С 01.01.2023 Налогоплательщики - российские организации не включают в налоговую декларацию сведения об объектах налогообложения, налоговая база по которым определяется как их кадастровая стоимость (ФЗ от 02.07.2021 № 305-ФЗ).</vt:lpstr>
      <vt:lpstr>Презентация PowerPoint</vt:lpstr>
      <vt:lpstr>Новое в налоговой декларации по налогу на имущество организаций:</vt:lpstr>
      <vt:lpstr>«Нулевая» декларации по налогу на имущество организаций представляется если:</vt:lpstr>
      <vt:lpstr>Презентация PowerPoint</vt:lpstr>
      <vt:lpstr>Администрирование имущественных налогов в условиях перехода на ЕНС  </vt:lpstr>
      <vt:lpstr>Что изменилось по имущественным налогам</vt:lpstr>
      <vt:lpstr>Уведомление об исчисленных  суммах налога</vt:lpstr>
      <vt:lpstr>Пример заполнения Уведомления по налогу на имущество организаций за полугодие 2023 года (Форма КНД 1110355) </vt:lpstr>
      <vt:lpstr>  Сроки представление Уведомления по имущественным налогам в 2023  году: </vt:lpstr>
      <vt:lpstr>Презентация PowerPoint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Попова Наталья Викторовна</cp:lastModifiedBy>
  <cp:revision>1762</cp:revision>
  <cp:lastPrinted>2023-01-10T02:53:20Z</cp:lastPrinted>
  <dcterms:created xsi:type="dcterms:W3CDTF">2013-04-18T07:19:29Z</dcterms:created>
  <dcterms:modified xsi:type="dcterms:W3CDTF">2023-02-13T07:14:21Z</dcterms:modified>
</cp:coreProperties>
</file>