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2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21" r:id="rId2"/>
    <p:sldMasterId id="2147483781" r:id="rId3"/>
  </p:sldMasterIdLst>
  <p:notesMasterIdLst>
    <p:notesMasterId r:id="rId9"/>
  </p:notesMasterIdLst>
  <p:sldIdLst>
    <p:sldId id="262" r:id="rId4"/>
    <p:sldId id="258" r:id="rId5"/>
    <p:sldId id="259" r:id="rId6"/>
    <p:sldId id="260" r:id="rId7"/>
    <p:sldId id="261" r:id="rId8"/>
  </p:sldIdLst>
  <p:sldSz cx="9144000" cy="5143500" type="screen16x9"/>
  <p:notesSz cx="6858000" cy="9144000"/>
  <p:defaultTextStyle>
    <a:defPPr>
      <a:defRPr lang="ru-RU"/>
    </a:defPPr>
    <a:lvl1pPr marL="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4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9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122" y="-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08683-87A5-4B6B-810F-9DE8CA7E67D6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72F4F-046B-4D4E-B823-67365BC2E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271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10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4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9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5" algn="l" defTabSz="9143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NUL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NULL"/><Relationship Id="rId5" Type="http://schemas.openxmlformats.org/officeDocument/2006/relationships/image" Target="NUL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NUL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41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595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7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7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7166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6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6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6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6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186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6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6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6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6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2799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1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1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6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6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6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0579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1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1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6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6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6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085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1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1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40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40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01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1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1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40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40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8499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6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6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6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3869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6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6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6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155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3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3281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391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3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3210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914936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6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914936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2587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914936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6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914936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358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2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2" y="122984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4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9" y="122984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2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2" y="2914936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4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9" y="2914936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2681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2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2" y="122984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4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9" y="122984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2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2" y="2914936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4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9" y="2914936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041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3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7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7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50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0741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3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7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7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50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974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10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9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811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10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9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5026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2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Дайдже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9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 userDrawn="1"/>
        </p:nvSpPr>
        <p:spPr>
          <a:xfrm>
            <a:off x="1" y="6"/>
            <a:ext cx="2114726" cy="580907"/>
          </a:xfrm>
          <a:prstGeom prst="rect">
            <a:avLst/>
          </a:prstGeom>
          <a:solidFill>
            <a:srgbClr val="FCFCFC">
              <a:alpha val="8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>
              <a:defRPr/>
            </a:pPr>
            <a:endParaRPr lang="ru-RU" dirty="0">
              <a:solidFill>
                <a:srgbClr val="48506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 userDrawn="1"/>
        </p:nvSpPr>
        <p:spPr>
          <a:xfrm>
            <a:off x="2114729" y="6"/>
            <a:ext cx="7029273" cy="580907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>
              <a:defRPr/>
            </a:pPr>
            <a:endParaRPr lang="ru-RU">
              <a:solidFill>
                <a:srgbClr val="485068"/>
              </a:solidFill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 userDrawn="1"/>
        </p:nvSpPr>
        <p:spPr>
          <a:xfrm>
            <a:off x="8707522" y="125777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8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8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 userDrawn="1"/>
        </p:nvSpPr>
        <p:spPr>
          <a:xfrm>
            <a:off x="628179" y="6"/>
            <a:ext cx="1486548" cy="580907"/>
          </a:xfrm>
          <a:prstGeom prst="rect">
            <a:avLst/>
          </a:prstGeom>
        </p:spPr>
        <p:txBody>
          <a:bodyPr vert="horz" lIns="0" tIns="0" rIns="0" bIns="0" rtlCol="0" anchor="ctr">
            <a:normAutofit lnSpcReduction="1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44" algn="l"/>
              </a:tabLst>
            </a:pPr>
            <a:r>
              <a:rPr lang="ru-RU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ДАЙДЖЕСТ </a:t>
            </a: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44" algn="l"/>
              </a:tabLst>
            </a:pPr>
            <a:r>
              <a:rPr lang="ru-RU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СОЦИАЛЬНО-ЭКОНОМИЧЕСКИХ </a:t>
            </a:r>
            <a:r>
              <a:rPr lang="en-US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/>
            </a:r>
            <a:br>
              <a:rPr lang="en-US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</a:br>
            <a:r>
              <a:rPr lang="ru-RU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И НАЛОГОВЫХ ПОКАЗАТЕЛЕЙ</a:t>
            </a:r>
          </a:p>
          <a:p>
            <a:pPr algn="l">
              <a:spcBef>
                <a:spcPts val="225"/>
              </a:spcBef>
              <a:buClr>
                <a:srgbClr val="CAD82A"/>
              </a:buClr>
              <a:tabLst>
                <a:tab pos="257144" algn="l"/>
              </a:tabLst>
            </a:pPr>
            <a:r>
              <a:rPr lang="ru-RU" sz="6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ПО СОСТОЯНИЮ НА </a:t>
            </a:r>
            <a:r>
              <a:rPr lang="ru-RU" sz="600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 19.08.2022</a:t>
            </a:r>
            <a:endParaRPr lang="ru-RU" sz="600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 userDrawn="1"/>
        </p:nvSpPr>
        <p:spPr>
          <a:xfrm>
            <a:off x="2" y="6"/>
            <a:ext cx="62499" cy="5809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73" tIns="34289" rIns="68573" bIns="34289" rtlCol="0" anchor="ctr">
            <a:noAutofit/>
          </a:bodyPr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Рисунок 1">
            <a:extLst>
              <a:ext uri="{FF2B5EF4-FFF2-40B4-BE49-F238E27FC236}">
                <a16:creationId xmlns="" xmlns:a16="http://schemas.microsoft.com/office/drawing/2014/main" id="{AAE43CD4-D70C-4E2C-85CF-56D49337F3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14" y="125777"/>
            <a:ext cx="284760" cy="32917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645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4605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67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0319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40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160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17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073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10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31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6"/>
            <a:ext cx="7772400" cy="3470672"/>
          </a:xfrm>
        </p:spPr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2976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49840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35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2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57170" indent="-185729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25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66" indent="-171442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571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6"/>
            <a:ext cx="7772400" cy="3470672"/>
          </a:xfrm>
        </p:spPr>
        <p:txBody>
          <a:bodyPr numCol="2" spcCol="205735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2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42884" indent="-171442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25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66" indent="-171442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8809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9316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9316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0591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1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1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7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0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170214"/>
            <a:ext cx="3811588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914400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170214"/>
            <a:ext cx="3813174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456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096713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352529"/>
            <a:ext cx="3811588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96713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52529"/>
            <a:ext cx="3813174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3393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959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8324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69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86762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573524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860286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86762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573524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860286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0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9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115618" y="-1820"/>
            <a:ext cx="1620753" cy="5145320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5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5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465466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85" tIns="134985" rIns="134985" bIns="134985" rtlCol="0" anchor="t">
            <a:noAutofit/>
          </a:bodyPr>
          <a:lstStyle/>
          <a:p>
            <a:pPr defTabSz="91426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3385101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85" tIns="134985" rIns="134985" bIns="134985" rtlCol="0" anchor="t">
            <a:noAutofit/>
          </a:bodyPr>
          <a:lstStyle/>
          <a:p>
            <a:pPr defTabSz="91426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5304735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85" tIns="134985" rIns="134985" bIns="134985" rtlCol="0" anchor="t">
            <a:noAutofit/>
          </a:bodyPr>
          <a:lstStyle/>
          <a:p>
            <a:pPr defTabSz="91426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7224370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85" tIns="134985" rIns="134985" bIns="134985" rtlCol="0" anchor="t">
            <a:noAutofit/>
          </a:bodyPr>
          <a:lstStyle/>
          <a:p>
            <a:pPr defTabSz="91426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465466" y="2"/>
            <a:ext cx="1919635" cy="8581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3385100" y="2"/>
            <a:ext cx="1919635" cy="85815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5304736" y="2"/>
            <a:ext cx="1919635" cy="8581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7224371" y="2"/>
            <a:ext cx="1919635" cy="8581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1817695" y="311304"/>
            <a:ext cx="1413428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265"/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3526928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265"/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5446562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265"/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7366196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265"/>
            <a:r>
              <a:rPr lang="en-US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KPI </a:t>
            </a:r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=""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082377" y="120192"/>
            <a:ext cx="161248" cy="161248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=""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001651" y="120192"/>
            <a:ext cx="161248" cy="161248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=""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902226" y="120192"/>
            <a:ext cx="161248" cy="161248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=""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821860" y="120192"/>
            <a:ext cx="161248" cy="16124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3235079" y="200027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5154713" y="200027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7074347" y="200027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8993981" y="200027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9" rIns="68573" bIns="34289" rtlCol="0" anchor="ctr"/>
          <a:lstStyle/>
          <a:p>
            <a:pPr algn="ctr" defTabSz="914265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8946859" y="4948014"/>
            <a:ext cx="197147" cy="195486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7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7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=""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741491" y="120192"/>
            <a:ext cx="161248" cy="161248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=""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580758" y="120192"/>
            <a:ext cx="161248" cy="1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8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28229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656457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484686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12914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28229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656457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484686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312914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835087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3663315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491544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312914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1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21562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043124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64685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607808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086247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521562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3043124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564685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7607808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086247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1521562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3043124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564685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7607808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086247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521562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3043124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4564685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607808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6086247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6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555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4942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1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1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944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1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1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2866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1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175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1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794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491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9856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86762" y="0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573524" y="0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860286" y="0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2564892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86762" y="2564892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573524" y="2564892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860286" y="2564892"/>
            <a:ext cx="2297430" cy="257860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64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230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1251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477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8748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5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42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5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6484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63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0839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5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2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5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5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5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2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5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5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2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5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5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5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2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23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28229" y="0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656457" y="0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484686" y="0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12914" y="0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1711071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28229" y="1711071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656457" y="1711071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484686" y="1711071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312914" y="1711071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3422142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828229" y="3422142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3656457" y="3422142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484686" y="3422142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312914" y="3422142"/>
            <a:ext cx="1831086" cy="1721358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1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6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6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6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6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5613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6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6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6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6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344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6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6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6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154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6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6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6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6214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6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6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2074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6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6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858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59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30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8592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1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1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7407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1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1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979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21562" y="0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043124" y="0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64686" y="0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607808" y="0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086248" y="0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282446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521562" y="1282446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3043124" y="1282446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564686" y="1282446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7607808" y="1282446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086248" y="1282446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2564892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1521562" y="2564892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3043124" y="2564892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564686" y="2564892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7607808" y="2564892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086248" y="2564892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3847338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521562" y="3847338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3043124" y="3847338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4564686" y="3847338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607808" y="3847338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6086248" y="3847338"/>
            <a:ext cx="1536192" cy="1296162"/>
          </a:xfrm>
        </p:spPr>
        <p:txBody>
          <a:bodyPr lIns="137144" tIns="68573" rIns="137144" bIns="68573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8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1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94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1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8723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5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5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5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549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5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5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5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4393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4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2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894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4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2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439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914933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3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914933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7463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914933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3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914933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030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1" y="122984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3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8" y="122984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1" y="2914933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3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8" y="2914933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8694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1" y="122984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3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8" y="122984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1" y="2914933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3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8" y="2914933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0145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691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2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5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6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8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099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2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5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6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8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1640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9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8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3630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9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8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54" indent="-128585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5056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951569"/>
            <a:ext cx="1764195" cy="265176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93478" y="951569"/>
            <a:ext cx="1764195" cy="265176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600782" y="951569"/>
            <a:ext cx="1859858" cy="2651760"/>
          </a:xfrm>
        </p:spPr>
        <p:txBody>
          <a:bodyPr>
            <a:noAutofit/>
          </a:bodyPr>
          <a:lstStyle>
            <a:lvl1pPr marL="0" indent="0">
              <a:buNone/>
              <a:defRPr sz="11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100"/>
            </a:lvl2pPr>
            <a:lvl3pPr marL="113108" indent="-113108">
              <a:defRPr sz="1100"/>
            </a:lvl3pPr>
            <a:lvl4pPr marL="301222" indent="-155968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598342" y="951569"/>
            <a:ext cx="1859858" cy="2651760"/>
          </a:xfrm>
        </p:spPr>
        <p:txBody>
          <a:bodyPr>
            <a:noAutofit/>
          </a:bodyPr>
          <a:lstStyle>
            <a:lvl1pPr marL="0" indent="0">
              <a:buNone/>
              <a:defRPr sz="11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100"/>
            </a:lvl2pPr>
            <a:lvl3pPr marL="113108" indent="-113108">
              <a:defRPr sz="1100"/>
            </a:lvl3pPr>
            <a:lvl4pPr marL="301222" indent="-155968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85802" y="3735424"/>
            <a:ext cx="3774839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693479" y="3735424"/>
            <a:ext cx="376472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90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5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5523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989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8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8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8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272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8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8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8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1272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8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8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3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514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8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8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3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82" indent="-114282">
              <a:buFont typeface="Arial" panose="020B0604020202020204" pitchFamily="34" charset="0"/>
              <a:buChar char="•"/>
              <a:defRPr sz="1100"/>
            </a:lvl2pPr>
            <a:lvl3pPr marL="228564" indent="-114282">
              <a:defRPr sz="1100"/>
            </a:lvl3pPr>
            <a:lvl4pPr marL="399990" indent="-171426">
              <a:defRPr sz="1100"/>
            </a:lvl4pPr>
            <a:lvl5pPr marL="571416" indent="-17142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2855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518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6698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07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6665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556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201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9"/>
            <a:ext cx="7772400" cy="3470672"/>
          </a:xfrm>
        </p:spPr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3849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9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7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9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6613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016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6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5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12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12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6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5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0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6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5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12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12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6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5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6569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42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42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42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42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1701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42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42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42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42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329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43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43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43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8852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43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43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43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660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15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26" indent="-17142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57134" indent="-185711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277" indent="-17142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698" indent="-17142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40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7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7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546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7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7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2012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10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10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10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10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4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34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34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34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00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2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10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10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10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10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4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34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34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34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8949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2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2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2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10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10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10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1850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2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2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2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10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10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10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30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853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2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2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4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4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7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2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2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4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4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44" tIns="68573" rIns="137144" bIns="68573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44" indent="-128573">
              <a:defRPr sz="1100">
                <a:solidFill>
                  <a:srgbClr val="FFFFFF"/>
                </a:solidFill>
              </a:defRPr>
            </a:lvl3pPr>
            <a:lvl4pPr marL="385718" indent="-128573">
              <a:defRPr sz="1100">
                <a:solidFill>
                  <a:srgbClr val="FFFFFF"/>
                </a:solidFill>
              </a:defRPr>
            </a:lvl4pPr>
            <a:lvl5pPr marL="557143" indent="-17143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73" indent="-128573">
              <a:buFont typeface="Arial" panose="020B0604020202020204" pitchFamily="34" charset="0"/>
              <a:buChar char="•"/>
              <a:defRPr sz="1100"/>
            </a:lvl2pPr>
            <a:lvl3pPr marL="257144" indent="-128573">
              <a:defRPr sz="1100"/>
            </a:lvl3pPr>
            <a:lvl4pPr marL="385718" indent="-128573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5058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6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6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6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2911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6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6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6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0617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9"/>
            <a:ext cx="7772400" cy="3470672"/>
          </a:xfrm>
        </p:spPr>
        <p:txBody>
          <a:bodyPr numCol="2" spcCol="205715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26" indent="-17142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42848" indent="-17142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277" indent="-17142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698" indent="-17142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7511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3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5396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3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359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9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9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9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914940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40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914940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3111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9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9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9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914940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40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914940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7004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2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6" y="1229849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4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83" y="1229849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2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6" y="2914940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4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83" y="2914940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6356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2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6" y="1229849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4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83" y="1229849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2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6" y="2914940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4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83" y="2914940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4917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7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51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7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54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825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7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51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7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54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3935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10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9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9729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10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9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18" indent="-128573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132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9319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9319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2010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2084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76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9"/>
            <a:ext cx="7772400" cy="3470672"/>
          </a:xfrm>
        </p:spPr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3559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35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2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57170" indent="-185729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25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66" indent="-171442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057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9"/>
            <a:ext cx="7772400" cy="3470672"/>
          </a:xfrm>
        </p:spPr>
        <p:txBody>
          <a:bodyPr numCol="2" spcCol="205735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2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42884" indent="-171442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25" indent="-171442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66" indent="-171442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580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9319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9319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773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4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4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629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3" y="914400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3" y="1170214"/>
            <a:ext cx="3811588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914400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170214"/>
            <a:ext cx="3813174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11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3" y="1096713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3" y="1352532"/>
            <a:ext cx="3811588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96713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52532"/>
            <a:ext cx="3813174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5536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89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4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4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51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10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Дайдже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 userDrawn="1"/>
        </p:nvSpPr>
        <p:spPr>
          <a:xfrm>
            <a:off x="1" y="2"/>
            <a:ext cx="2114726" cy="580907"/>
          </a:xfrm>
          <a:prstGeom prst="rect">
            <a:avLst/>
          </a:prstGeom>
          <a:solidFill>
            <a:srgbClr val="FCFCFC">
              <a:alpha val="8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>
              <a:defRPr/>
            </a:pPr>
            <a:endParaRPr lang="ru-RU" dirty="0">
              <a:solidFill>
                <a:srgbClr val="48506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 userDrawn="1"/>
        </p:nvSpPr>
        <p:spPr>
          <a:xfrm>
            <a:off x="2114728" y="2"/>
            <a:ext cx="7029273" cy="580907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>
              <a:defRPr/>
            </a:pPr>
            <a:endParaRPr lang="ru-RU">
              <a:solidFill>
                <a:srgbClr val="485068"/>
              </a:solidFill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 userDrawn="1"/>
        </p:nvSpPr>
        <p:spPr>
          <a:xfrm>
            <a:off x="8707522" y="125773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8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8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 userDrawn="1"/>
        </p:nvSpPr>
        <p:spPr>
          <a:xfrm>
            <a:off x="628179" y="2"/>
            <a:ext cx="1486548" cy="580907"/>
          </a:xfrm>
          <a:prstGeom prst="rect">
            <a:avLst/>
          </a:prstGeom>
        </p:spPr>
        <p:txBody>
          <a:bodyPr vert="horz" lIns="0" tIns="0" rIns="0" bIns="0" rtlCol="0" anchor="ctr">
            <a:normAutofit lnSpcReduction="1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8" algn="l"/>
              </a:tabLst>
            </a:pPr>
            <a:r>
              <a:rPr lang="ru-RU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ДАЙДЖЕСТ </a:t>
            </a: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8" algn="l"/>
              </a:tabLst>
            </a:pPr>
            <a:r>
              <a:rPr lang="ru-RU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СОЦИАЛЬНО-ЭКОНОМИЧЕСКИХ </a:t>
            </a:r>
            <a:r>
              <a:rPr lang="en-US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/>
            </a:r>
            <a:br>
              <a:rPr lang="en-US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</a:br>
            <a:r>
              <a:rPr lang="ru-RU" sz="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И НАЛОГОВЫХ ПОКАЗАТЕЛЕЙ</a:t>
            </a:r>
          </a:p>
          <a:p>
            <a:pPr algn="l">
              <a:spcBef>
                <a:spcPts val="225"/>
              </a:spcBef>
              <a:buClr>
                <a:srgbClr val="CAD82A"/>
              </a:buClr>
              <a:tabLst>
                <a:tab pos="257168" algn="l"/>
              </a:tabLst>
            </a:pPr>
            <a:r>
              <a:rPr lang="ru-RU" sz="6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ПО СОСТОЯНИЮ НА </a:t>
            </a:r>
            <a:r>
              <a:rPr lang="ru-RU" sz="600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 19.08.2022</a:t>
            </a:r>
            <a:endParaRPr lang="ru-RU" sz="600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 userDrawn="1"/>
        </p:nvSpPr>
        <p:spPr>
          <a:xfrm>
            <a:off x="1" y="2"/>
            <a:ext cx="62499" cy="580907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79" tIns="34289" rIns="68579" bIns="34289" rtlCol="0" anchor="ctr">
            <a:noAutofit/>
          </a:bodyPr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Рисунок 1">
            <a:extLst>
              <a:ext uri="{FF2B5EF4-FFF2-40B4-BE49-F238E27FC236}">
                <a16:creationId xmlns="" xmlns:a16="http://schemas.microsoft.com/office/drawing/2014/main" id="{AAE43CD4-D70C-4E2C-85CF-56D49337F3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14" y="125773"/>
            <a:ext cx="284760" cy="32917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19344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8523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115617" y="-1820"/>
            <a:ext cx="1620753" cy="5145320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5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5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5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465462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97" tIns="134997" rIns="134997" bIns="134997" rtlCol="0" anchor="t">
            <a:noAutofit/>
          </a:bodyPr>
          <a:lstStyle/>
          <a:p>
            <a:pPr defTabSz="91435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3385097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97" tIns="134997" rIns="134997" bIns="134997" rtlCol="0" anchor="t">
            <a:noAutofit/>
          </a:bodyPr>
          <a:lstStyle/>
          <a:p>
            <a:pPr defTabSz="91435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5304731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97" tIns="134997" rIns="134997" bIns="134997" rtlCol="0" anchor="t">
            <a:noAutofit/>
          </a:bodyPr>
          <a:lstStyle/>
          <a:p>
            <a:pPr defTabSz="91435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7224366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4997" tIns="134997" rIns="134997" bIns="134997" rtlCol="0" anchor="t">
            <a:noAutofit/>
          </a:bodyPr>
          <a:lstStyle/>
          <a:p>
            <a:pPr defTabSz="914355">
              <a:spcAft>
                <a:spcPts val="450"/>
              </a:spcAft>
            </a:pPr>
            <a:endParaRPr lang="ru-RU" sz="9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465462" y="1"/>
            <a:ext cx="1919635" cy="8581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3385096" y="1"/>
            <a:ext cx="1919635" cy="85815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5304732" y="1"/>
            <a:ext cx="1919635" cy="8581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7224367" y="1"/>
            <a:ext cx="1919635" cy="8581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1817695" y="311304"/>
            <a:ext cx="1413428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355"/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3526928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355"/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5446562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355"/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7366196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defTabSz="914355"/>
            <a:r>
              <a:rPr lang="en-US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KPI </a:t>
            </a:r>
            <a:r>
              <a:rPr lang="ru-RU" sz="8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=""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082376" y="120192"/>
            <a:ext cx="161248" cy="161248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=""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001651" y="120192"/>
            <a:ext cx="161248" cy="161248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=""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902226" y="120192"/>
            <a:ext cx="161248" cy="161248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=""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821860" y="120192"/>
            <a:ext cx="161248" cy="16124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3235078" y="200026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5154713" y="200026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7074347" y="200026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8993981" y="200026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914355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8946855" y="4948014"/>
            <a:ext cx="197147" cy="195486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7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7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=""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741491" y="120192"/>
            <a:ext cx="161248" cy="161248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=""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580758" y="120192"/>
            <a:ext cx="161248" cy="1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58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86762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573524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860286" y="0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86762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573524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860286" y="2564892"/>
            <a:ext cx="2297430" cy="257860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5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28229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656457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484686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12914" y="0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28229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656457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484686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312914" y="1711071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828229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3656457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484686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312914" y="3422142"/>
            <a:ext cx="1831086" cy="1721358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1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21562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043124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64686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607808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086248" y="0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521562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3043124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564686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7607808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086248" y="1282446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1521562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3043124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564686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7607808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086248" y="2564892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521562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3043124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4564686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607808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6086248" y="3847338"/>
            <a:ext cx="1536192" cy="1296162"/>
          </a:xfrm>
        </p:spPr>
        <p:txBody>
          <a:bodyPr lIns="137156" tIns="68579" rIns="137156" bIns="6857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7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55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1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1069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4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4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4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811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3" y="914400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3" y="1170214"/>
            <a:ext cx="3811588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914400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170214"/>
            <a:ext cx="3813174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915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4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4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4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135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4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4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3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958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4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4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3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4" indent="-114294">
              <a:buFont typeface="Arial" panose="020B0604020202020204" pitchFamily="34" charset="0"/>
              <a:buChar char="•"/>
              <a:defRPr sz="1100"/>
            </a:lvl2pPr>
            <a:lvl3pPr marL="228588" indent="-114294">
              <a:defRPr sz="1100"/>
            </a:lvl3pPr>
            <a:lvl4pPr marL="400030" indent="-171442">
              <a:defRPr sz="1100"/>
            </a:lvl4pPr>
            <a:lvl5pPr marL="571472" indent="-171442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81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570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2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229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88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2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5777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109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2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1972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9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3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3" y="1096713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3" y="1352536"/>
            <a:ext cx="3811588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96713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52536"/>
            <a:ext cx="3813174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02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9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6386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9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8753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6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5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8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8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6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5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6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5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8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8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5" indent="-128585">
              <a:buFont typeface="Arial" panose="020B0604020202020204" pitchFamily="34" charset="0"/>
              <a:buChar char="•"/>
              <a:defRPr sz="1100"/>
            </a:lvl2pPr>
            <a:lvl3pPr marL="257168" indent="-128585">
              <a:defRPr sz="1100"/>
            </a:lvl3pPr>
            <a:lvl4pPr marL="385754" indent="-128585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6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5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9554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8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8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8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8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3487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8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8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8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8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7477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9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9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9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201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9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9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9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070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3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7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7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56" tIns="68579" rIns="137156" bIns="68579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68" indent="-128585">
              <a:defRPr sz="1100">
                <a:solidFill>
                  <a:srgbClr val="FFFFFF"/>
                </a:solidFill>
              </a:defRPr>
            </a:lvl3pPr>
            <a:lvl4pPr marL="385754" indent="-128585">
              <a:defRPr sz="1100">
                <a:solidFill>
                  <a:srgbClr val="FFFFFF"/>
                </a:solidFill>
              </a:defRPr>
            </a:lvl4pPr>
            <a:lvl5pPr marL="557199" indent="-171446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8813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26" Type="http://schemas.openxmlformats.org/officeDocument/2006/relationships/slideLayout" Target="../slideLayouts/slideLayout85.xml"/><Relationship Id="rId39" Type="http://schemas.openxmlformats.org/officeDocument/2006/relationships/slideLayout" Target="../slideLayouts/slideLayout98.xml"/><Relationship Id="rId21" Type="http://schemas.openxmlformats.org/officeDocument/2006/relationships/slideLayout" Target="../slideLayouts/slideLayout80.xml"/><Relationship Id="rId34" Type="http://schemas.openxmlformats.org/officeDocument/2006/relationships/slideLayout" Target="../slideLayouts/slideLayout93.xml"/><Relationship Id="rId42" Type="http://schemas.openxmlformats.org/officeDocument/2006/relationships/slideLayout" Target="../slideLayouts/slideLayout101.xml"/><Relationship Id="rId47" Type="http://schemas.openxmlformats.org/officeDocument/2006/relationships/slideLayout" Target="../slideLayouts/slideLayout106.xml"/><Relationship Id="rId50" Type="http://schemas.openxmlformats.org/officeDocument/2006/relationships/slideLayout" Target="../slideLayouts/slideLayout109.xml"/><Relationship Id="rId55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9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83.xml"/><Relationship Id="rId32" Type="http://schemas.openxmlformats.org/officeDocument/2006/relationships/slideLayout" Target="../slideLayouts/slideLayout91.xml"/><Relationship Id="rId37" Type="http://schemas.openxmlformats.org/officeDocument/2006/relationships/slideLayout" Target="../slideLayouts/slideLayout96.xml"/><Relationship Id="rId40" Type="http://schemas.openxmlformats.org/officeDocument/2006/relationships/slideLayout" Target="../slideLayouts/slideLayout99.xml"/><Relationship Id="rId45" Type="http://schemas.openxmlformats.org/officeDocument/2006/relationships/slideLayout" Target="../slideLayouts/slideLayout104.xml"/><Relationship Id="rId53" Type="http://schemas.openxmlformats.org/officeDocument/2006/relationships/slideLayout" Target="../slideLayouts/slideLayout112.xml"/><Relationship Id="rId58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6.xml"/><Relationship Id="rId30" Type="http://schemas.openxmlformats.org/officeDocument/2006/relationships/slideLayout" Target="../slideLayouts/slideLayout89.xml"/><Relationship Id="rId35" Type="http://schemas.openxmlformats.org/officeDocument/2006/relationships/slideLayout" Target="../slideLayouts/slideLayout94.xml"/><Relationship Id="rId43" Type="http://schemas.openxmlformats.org/officeDocument/2006/relationships/slideLayout" Target="../slideLayouts/slideLayout102.xml"/><Relationship Id="rId48" Type="http://schemas.openxmlformats.org/officeDocument/2006/relationships/slideLayout" Target="../slideLayouts/slideLayout107.xml"/><Relationship Id="rId56" Type="http://schemas.openxmlformats.org/officeDocument/2006/relationships/slideLayout" Target="../slideLayouts/slideLayout115.xml"/><Relationship Id="rId8" Type="http://schemas.openxmlformats.org/officeDocument/2006/relationships/slideLayout" Target="../slideLayouts/slideLayout67.xml"/><Relationship Id="rId51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84.xml"/><Relationship Id="rId33" Type="http://schemas.openxmlformats.org/officeDocument/2006/relationships/slideLayout" Target="../slideLayouts/slideLayout92.xml"/><Relationship Id="rId38" Type="http://schemas.openxmlformats.org/officeDocument/2006/relationships/slideLayout" Target="../slideLayouts/slideLayout97.xml"/><Relationship Id="rId46" Type="http://schemas.openxmlformats.org/officeDocument/2006/relationships/slideLayout" Target="../slideLayouts/slideLayout105.xml"/><Relationship Id="rId59" Type="http://schemas.openxmlformats.org/officeDocument/2006/relationships/slideLayout" Target="../slideLayouts/slideLayout118.xml"/><Relationship Id="rId20" Type="http://schemas.openxmlformats.org/officeDocument/2006/relationships/slideLayout" Target="../slideLayouts/slideLayout79.xml"/><Relationship Id="rId41" Type="http://schemas.openxmlformats.org/officeDocument/2006/relationships/slideLayout" Target="../slideLayouts/slideLayout100.xml"/><Relationship Id="rId54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82.xml"/><Relationship Id="rId28" Type="http://schemas.openxmlformats.org/officeDocument/2006/relationships/slideLayout" Target="../slideLayouts/slideLayout87.xml"/><Relationship Id="rId36" Type="http://schemas.openxmlformats.org/officeDocument/2006/relationships/slideLayout" Target="../slideLayouts/slideLayout95.xml"/><Relationship Id="rId49" Type="http://schemas.openxmlformats.org/officeDocument/2006/relationships/slideLayout" Target="../slideLayouts/slideLayout108.xml"/><Relationship Id="rId57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69.xml"/><Relationship Id="rId31" Type="http://schemas.openxmlformats.org/officeDocument/2006/relationships/slideLayout" Target="../slideLayouts/slideLayout90.xml"/><Relationship Id="rId44" Type="http://schemas.openxmlformats.org/officeDocument/2006/relationships/slideLayout" Target="../slideLayouts/slideLayout103.xml"/><Relationship Id="rId52" Type="http://schemas.openxmlformats.org/officeDocument/2006/relationships/slideLayout" Target="../slideLayouts/slideLayout111.xml"/><Relationship Id="rId6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44.xml"/><Relationship Id="rId21" Type="http://schemas.openxmlformats.org/officeDocument/2006/relationships/slideLayout" Target="../slideLayouts/slideLayout139.xml"/><Relationship Id="rId34" Type="http://schemas.openxmlformats.org/officeDocument/2006/relationships/slideLayout" Target="../slideLayouts/slideLayout152.xml"/><Relationship Id="rId42" Type="http://schemas.openxmlformats.org/officeDocument/2006/relationships/slideLayout" Target="../slideLayouts/slideLayout160.xml"/><Relationship Id="rId47" Type="http://schemas.openxmlformats.org/officeDocument/2006/relationships/slideLayout" Target="../slideLayouts/slideLayout165.xml"/><Relationship Id="rId50" Type="http://schemas.openxmlformats.org/officeDocument/2006/relationships/slideLayout" Target="../slideLayouts/slideLayout168.xml"/><Relationship Id="rId55" Type="http://schemas.openxmlformats.org/officeDocument/2006/relationships/slideLayout" Target="../slideLayouts/slideLayout173.xml"/><Relationship Id="rId6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34.xml"/><Relationship Id="rId29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29.xml"/><Relationship Id="rId24" Type="http://schemas.openxmlformats.org/officeDocument/2006/relationships/slideLayout" Target="../slideLayouts/slideLayout142.xml"/><Relationship Id="rId32" Type="http://schemas.openxmlformats.org/officeDocument/2006/relationships/slideLayout" Target="../slideLayouts/slideLayout150.xml"/><Relationship Id="rId37" Type="http://schemas.openxmlformats.org/officeDocument/2006/relationships/slideLayout" Target="../slideLayouts/slideLayout155.xml"/><Relationship Id="rId40" Type="http://schemas.openxmlformats.org/officeDocument/2006/relationships/slideLayout" Target="../slideLayouts/slideLayout158.xml"/><Relationship Id="rId45" Type="http://schemas.openxmlformats.org/officeDocument/2006/relationships/slideLayout" Target="../slideLayouts/slideLayout163.xml"/><Relationship Id="rId53" Type="http://schemas.openxmlformats.org/officeDocument/2006/relationships/slideLayout" Target="../slideLayouts/slideLayout171.xml"/><Relationship Id="rId58" Type="http://schemas.openxmlformats.org/officeDocument/2006/relationships/slideLayout" Target="../slideLayouts/slideLayout176.xml"/><Relationship Id="rId66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23.xml"/><Relationship Id="rId61" Type="http://schemas.openxmlformats.org/officeDocument/2006/relationships/slideLayout" Target="../slideLayouts/slideLayout179.xml"/><Relationship Id="rId1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32.xml"/><Relationship Id="rId22" Type="http://schemas.openxmlformats.org/officeDocument/2006/relationships/slideLayout" Target="../slideLayouts/slideLayout140.xml"/><Relationship Id="rId27" Type="http://schemas.openxmlformats.org/officeDocument/2006/relationships/slideLayout" Target="../slideLayouts/slideLayout145.xml"/><Relationship Id="rId30" Type="http://schemas.openxmlformats.org/officeDocument/2006/relationships/slideLayout" Target="../slideLayouts/slideLayout148.xml"/><Relationship Id="rId35" Type="http://schemas.openxmlformats.org/officeDocument/2006/relationships/slideLayout" Target="../slideLayouts/slideLayout153.xml"/><Relationship Id="rId43" Type="http://schemas.openxmlformats.org/officeDocument/2006/relationships/slideLayout" Target="../slideLayouts/slideLayout161.xml"/><Relationship Id="rId48" Type="http://schemas.openxmlformats.org/officeDocument/2006/relationships/slideLayout" Target="../slideLayouts/slideLayout166.xml"/><Relationship Id="rId56" Type="http://schemas.openxmlformats.org/officeDocument/2006/relationships/slideLayout" Target="../slideLayouts/slideLayout174.xml"/><Relationship Id="rId64" Type="http://schemas.openxmlformats.org/officeDocument/2006/relationships/slideLayout" Target="../slideLayouts/slideLayout182.xml"/><Relationship Id="rId8" Type="http://schemas.openxmlformats.org/officeDocument/2006/relationships/slideLayout" Target="../slideLayouts/slideLayout126.xml"/><Relationship Id="rId51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30.xml"/><Relationship Id="rId17" Type="http://schemas.openxmlformats.org/officeDocument/2006/relationships/slideLayout" Target="../slideLayouts/slideLayout135.xml"/><Relationship Id="rId25" Type="http://schemas.openxmlformats.org/officeDocument/2006/relationships/slideLayout" Target="../slideLayouts/slideLayout143.xml"/><Relationship Id="rId33" Type="http://schemas.openxmlformats.org/officeDocument/2006/relationships/slideLayout" Target="../slideLayouts/slideLayout151.xml"/><Relationship Id="rId38" Type="http://schemas.openxmlformats.org/officeDocument/2006/relationships/slideLayout" Target="../slideLayouts/slideLayout156.xml"/><Relationship Id="rId46" Type="http://schemas.openxmlformats.org/officeDocument/2006/relationships/slideLayout" Target="../slideLayouts/slideLayout164.xml"/><Relationship Id="rId59" Type="http://schemas.openxmlformats.org/officeDocument/2006/relationships/slideLayout" Target="../slideLayouts/slideLayout177.xml"/><Relationship Id="rId67" Type="http://schemas.openxmlformats.org/officeDocument/2006/relationships/theme" Target="../theme/theme3.xml"/><Relationship Id="rId20" Type="http://schemas.openxmlformats.org/officeDocument/2006/relationships/slideLayout" Target="../slideLayouts/slideLayout138.xml"/><Relationship Id="rId41" Type="http://schemas.openxmlformats.org/officeDocument/2006/relationships/slideLayout" Target="../slideLayouts/slideLayout159.xml"/><Relationship Id="rId54" Type="http://schemas.openxmlformats.org/officeDocument/2006/relationships/slideLayout" Target="../slideLayouts/slideLayout172.xml"/><Relationship Id="rId6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3.xml"/><Relationship Id="rId23" Type="http://schemas.openxmlformats.org/officeDocument/2006/relationships/slideLayout" Target="../slideLayouts/slideLayout141.xml"/><Relationship Id="rId28" Type="http://schemas.openxmlformats.org/officeDocument/2006/relationships/slideLayout" Target="../slideLayouts/slideLayout146.xml"/><Relationship Id="rId36" Type="http://schemas.openxmlformats.org/officeDocument/2006/relationships/slideLayout" Target="../slideLayouts/slideLayout154.xml"/><Relationship Id="rId49" Type="http://schemas.openxmlformats.org/officeDocument/2006/relationships/slideLayout" Target="../slideLayouts/slideLayout167.xml"/><Relationship Id="rId57" Type="http://schemas.openxmlformats.org/officeDocument/2006/relationships/slideLayout" Target="../slideLayouts/slideLayout175.xml"/><Relationship Id="rId10" Type="http://schemas.openxmlformats.org/officeDocument/2006/relationships/slideLayout" Target="../slideLayouts/slideLayout128.xml"/><Relationship Id="rId31" Type="http://schemas.openxmlformats.org/officeDocument/2006/relationships/slideLayout" Target="../slideLayouts/slideLayout149.xml"/><Relationship Id="rId44" Type="http://schemas.openxmlformats.org/officeDocument/2006/relationships/slideLayout" Target="../slideLayouts/slideLayout162.xml"/><Relationship Id="rId52" Type="http://schemas.openxmlformats.org/officeDocument/2006/relationships/slideLayout" Target="../slideLayouts/slideLayout170.xml"/><Relationship Id="rId60" Type="http://schemas.openxmlformats.org/officeDocument/2006/relationships/slideLayout" Target="../slideLayouts/slideLayout178.xml"/><Relationship Id="rId65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1.xml"/><Relationship Id="rId18" Type="http://schemas.openxmlformats.org/officeDocument/2006/relationships/slideLayout" Target="../slideLayouts/slideLayout136.xml"/><Relationship Id="rId39" Type="http://schemas.openxmlformats.org/officeDocument/2006/relationships/slideLayout" Target="../slideLayouts/slideLayout1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09979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4"/>
            <a:ext cx="7772400" cy="347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9180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  <p:sldLayoutId id="2147483717" r:id="rId56"/>
    <p:sldLayoutId id="2147483718" r:id="rId57"/>
    <p:sldLayoutId id="2147483719" r:id="rId58"/>
    <p:sldLayoutId id="2147483720" r:id="rId5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265" rtl="0" eaLnBrk="1" latinLnBrk="0" hangingPunct="1">
        <a:lnSpc>
          <a:spcPct val="86000"/>
        </a:lnSpc>
        <a:spcBef>
          <a:spcPct val="0"/>
        </a:spcBef>
        <a:buNone/>
        <a:defRPr sz="2100" kern="800" spc="-4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6" indent="-171426" algn="l" defTabSz="91426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 spc="-10">
          <a:solidFill>
            <a:schemeClr val="tx1"/>
          </a:solidFill>
          <a:latin typeface="+mn-lt"/>
          <a:ea typeface="+mn-ea"/>
          <a:cs typeface="+mn-cs"/>
        </a:defRPr>
      </a:lvl1pPr>
      <a:lvl2pPr marL="344435" indent="-173014" algn="l" defTabSz="91426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2pPr>
      <a:lvl3pPr marL="515860" indent="-171426" algn="l" defTabSz="91426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200" kern="800">
          <a:solidFill>
            <a:schemeClr val="tx1"/>
          </a:solidFill>
          <a:latin typeface="+mn-lt"/>
          <a:ea typeface="+mn-ea"/>
          <a:cs typeface="+mn-cs"/>
        </a:defRPr>
      </a:lvl3pPr>
      <a:lvl4pPr marL="687286" indent="-171426" algn="l" defTabSz="91426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4pPr>
      <a:lvl5pPr marL="858712" indent="-171426" algn="l" defTabSz="91426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200" kern="8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4" algn="l" defTabSz="9142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4" algn="l" defTabSz="9142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7" indent="-228564" algn="l" defTabSz="9142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4" algn="l" defTabSz="9142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5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9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09975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4"/>
            <a:ext cx="7772400" cy="347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352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747" r:id="rId26"/>
    <p:sldLayoutId id="2147483748" r:id="rId27"/>
    <p:sldLayoutId id="2147483749" r:id="rId28"/>
    <p:sldLayoutId id="2147483750" r:id="rId29"/>
    <p:sldLayoutId id="2147483751" r:id="rId30"/>
    <p:sldLayoutId id="2147483752" r:id="rId31"/>
    <p:sldLayoutId id="2147483753" r:id="rId32"/>
    <p:sldLayoutId id="2147483754" r:id="rId33"/>
    <p:sldLayoutId id="2147483755" r:id="rId34"/>
    <p:sldLayoutId id="2147483756" r:id="rId35"/>
    <p:sldLayoutId id="2147483757" r:id="rId36"/>
    <p:sldLayoutId id="2147483758" r:id="rId37"/>
    <p:sldLayoutId id="2147483759" r:id="rId38"/>
    <p:sldLayoutId id="2147483760" r:id="rId39"/>
    <p:sldLayoutId id="2147483761" r:id="rId40"/>
    <p:sldLayoutId id="2147483762" r:id="rId41"/>
    <p:sldLayoutId id="2147483763" r:id="rId42"/>
    <p:sldLayoutId id="2147483764" r:id="rId43"/>
    <p:sldLayoutId id="2147483765" r:id="rId44"/>
    <p:sldLayoutId id="2147483766" r:id="rId45"/>
    <p:sldLayoutId id="2147483767" r:id="rId46"/>
    <p:sldLayoutId id="2147483768" r:id="rId47"/>
    <p:sldLayoutId id="2147483769" r:id="rId48"/>
    <p:sldLayoutId id="2147483770" r:id="rId49"/>
    <p:sldLayoutId id="2147483771" r:id="rId50"/>
    <p:sldLayoutId id="2147483772" r:id="rId51"/>
    <p:sldLayoutId id="2147483773" r:id="rId52"/>
    <p:sldLayoutId id="2147483774" r:id="rId53"/>
    <p:sldLayoutId id="2147483775" r:id="rId54"/>
    <p:sldLayoutId id="2147483776" r:id="rId55"/>
    <p:sldLayoutId id="2147483777" r:id="rId56"/>
    <p:sldLayoutId id="2147483778" r:id="rId57"/>
    <p:sldLayoutId id="2147483779" r:id="rId58"/>
    <p:sldLayoutId id="2147483780" r:id="rId5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355" rtl="0" eaLnBrk="1" latinLnBrk="0" hangingPunct="1">
        <a:lnSpc>
          <a:spcPct val="86000"/>
        </a:lnSpc>
        <a:spcBef>
          <a:spcPct val="0"/>
        </a:spcBef>
        <a:buNone/>
        <a:defRPr sz="2100" kern="800" spc="-4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 spc="-10">
          <a:solidFill>
            <a:schemeClr val="tx1"/>
          </a:solidFill>
          <a:latin typeface="+mn-lt"/>
          <a:ea typeface="+mn-ea"/>
          <a:cs typeface="+mn-cs"/>
        </a:defRPr>
      </a:lvl1pPr>
      <a:lvl2pPr marL="344471" indent="-173030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2pPr>
      <a:lvl3pPr marL="515912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200" kern="800">
          <a:solidFill>
            <a:schemeClr val="tx1"/>
          </a:solidFill>
          <a:latin typeface="+mn-lt"/>
          <a:ea typeface="+mn-ea"/>
          <a:cs typeface="+mn-cs"/>
        </a:defRPr>
      </a:lvl3pPr>
      <a:lvl4pPr marL="687354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4pPr>
      <a:lvl5pPr marL="858796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200" kern="8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09972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1"/>
            <a:ext cx="7772400" cy="347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036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  <p:sldLayoutId id="2147483811" r:id="rId30"/>
    <p:sldLayoutId id="2147483812" r:id="rId31"/>
    <p:sldLayoutId id="2147483813" r:id="rId32"/>
    <p:sldLayoutId id="2147483814" r:id="rId33"/>
    <p:sldLayoutId id="2147483815" r:id="rId34"/>
    <p:sldLayoutId id="2147483816" r:id="rId35"/>
    <p:sldLayoutId id="2147483817" r:id="rId36"/>
    <p:sldLayoutId id="2147483818" r:id="rId37"/>
    <p:sldLayoutId id="2147483819" r:id="rId38"/>
    <p:sldLayoutId id="2147483820" r:id="rId39"/>
    <p:sldLayoutId id="2147483821" r:id="rId40"/>
    <p:sldLayoutId id="2147483822" r:id="rId41"/>
    <p:sldLayoutId id="2147483823" r:id="rId42"/>
    <p:sldLayoutId id="2147483824" r:id="rId43"/>
    <p:sldLayoutId id="2147483825" r:id="rId44"/>
    <p:sldLayoutId id="2147483826" r:id="rId45"/>
    <p:sldLayoutId id="2147483827" r:id="rId46"/>
    <p:sldLayoutId id="2147483828" r:id="rId47"/>
    <p:sldLayoutId id="2147483829" r:id="rId48"/>
    <p:sldLayoutId id="2147483830" r:id="rId49"/>
    <p:sldLayoutId id="2147483831" r:id="rId50"/>
    <p:sldLayoutId id="2147483832" r:id="rId51"/>
    <p:sldLayoutId id="2147483833" r:id="rId52"/>
    <p:sldLayoutId id="2147483834" r:id="rId53"/>
    <p:sldLayoutId id="2147483835" r:id="rId54"/>
    <p:sldLayoutId id="2147483836" r:id="rId55"/>
    <p:sldLayoutId id="2147483837" r:id="rId56"/>
    <p:sldLayoutId id="2147483838" r:id="rId57"/>
    <p:sldLayoutId id="2147483839" r:id="rId58"/>
    <p:sldLayoutId id="2147483840" r:id="rId59"/>
    <p:sldLayoutId id="2147483841" r:id="rId60"/>
    <p:sldLayoutId id="2147483842" r:id="rId61"/>
    <p:sldLayoutId id="2147483843" r:id="rId62"/>
    <p:sldLayoutId id="2147483844" r:id="rId63"/>
    <p:sldLayoutId id="2147483845" r:id="rId64"/>
    <p:sldLayoutId id="2147483846" r:id="rId65"/>
    <p:sldLayoutId id="2147483847" r:id="rId6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355" rtl="0" eaLnBrk="1" latinLnBrk="0" hangingPunct="1">
        <a:lnSpc>
          <a:spcPct val="86000"/>
        </a:lnSpc>
        <a:spcBef>
          <a:spcPct val="0"/>
        </a:spcBef>
        <a:buNone/>
        <a:defRPr sz="2100" kern="800" spc="-4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 spc="-10">
          <a:solidFill>
            <a:schemeClr val="tx1"/>
          </a:solidFill>
          <a:latin typeface="+mn-lt"/>
          <a:ea typeface="+mn-ea"/>
          <a:cs typeface="+mn-cs"/>
        </a:defRPr>
      </a:lvl1pPr>
      <a:lvl2pPr marL="344471" indent="-173030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2pPr>
      <a:lvl3pPr marL="515912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200" kern="800">
          <a:solidFill>
            <a:schemeClr val="tx1"/>
          </a:solidFill>
          <a:latin typeface="+mn-lt"/>
          <a:ea typeface="+mn-ea"/>
          <a:cs typeface="+mn-cs"/>
        </a:defRPr>
      </a:lvl3pPr>
      <a:lvl4pPr marL="687354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4pPr>
      <a:lvl5pPr marL="858796" indent="-171442" algn="l" defTabSz="914355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200" kern="8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1.jpg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>
                <a:lumMod val="40000"/>
                <a:lumOff val="60000"/>
              </a:schemeClr>
            </a:gs>
            <a:gs pos="35000">
              <a:schemeClr val="bg1">
                <a:lumMod val="20000"/>
                <a:lumOff val="80000"/>
              </a:schemeClr>
            </a:gs>
            <a:gs pos="100000">
              <a:schemeClr val="bg1">
                <a:lumMod val="40000"/>
                <a:lumOff val="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12661" y="102240"/>
            <a:ext cx="4518682" cy="49390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1723183" y="1073355"/>
            <a:ext cx="5697633" cy="221599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4333" fontAlgn="base">
              <a:spcAft>
                <a:spcPct val="0"/>
              </a:spcAft>
              <a:defRPr/>
            </a:pPr>
            <a:r>
              <a:rPr lang="ru-RU" sz="2400" b="1" i="1" dirty="0">
                <a:solidFill>
                  <a:schemeClr val="bg1">
                    <a:lumMod val="75000"/>
                  </a:schemeClr>
                </a:solidFill>
              </a:rPr>
              <a:t>Новое основание для применения заявительного порядка возмещения НДС за налоговые периоды 2022-2023 годов. НДС: Обзор изменений в законодательстве.</a:t>
            </a:r>
            <a:endParaRPr lang="ru-RU" sz="2400" dirty="0">
              <a:solidFill>
                <a:schemeClr val="bg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Graphic 9">
            <a:extLst>
              <a:ext uri="{FF2B5EF4-FFF2-40B4-BE49-F238E27FC236}">
                <a16:creationId xmlns="" xmlns:a16="http://schemas.microsoft.com/office/drawing/2014/main" id="{1190B5BC-289C-480A-9F4B-8A49BF1CA8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7083" y="357505"/>
            <a:ext cx="2247226" cy="7158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13691" y="4299943"/>
            <a:ext cx="2916623" cy="242372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914333"/>
            <a:r>
              <a:rPr lang="ru-RU" sz="1100" dirty="0" smtClean="0">
                <a:solidFill>
                  <a:srgbClr val="485068"/>
                </a:solidFill>
              </a:rPr>
              <a:t>21.02.2023</a:t>
            </a:r>
            <a:endParaRPr lang="ru-RU" sz="1100" dirty="0">
              <a:solidFill>
                <a:srgbClr val="485068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7225" y="3435846"/>
            <a:ext cx="5289554" cy="76174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914333"/>
            <a:r>
              <a:rPr lang="ru-RU" sz="1500" i="1" dirty="0" smtClean="0">
                <a:solidFill>
                  <a:srgbClr val="485068"/>
                </a:solidFill>
                <a:latin typeface="Arial Narrow" panose="020B0606020202030204" pitchFamily="34" charset="0"/>
              </a:rPr>
              <a:t>Заместитель начальника отдела камерального контроля НДС №2 </a:t>
            </a:r>
            <a:r>
              <a:rPr lang="ru-RU" sz="1500" i="1" dirty="0">
                <a:solidFill>
                  <a:srgbClr val="485068"/>
                </a:solidFill>
                <a:latin typeface="Arial Narrow" panose="020B0606020202030204" pitchFamily="34" charset="0"/>
              </a:rPr>
              <a:t>УФНС России по Амурской области</a:t>
            </a:r>
          </a:p>
          <a:p>
            <a:pPr algn="ctr" defTabSz="914333"/>
            <a:r>
              <a:rPr lang="ru-RU" sz="1500" i="1" dirty="0" smtClean="0">
                <a:solidFill>
                  <a:srgbClr val="485068"/>
                </a:solidFill>
                <a:latin typeface="Arial Narrow" panose="020B0606020202030204" pitchFamily="34" charset="0"/>
              </a:rPr>
              <a:t>Мария Александровна Савостьянова</a:t>
            </a:r>
            <a:endParaRPr lang="ru-RU" sz="1500" i="1" dirty="0">
              <a:solidFill>
                <a:srgbClr val="485068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59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274633" y="3"/>
            <a:ext cx="6041783" cy="58090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200" b="1" i="1" dirty="0">
                <a:solidFill>
                  <a:schemeClr val="tx1">
                    <a:lumMod val="75000"/>
                  </a:schemeClr>
                </a:solidFill>
              </a:rPr>
              <a:t>Новое основание для применения заявительного порядка возмещения НДС за налоговые периоды 2022-2023 годов. </a:t>
            </a:r>
            <a:endParaRPr lang="ru-RU" sz="1200" b="1" dirty="0">
              <a:solidFill>
                <a:schemeClr val="tx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8944" y="1"/>
            <a:ext cx="2025785" cy="580911"/>
            <a:chOff x="1055439" y="2184499"/>
            <a:chExt cx="3016594" cy="87640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55440" y="2184499"/>
              <a:ext cx="3016593" cy="876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3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8" name="Graphic 9">
              <a:extLst>
                <a:ext uri="{FF2B5EF4-FFF2-40B4-BE49-F238E27FC236}">
                  <a16:creationId xmlns="" xmlns:a16="http://schemas.microsoft.com/office/drawing/2014/main" id="{1190B5BC-289C-480A-9F4B-8A49BF1CA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439" y="2213115"/>
              <a:ext cx="2574281" cy="820033"/>
            </a:xfrm>
            <a:prstGeom prst="rect">
              <a:avLst/>
            </a:prstGeom>
          </p:spPr>
        </p:pic>
      </p:grpSp>
      <p:sp>
        <p:nvSpPr>
          <p:cNvPr id="13" name="Скругленный прямоугольник 12"/>
          <p:cNvSpPr/>
          <p:nvPr/>
        </p:nvSpPr>
        <p:spPr>
          <a:xfrm>
            <a:off x="339010" y="655155"/>
            <a:ext cx="8229434" cy="468051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600" b="1" dirty="0" smtClean="0"/>
              <a:t>Федеральный закон от 26.03.2022 №67-ФЗ</a:t>
            </a:r>
            <a:endParaRPr lang="ru-RU" sz="1600" b="1" dirty="0">
              <a:solidFill>
                <a:srgbClr val="57565A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9009" y="1563638"/>
            <a:ext cx="2360783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dirty="0" smtClean="0">
                <a:solidFill>
                  <a:srgbClr val="57565A"/>
                </a:solidFill>
              </a:rPr>
              <a:t>Совокупная сумма уплаченных налогов и страховых взносов не превышает сумму налога, заявленную к возмещению</a:t>
            </a:r>
            <a:endParaRPr lang="ru-RU" sz="1000" b="1" dirty="0">
              <a:solidFill>
                <a:srgbClr val="57565A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832" y="1563638"/>
            <a:ext cx="2360783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dirty="0" smtClean="0">
                <a:solidFill>
                  <a:srgbClr val="57565A"/>
                </a:solidFill>
              </a:rPr>
              <a:t>Направление в НО НД по НДС с суммой налога, заявленной к возмещению в заявительном порядке по </a:t>
            </a:r>
            <a:r>
              <a:rPr lang="ru-RU" sz="1000" b="1" dirty="0" err="1" smtClean="0">
                <a:solidFill>
                  <a:srgbClr val="57565A"/>
                </a:solidFill>
              </a:rPr>
              <a:t>пп</a:t>
            </a:r>
            <a:r>
              <a:rPr lang="ru-RU" sz="1000" b="1" dirty="0" smtClean="0">
                <a:solidFill>
                  <a:srgbClr val="57565A"/>
                </a:solidFill>
              </a:rPr>
              <a:t>. 8 п. 2 ст. 176.1 НК РФ</a:t>
            </a:r>
            <a:endParaRPr lang="ru-RU" sz="1000" b="1" dirty="0">
              <a:solidFill>
                <a:srgbClr val="57565A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623978"/>
            <a:ext cx="7761383" cy="396044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dirty="0" smtClean="0">
                <a:solidFill>
                  <a:srgbClr val="FF0000"/>
                </a:solidFill>
              </a:rPr>
              <a:t>ВАЖНО!</a:t>
            </a:r>
            <a:r>
              <a:rPr lang="ru-RU" sz="1000" b="1" dirty="0" smtClean="0">
                <a:solidFill>
                  <a:srgbClr val="57565A"/>
                </a:solidFill>
              </a:rPr>
              <a:t> Налогоплательщик </a:t>
            </a:r>
            <a:r>
              <a:rPr lang="ru-RU" sz="1000" b="1" dirty="0">
                <a:solidFill>
                  <a:srgbClr val="57565A"/>
                </a:solidFill>
              </a:rPr>
              <a:t>не находится в процессе реорганизации или ликвидации, в </a:t>
            </a:r>
            <a:r>
              <a:rPr lang="ru-RU" sz="1000" b="1" dirty="0" smtClean="0">
                <a:solidFill>
                  <a:srgbClr val="57565A"/>
                </a:solidFill>
              </a:rPr>
              <a:t>отношении него не </a:t>
            </a:r>
            <a:r>
              <a:rPr lang="ru-RU" sz="1000" b="1" dirty="0">
                <a:solidFill>
                  <a:srgbClr val="57565A"/>
                </a:solidFill>
              </a:rPr>
              <a:t>возбуждено производство по делу о несостоятельности (банкротстве)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32652" y="1563638"/>
            <a:ext cx="2360783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dirty="0" smtClean="0">
                <a:solidFill>
                  <a:srgbClr val="57565A"/>
                </a:solidFill>
              </a:rPr>
              <a:t>В течение 5 дней направить в НО Заявление о применении заявительного порядка возмещения НДС</a:t>
            </a:r>
            <a:endParaRPr lang="ru-RU" sz="1000" b="1" dirty="0">
              <a:solidFill>
                <a:srgbClr val="57565A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27824" y="3255826"/>
            <a:ext cx="2360783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dirty="0" smtClean="0"/>
              <a:t>В </a:t>
            </a:r>
            <a:r>
              <a:rPr lang="ru-RU" sz="1000" b="1" dirty="0"/>
              <a:t>течение 5 рабочих дней выносит решение о возмещении НДС в заявительном порядке</a:t>
            </a:r>
            <a:endParaRPr lang="ru-RU" sz="1000" b="1" dirty="0">
              <a:solidFill>
                <a:srgbClr val="57565A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9542" y="1194851"/>
            <a:ext cx="7866874" cy="234025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300" b="1" dirty="0" smtClean="0"/>
              <a:t>Налогоплательщик</a:t>
            </a:r>
            <a:endParaRPr lang="ru-RU" sz="1300" b="1" dirty="0">
              <a:solidFill>
                <a:srgbClr val="57565A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18565" y="2481740"/>
            <a:ext cx="7866874" cy="234025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300" b="1" dirty="0" smtClean="0"/>
              <a:t>Налоговый орган</a:t>
            </a:r>
            <a:endParaRPr lang="ru-RU" sz="1300" b="1" dirty="0">
              <a:solidFill>
                <a:srgbClr val="57565A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8993" y="3255826"/>
            <a:ext cx="2428655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dirty="0" smtClean="0"/>
              <a:t>Проверка основания для применения заявительного порядка возмещения НДС (расчёт совокупной суммы уплаченных налогов и страховых взносов)</a:t>
            </a:r>
            <a:endParaRPr lang="ru-RU" sz="1000" b="1" dirty="0">
              <a:solidFill>
                <a:srgbClr val="57565A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20" y="2859782"/>
            <a:ext cx="2916324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i="1" dirty="0" smtClean="0"/>
              <a:t>Нарушения не выявлены</a:t>
            </a:r>
          </a:p>
          <a:p>
            <a:pPr algn="ctr" defTabSz="914333"/>
            <a:r>
              <a:rPr lang="ru-RU" sz="1000" b="1" dirty="0" smtClean="0">
                <a:solidFill>
                  <a:srgbClr val="57565A"/>
                </a:solidFill>
              </a:rPr>
              <a:t>В течение 7 дней по окончании проверки направляет Сообщение об окончании налоговой проверки и об отсутствии выявленных нарушений</a:t>
            </a:r>
            <a:endParaRPr lang="ru-RU" sz="1000" b="1" dirty="0">
              <a:solidFill>
                <a:srgbClr val="57565A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20" y="3723878"/>
            <a:ext cx="2916324" cy="792088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000" b="1" i="1" dirty="0" smtClean="0"/>
              <a:t>Нарушения выявлены</a:t>
            </a:r>
          </a:p>
          <a:p>
            <a:pPr algn="ctr" defTabSz="914333"/>
            <a:r>
              <a:rPr lang="ru-RU" sz="1000" b="1" dirty="0" smtClean="0">
                <a:solidFill>
                  <a:srgbClr val="57565A"/>
                </a:solidFill>
              </a:rPr>
              <a:t>В течение 7 дней решение об отмене (полностью или частично) решения о возмещении суммы налога, заявленной в заявительном порядке </a:t>
            </a:r>
            <a:endParaRPr lang="ru-RU" sz="1000" b="1" dirty="0">
              <a:solidFill>
                <a:srgbClr val="57565A"/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2727648" y="1959682"/>
            <a:ext cx="300176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02032" y="1961024"/>
            <a:ext cx="366112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1" idx="1"/>
          </p:cNvCxnSpPr>
          <p:nvPr/>
        </p:nvCxnSpPr>
        <p:spPr>
          <a:xfrm>
            <a:off x="2727648" y="3651870"/>
            <a:ext cx="300176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6" idx="1"/>
          </p:cNvCxnSpPr>
          <p:nvPr/>
        </p:nvCxnSpPr>
        <p:spPr>
          <a:xfrm flipV="1">
            <a:off x="5395744" y="3255826"/>
            <a:ext cx="256376" cy="18002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402796" y="3795886"/>
            <a:ext cx="256376" cy="135632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033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114729" y="3"/>
            <a:ext cx="6326994" cy="6781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200" b="1" i="1" dirty="0">
                <a:solidFill>
                  <a:schemeClr val="tx1">
                    <a:lumMod val="75000"/>
                  </a:schemeClr>
                </a:solidFill>
              </a:rPr>
              <a:t>Особенности заполнения НД по НДС при применении заявительного порядка возмещения НДС</a:t>
            </a:r>
            <a:endParaRPr lang="ru-RU" sz="1200" b="1" i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246" y="969636"/>
            <a:ext cx="2268251" cy="2045208"/>
          </a:xfrm>
          <a:prstGeom prst="rect">
            <a:avLst/>
          </a:prstGeom>
        </p:spPr>
      </p:pic>
      <p:sp>
        <p:nvSpPr>
          <p:cNvPr id="21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8676457" y="176091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</a:t>
            </a:r>
            <a:endParaRPr lang="en-US" sz="12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88944" y="1"/>
            <a:ext cx="2025785" cy="580911"/>
            <a:chOff x="1055439" y="2184499"/>
            <a:chExt cx="3016594" cy="876402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055440" y="2184499"/>
              <a:ext cx="3016593" cy="876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3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4" name="Graphic 9">
              <a:extLst>
                <a:ext uri="{FF2B5EF4-FFF2-40B4-BE49-F238E27FC236}">
                  <a16:creationId xmlns="" xmlns:a16="http://schemas.microsoft.com/office/drawing/2014/main" id="{1190B5BC-289C-480A-9F4B-8A49BF1CA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439" y="2213115"/>
              <a:ext cx="2574281" cy="820033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79"/>
          <a:stretch/>
        </p:blipFill>
        <p:spPr>
          <a:xfrm>
            <a:off x="179512" y="702610"/>
            <a:ext cx="5691188" cy="34956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79512" y="4443958"/>
            <a:ext cx="8262212" cy="504056"/>
          </a:xfrm>
          <a:prstGeom prst="round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33"/>
            <a:r>
              <a:rPr lang="ru-RU" sz="1300" b="1" dirty="0" smtClean="0"/>
              <a:t>Начиная с 1 кв. 2023 в НД по НДС в строке 055 </a:t>
            </a:r>
            <a:r>
              <a:rPr lang="ru-RU" sz="1300" b="1" dirty="0"/>
              <a:t>необходимо </a:t>
            </a:r>
            <a:r>
              <a:rPr lang="ru-RU" sz="1300" b="1" dirty="0" smtClean="0"/>
              <a:t>указывать код основания 08</a:t>
            </a:r>
            <a:endParaRPr lang="ru-RU" sz="1300" b="1" dirty="0">
              <a:solidFill>
                <a:srgbClr val="57565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32048" cy="324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normalizeH="1" dirty="0" smtClean="0">
                <a:solidFill>
                  <a:schemeClr val="bg1">
                    <a:lumMod val="65000"/>
                  </a:schemeClr>
                </a:solidFill>
              </a:rPr>
              <a:t>08</a:t>
            </a:r>
            <a:endParaRPr lang="ru-RU" sz="700" normalizeH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03948" y="2563464"/>
            <a:ext cx="108012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8</a:t>
            </a:r>
            <a:endParaRPr lang="ru-RU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113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274633" y="3"/>
            <a:ext cx="3938123" cy="58090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200" b="1" i="1" dirty="0" smtClean="0">
                <a:solidFill>
                  <a:schemeClr val="tx1">
                    <a:lumMod val="75000"/>
                  </a:schemeClr>
                </a:solidFill>
              </a:rPr>
              <a:t>Изменения в форму декларации по НДС</a:t>
            </a:r>
            <a:endParaRPr lang="ru-RU" sz="1200" b="1" i="1" dirty="0">
              <a:solidFill>
                <a:schemeClr val="tx1">
                  <a:lumMod val="75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8944" y="1"/>
            <a:ext cx="2025785" cy="580911"/>
            <a:chOff x="1055439" y="2184499"/>
            <a:chExt cx="3016594" cy="87640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55440" y="2184499"/>
              <a:ext cx="3016593" cy="876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3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8" name="Graphic 9">
              <a:extLst>
                <a:ext uri="{FF2B5EF4-FFF2-40B4-BE49-F238E27FC236}">
                  <a16:creationId xmlns="" xmlns:a16="http://schemas.microsoft.com/office/drawing/2014/main" id="{1190B5BC-289C-480A-9F4B-8A49BF1CA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439" y="2213115"/>
              <a:ext cx="2574281" cy="820033"/>
            </a:xfrm>
            <a:prstGeom prst="rect">
              <a:avLst/>
            </a:prstGeom>
          </p:spPr>
        </p:pic>
      </p:grp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39552" y="843558"/>
            <a:ext cx="7848872" cy="3744416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700" b="1" dirty="0" smtClean="0">
                <a:solidFill>
                  <a:schemeClr val="tx1">
                    <a:lumMod val="75000"/>
                  </a:schemeClr>
                </a:solidFill>
              </a:rPr>
              <a:t>Проект Приказа </a:t>
            </a:r>
            <a:r>
              <a:rPr lang="ru-RU" sz="1700" b="1" dirty="0">
                <a:solidFill>
                  <a:schemeClr val="tx1">
                    <a:lumMod val="75000"/>
                  </a:schemeClr>
                </a:solidFill>
              </a:rPr>
              <a:t>ФНС России от 12 декабря 2022 </a:t>
            </a:r>
            <a:r>
              <a:rPr lang="ru-RU" sz="1700" b="1" dirty="0" smtClean="0">
                <a:solidFill>
                  <a:schemeClr val="tx1">
                    <a:lumMod val="75000"/>
                  </a:schemeClr>
                </a:solidFill>
              </a:rPr>
              <a:t>№ </a:t>
            </a:r>
            <a:r>
              <a:rPr lang="ru-RU" sz="1700" b="1" dirty="0">
                <a:solidFill>
                  <a:schemeClr val="tx1">
                    <a:lumMod val="75000"/>
                  </a:schemeClr>
                </a:solidFill>
              </a:rPr>
              <a:t>ЕД-7-3/1191@ подготовлены изменения в приложения к приказу ФНС России от 29.10.2014 №ММВ-7-3/558@. </a:t>
            </a:r>
          </a:p>
          <a:p>
            <a:pPr marL="171450" indent="-171450" algn="l">
              <a:spcBef>
                <a:spcPts val="0"/>
              </a:spcBef>
              <a:buClr>
                <a:srgbClr val="CAD82A"/>
              </a:buClr>
              <a:buFontTx/>
              <a:buChar char="-"/>
              <a:tabLst>
                <a:tab pos="257162" algn="l"/>
              </a:tabLst>
            </a:pPr>
            <a:endParaRPr lang="ru-RU" sz="1700" b="1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171450" indent="-171450" algn="l">
              <a:spcBef>
                <a:spcPts val="0"/>
              </a:spcBef>
              <a:buClr>
                <a:srgbClr val="CAD82A"/>
              </a:buClr>
              <a:buFontTx/>
              <a:buChar char="-"/>
              <a:tabLst>
                <a:tab pos="257162" algn="l"/>
              </a:tabLst>
            </a:pPr>
            <a:endParaRPr lang="ru-RU" sz="1700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700" i="1" dirty="0" smtClean="0">
                <a:solidFill>
                  <a:schemeClr val="tx1">
                    <a:lumMod val="75000"/>
                  </a:schemeClr>
                </a:solidFill>
              </a:rPr>
              <a:t>- Уточнение раздела 3</a:t>
            </a:r>
          </a:p>
          <a:p>
            <a:pPr marL="171450" indent="-171450" algn="l">
              <a:spcBef>
                <a:spcPts val="0"/>
              </a:spcBef>
              <a:buClr>
                <a:srgbClr val="CAD82A"/>
              </a:buClr>
              <a:buFontTx/>
              <a:buChar char="-"/>
              <a:tabLst>
                <a:tab pos="257162" algn="l"/>
              </a:tabLst>
            </a:pPr>
            <a:endParaRPr lang="ru-RU" sz="1700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700" i="1" dirty="0" smtClean="0">
                <a:solidFill>
                  <a:schemeClr val="tx1">
                    <a:lumMod val="75000"/>
                  </a:schemeClr>
                </a:solidFill>
              </a:rPr>
              <a:t>- Новый код основания для применения заявительного порядка возмещения</a:t>
            </a:r>
          </a:p>
          <a:p>
            <a:pPr marL="171450" indent="-171450" algn="l">
              <a:spcBef>
                <a:spcPts val="0"/>
              </a:spcBef>
              <a:buClr>
                <a:srgbClr val="CAD82A"/>
              </a:buClr>
              <a:buFontTx/>
              <a:buChar char="-"/>
              <a:tabLst>
                <a:tab pos="257162" algn="l"/>
              </a:tabLst>
            </a:pPr>
            <a:endParaRPr lang="ru-RU" sz="1700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700" i="1" dirty="0" smtClean="0">
                <a:solidFill>
                  <a:schemeClr val="tx1">
                    <a:lumMod val="75000"/>
                  </a:schemeClr>
                </a:solidFill>
              </a:rPr>
              <a:t>- Новые коды операций для операций, не признаваемых объектом НДС, освобожденных от НДС, облагаемых по ставке НДС 0%</a:t>
            </a:r>
            <a:endParaRPr lang="ru-RU" sz="1700" i="1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4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195736" y="3"/>
            <a:ext cx="3938123" cy="58090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200" b="1" i="1" dirty="0" smtClean="0">
                <a:solidFill>
                  <a:srgbClr val="57565A">
                    <a:lumMod val="50000"/>
                  </a:srgbClr>
                </a:solidFill>
              </a:rPr>
              <a:t>Изменения налогового законодательства по НДС</a:t>
            </a:r>
            <a:endParaRPr lang="ru-RU" sz="1200" b="1" i="1" dirty="0">
              <a:solidFill>
                <a:srgbClr val="57565A">
                  <a:lumMod val="50000"/>
                </a:srgb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8944" y="1"/>
            <a:ext cx="2025785" cy="580911"/>
            <a:chOff x="1055439" y="2184499"/>
            <a:chExt cx="3016594" cy="87640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55440" y="2184499"/>
              <a:ext cx="3016593" cy="876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3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8" name="Graphic 9">
              <a:extLst>
                <a:ext uri="{FF2B5EF4-FFF2-40B4-BE49-F238E27FC236}">
                  <a16:creationId xmlns="" xmlns:a16="http://schemas.microsoft.com/office/drawing/2014/main" id="{1190B5BC-289C-480A-9F4B-8A49BF1CA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5439" y="2213115"/>
              <a:ext cx="2574281" cy="820033"/>
            </a:xfrm>
            <a:prstGeom prst="rect">
              <a:avLst/>
            </a:prstGeom>
          </p:spPr>
        </p:pic>
      </p:grpSp>
      <p:sp>
        <p:nvSpPr>
          <p:cNvPr id="2" name="Прямоугольник 1"/>
          <p:cNvSpPr/>
          <p:nvPr/>
        </p:nvSpPr>
        <p:spPr>
          <a:xfrm>
            <a:off x="262666" y="3543860"/>
            <a:ext cx="8622653" cy="43858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914333"/>
            <a:r>
              <a:rPr lang="ru-RU" sz="2400" b="1" dirty="0">
                <a:solidFill>
                  <a:srgbClr val="57565A"/>
                </a:solidFill>
              </a:rPr>
              <a:t>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62666" y="627534"/>
            <a:ext cx="8622653" cy="4320480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r>
              <a:rPr lang="ru-RU" sz="1700" b="1" dirty="0" smtClean="0">
                <a:solidFill>
                  <a:schemeClr val="tx1">
                    <a:lumMod val="75000"/>
                  </a:schemeClr>
                </a:solidFill>
              </a:rPr>
              <a:t>Изменения налогового законодательства по НДС </a:t>
            </a:r>
            <a:endParaRPr lang="ru-RU" sz="1700" b="1" dirty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endParaRPr lang="ru-RU" sz="1700" b="1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just"/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- Федеральный </a:t>
            </a:r>
            <a:r>
              <a:rPr lang="ru-RU" sz="1400" i="1" dirty="0">
                <a:solidFill>
                  <a:schemeClr val="tx1">
                    <a:lumMod val="75000"/>
                  </a:schemeClr>
                </a:solidFill>
              </a:rPr>
              <a:t>закон от 19.12.2022 №520-ФЗ – расширение льготы для программного обеспечения и баз данных</a:t>
            </a:r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;</a:t>
            </a:r>
          </a:p>
          <a:p>
            <a:pPr marL="285750" indent="-285750" algn="just">
              <a:buFontTx/>
              <a:buChar char="-"/>
            </a:pPr>
            <a:endParaRPr lang="ru-RU" sz="1400" i="1" dirty="0">
              <a:solidFill>
                <a:schemeClr val="tx1">
                  <a:lumMod val="75000"/>
                </a:schemeClr>
              </a:solidFill>
            </a:endParaRPr>
          </a:p>
          <a:p>
            <a:pPr algn="just"/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- Федеральный </a:t>
            </a:r>
            <a:r>
              <a:rPr lang="ru-RU" sz="1400" i="1" dirty="0">
                <a:solidFill>
                  <a:schemeClr val="tx1">
                    <a:lumMod val="75000"/>
                  </a:schemeClr>
                </a:solidFill>
              </a:rPr>
              <a:t>закон от 28.12.2022 №565-ФЗ – новые правила вычета агентского </a:t>
            </a:r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НДС;</a:t>
            </a:r>
          </a:p>
          <a:p>
            <a:pPr marL="285750" indent="-285750" algn="just">
              <a:buFontTx/>
              <a:buChar char="-"/>
            </a:pPr>
            <a:endParaRPr lang="ru-RU" sz="1400" i="1" dirty="0">
              <a:solidFill>
                <a:schemeClr val="tx1">
                  <a:lumMod val="75000"/>
                </a:schemeClr>
              </a:solidFill>
            </a:endParaRPr>
          </a:p>
          <a:p>
            <a:pPr algn="just"/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- Федеральный </a:t>
            </a:r>
            <a:r>
              <a:rPr lang="ru-RU" sz="1400" i="1" dirty="0">
                <a:solidFill>
                  <a:schemeClr val="tx1">
                    <a:lumMod val="75000"/>
                  </a:schemeClr>
                </a:solidFill>
              </a:rPr>
              <a:t>закон от 14.07.2022 №263-ФЗ – изменение порядка уплаты и возмещения НДС в связи с переходом на </a:t>
            </a:r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ЕНС;</a:t>
            </a:r>
          </a:p>
          <a:p>
            <a:pPr marL="285750" indent="-285750" algn="just">
              <a:buFontTx/>
              <a:buChar char="-"/>
            </a:pPr>
            <a:endParaRPr lang="ru-RU" sz="1400" i="1" dirty="0">
              <a:solidFill>
                <a:schemeClr val="tx1">
                  <a:lumMod val="75000"/>
                </a:schemeClr>
              </a:solidFill>
            </a:endParaRPr>
          </a:p>
          <a:p>
            <a:pPr algn="just"/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- Федеральный </a:t>
            </a:r>
            <a:r>
              <a:rPr lang="ru-RU" sz="1400" i="1" dirty="0">
                <a:solidFill>
                  <a:schemeClr val="tx1">
                    <a:lumMod val="75000"/>
                  </a:schemeClr>
                </a:solidFill>
              </a:rPr>
              <a:t>закон от 19.12.2022 №523-ФЗ – льгота для операций в рамках федеральных проектов</a:t>
            </a:r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;</a:t>
            </a:r>
          </a:p>
          <a:p>
            <a:pPr marL="285750" indent="-285750" algn="just">
              <a:buFontTx/>
              <a:buChar char="-"/>
            </a:pPr>
            <a:endParaRPr lang="ru-RU" sz="1400" i="1" dirty="0">
              <a:solidFill>
                <a:schemeClr val="tx1">
                  <a:lumMod val="75000"/>
                </a:schemeClr>
              </a:solidFill>
            </a:endParaRPr>
          </a:p>
          <a:p>
            <a:pPr algn="just"/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- Федеральный </a:t>
            </a:r>
            <a:r>
              <a:rPr lang="ru-RU" sz="1400" i="1" dirty="0">
                <a:solidFill>
                  <a:schemeClr val="tx1">
                    <a:lumMod val="75000"/>
                  </a:schemeClr>
                </a:solidFill>
              </a:rPr>
              <a:t>закон от 21.11.2022 №443-ФЗ – льгота при передаче имущества мобилизованным; поправки в связи с вхождением в состав России новых территорий</a:t>
            </a:r>
            <a:r>
              <a:rPr lang="ru-RU" sz="1400" i="1" dirty="0" smtClean="0">
                <a:solidFill>
                  <a:schemeClr val="tx1">
                    <a:lumMod val="75000"/>
                  </a:schemeClr>
                </a:solidFill>
              </a:rPr>
              <a:t>;</a:t>
            </a:r>
          </a:p>
          <a:p>
            <a:pPr marL="285750" indent="-285750" algn="just">
              <a:buFontTx/>
              <a:buChar char="-"/>
            </a:pPr>
            <a:endParaRPr lang="ru-RU" sz="1400" i="1" dirty="0">
              <a:solidFill>
                <a:schemeClr val="tx1">
                  <a:lumMod val="75000"/>
                </a:schemeClr>
              </a:solidFill>
            </a:endParaRPr>
          </a:p>
          <a:p>
            <a:pPr algn="just"/>
            <a:r>
              <a:rPr lang="ru-RU" sz="1400" i="1" dirty="0">
                <a:solidFill>
                  <a:schemeClr val="tx1">
                    <a:lumMod val="75000"/>
                  </a:schemeClr>
                </a:solidFill>
              </a:rPr>
              <a:t>- Федеральный закон от 19.12.2022 №549-ФЗ (с 01.01.2024) – переход на реестры документов; изменение момента определения налоговой базы; отмена отметки на поручении на погрузку.</a:t>
            </a:r>
          </a:p>
          <a:p>
            <a:pPr algn="just">
              <a:spcBef>
                <a:spcPts val="0"/>
              </a:spcBef>
              <a:buClr>
                <a:srgbClr val="CAD82A"/>
              </a:buClr>
              <a:tabLst>
                <a:tab pos="257162" algn="l"/>
              </a:tabLst>
            </a:pPr>
            <a:endParaRPr lang="ru-RU" sz="1400" i="1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12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9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450</Words>
  <Application>Microsoft Office PowerPoint</Application>
  <PresentationFormat>Экран (16:9)</PresentationFormat>
  <Paragraphs>48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18_Office Theme</vt:lpstr>
      <vt:lpstr>19_Office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Петренко Марина Александровна</dc:creator>
  <cp:lastModifiedBy>Савостьянова Мария Александровна</cp:lastModifiedBy>
  <cp:revision>16</cp:revision>
  <dcterms:created xsi:type="dcterms:W3CDTF">2023-01-24T05:58:27Z</dcterms:created>
  <dcterms:modified xsi:type="dcterms:W3CDTF">2023-02-16T07:21:24Z</dcterms:modified>
</cp:coreProperties>
</file>