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6"/>
  </p:notesMasterIdLst>
  <p:handoutMasterIdLst>
    <p:handoutMasterId r:id="rId17"/>
  </p:handoutMasterIdLst>
  <p:sldIdLst>
    <p:sldId id="2099" r:id="rId3"/>
    <p:sldId id="2058" r:id="rId4"/>
    <p:sldId id="2082" r:id="rId5"/>
    <p:sldId id="2103" r:id="rId6"/>
    <p:sldId id="2083" r:id="rId7"/>
    <p:sldId id="2092" r:id="rId8"/>
    <p:sldId id="2093" r:id="rId9"/>
    <p:sldId id="2094" r:id="rId10"/>
    <p:sldId id="2100" r:id="rId11"/>
    <p:sldId id="2101" r:id="rId12"/>
    <p:sldId id="2102" r:id="rId13"/>
    <p:sldId id="2105" r:id="rId14"/>
    <p:sldId id="2107" r:id="rId15"/>
  </p:sldIdLst>
  <p:sldSz cx="9144000" cy="6858000" type="screen4x3"/>
  <p:notesSz cx="6799263" cy="9875838"/>
  <p:embeddedFontLs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pen Sans Light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64CB"/>
    <a:srgbClr val="009ADA"/>
    <a:srgbClr val="E8F7FC"/>
    <a:srgbClr val="C4EAF8"/>
    <a:srgbClr val="00A6E6"/>
    <a:srgbClr val="00B0F0"/>
    <a:srgbClr val="0086F6"/>
    <a:srgbClr val="F2F2F2"/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724" autoAdjust="0"/>
  </p:normalViewPr>
  <p:slideViewPr>
    <p:cSldViewPr snapToObjects="1">
      <p:cViewPr>
        <p:scale>
          <a:sx n="110" d="100"/>
          <a:sy n="110" d="100"/>
        </p:scale>
        <p:origin x="-1566" y="-156"/>
      </p:cViewPr>
      <p:guideLst>
        <p:guide orient="horz" pos="2160"/>
        <p:guide pos="1706"/>
        <p:guide pos="566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11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347" cy="49550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6" y="2"/>
            <a:ext cx="2946347" cy="49550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380333"/>
            <a:ext cx="2946347" cy="49550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6" y="9380333"/>
            <a:ext cx="2946347" cy="49550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347" cy="49379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6" y="1"/>
            <a:ext cx="2946347" cy="49379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8713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691026"/>
            <a:ext cx="5439410" cy="444412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80333"/>
            <a:ext cx="2946347" cy="4937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6" y="9380333"/>
            <a:ext cx="2946347" cy="4937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9144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1763688" y="0"/>
            <a:ext cx="7380312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1763689" y="137400"/>
            <a:ext cx="245798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3080" y="0"/>
            <a:ext cx="1766768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8676457" y="234787"/>
            <a:ext cx="332162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239545" y="61921"/>
            <a:ext cx="1354473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3079" y="0"/>
            <a:ext cx="65579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1729400" y="99366"/>
            <a:ext cx="3428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1543164" y="2686105"/>
            <a:ext cx="11917630" cy="2095703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9144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115617" y="-2427"/>
            <a:ext cx="1620753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465462" y="0"/>
            <a:ext cx="191963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3385097" y="0"/>
            <a:ext cx="191963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5304731" y="0"/>
            <a:ext cx="191963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7224366" y="0"/>
            <a:ext cx="1919635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465462" y="0"/>
            <a:ext cx="1919635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3385096" y="0"/>
            <a:ext cx="1919635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5304732" y="0"/>
            <a:ext cx="1919635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7224367" y="0"/>
            <a:ext cx="1919635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1817695" y="415075"/>
            <a:ext cx="1413428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3526928" y="415074"/>
            <a:ext cx="1616913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5446562" y="415075"/>
            <a:ext cx="161691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7366196" y="415075"/>
            <a:ext cx="161691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82376" y="160257"/>
            <a:ext cx="161248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001651" y="160257"/>
            <a:ext cx="161248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902226" y="160257"/>
            <a:ext cx="161248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21860" y="160257"/>
            <a:ext cx="161248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3235078" y="266700"/>
            <a:ext cx="142875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5154713" y="266700"/>
            <a:ext cx="142875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7074347" y="266700"/>
            <a:ext cx="142875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8993981" y="266700"/>
            <a:ext cx="142875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8946855" y="6597352"/>
            <a:ext cx="197147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741491" y="160257"/>
            <a:ext cx="161248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580758" y="160257"/>
            <a:ext cx="161248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7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7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7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7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7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7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7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72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6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6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6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7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7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7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6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6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6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7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7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7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6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6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498057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7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6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6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498057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7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7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7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7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7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7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7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7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7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7"/>
            <a:ext cx="77724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7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7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7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7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14"/>
            <a:ext cx="1831086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14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14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14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7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7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7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7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14"/>
            <a:ext cx="1831086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14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14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14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6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12"/>
            <a:ext cx="3813048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12"/>
            <a:ext cx="3813048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12"/>
            <a:ext cx="3813048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12"/>
            <a:ext cx="3813048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296586"/>
            <a:ext cx="1831086" cy="136652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296586"/>
            <a:ext cx="1831086" cy="136652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296586"/>
            <a:ext cx="1831086" cy="136652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296586"/>
            <a:ext cx="1831086" cy="136652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296586"/>
            <a:ext cx="1831086" cy="136652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296586"/>
            <a:ext cx="1831086" cy="136652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296586"/>
            <a:ext cx="1831086" cy="136652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296586"/>
            <a:ext cx="1831086" cy="136652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604365"/>
            <a:ext cx="2496312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604365"/>
            <a:ext cx="2496312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604365"/>
            <a:ext cx="2496312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604365"/>
            <a:ext cx="2496312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604365"/>
            <a:ext cx="2496312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604365"/>
            <a:ext cx="2496312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912141"/>
            <a:ext cx="3813048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4912141"/>
            <a:ext cx="3813048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912141"/>
            <a:ext cx="3813048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4912141"/>
            <a:ext cx="3813048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674541"/>
            <a:ext cx="1831086" cy="136652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674541"/>
            <a:ext cx="1831086" cy="136652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674541"/>
            <a:ext cx="1831086" cy="136652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674541"/>
            <a:ext cx="1831086" cy="136652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674541"/>
            <a:ext cx="1831086" cy="136652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674541"/>
            <a:ext cx="1831086" cy="1366528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674541"/>
            <a:ext cx="1831086" cy="1366528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674541"/>
            <a:ext cx="1831086" cy="136652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982318"/>
            <a:ext cx="2496312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982318"/>
            <a:ext cx="2496312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982318"/>
            <a:ext cx="2496312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982318"/>
            <a:ext cx="2496312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982318"/>
            <a:ext cx="2496312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982318"/>
            <a:ext cx="2496312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90095"/>
            <a:ext cx="3813048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90095"/>
            <a:ext cx="3813048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90095"/>
            <a:ext cx="3813048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290095"/>
            <a:ext cx="3813048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7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5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3153548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8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5" y="4667305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95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95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95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88658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8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88658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8" y="1639795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639790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95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639795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8" y="388658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3886577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8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3886582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639790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2" y="163979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639790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63979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3886577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2" y="388658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3886577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388658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639790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2" y="163979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639790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63979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3886577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2" y="388658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3886577"/>
            <a:ext cx="1150616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3886582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3256999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3256999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639789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3256999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3256999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3256999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639789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3256999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9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3256999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9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639789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3256999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7"/>
            <a:ext cx="381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7"/>
            <a:ext cx="381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9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3256999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639790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9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639789"/>
            <a:ext cx="1049445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3256999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4"/>
            <a:ext cx="381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4"/>
            <a:ext cx="381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219200"/>
            <a:ext cx="3811588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560285"/>
            <a:ext cx="3811588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19200"/>
            <a:ext cx="3813174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60285"/>
            <a:ext cx="3813174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462284"/>
            <a:ext cx="3811588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803377"/>
            <a:ext cx="3811588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62284"/>
            <a:ext cx="3813174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03377"/>
            <a:ext cx="3813174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5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9968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592803"/>
            <a:ext cx="77724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774D9D27D644D1E68A12E9FEB7385F814DD8E166881C8DCD9ABF1C87A731BC05BA6136537753806936F6879B34C884952EB3F61E985FEA23s1B6D" TargetMode="External"/><Relationship Id="rId3" Type="http://schemas.openxmlformats.org/officeDocument/2006/relationships/hyperlink" Target="consultantplus://offline/ref=C827651E7181F56F6ED678A8E2C29068A2B96604136F1CFCB4B31FC75D5092AA6E91F74D08F240797904CFEEBF3168242B5CE3B60D3F22F" TargetMode="External"/><Relationship Id="rId7" Type="http://schemas.openxmlformats.org/officeDocument/2006/relationships/hyperlink" Target="consultantplus://offline/ref=774D9D27D644D1E68A12E9FEB7385F814DD8E166881C8DCD9ABF1C87A731BC05BA6136537753836E30F6879B34C884952EB3F61E985FEA23s1B6D" TargetMode="External"/><Relationship Id="rId2" Type="http://schemas.openxmlformats.org/officeDocument/2006/relationships/hyperlink" Target="consultantplus://offline/ref=C827651E7181F56F6ED678A8E2C29068A2B96604136F1CFCB4B31FC75D5092AA6E91F74D08F040797904CFEEBF3168242B5CE3B60D3F22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consultantplus://offline/ref=774D9D27D644D1E68A12E9FEB7385F814DD8E166881C8DCD9ABF1C87A731BC05BA6136537753826535F6879B34C884952EB3F61E985FEA23s1B6D" TargetMode="External"/><Relationship Id="rId11" Type="http://schemas.openxmlformats.org/officeDocument/2006/relationships/hyperlink" Target="consultantplus://offline/ref=774D9D27D644D1E68A12E9FEB7385F814DD8E166881C8DCD9ABF1C87A731BC05BA6136537753806939F6879B34C884952EB3F61E985FEA23s1B6D" TargetMode="External"/><Relationship Id="rId5" Type="http://schemas.openxmlformats.org/officeDocument/2006/relationships/hyperlink" Target="consultantplus://offline/ref=774D9D27D644D1E68A12E9FEB7385F814DD8E166881C8DCD9ABF1C87A731BC05BA6136537753806A30F6879B34C884952EB3F61E985FEA23s1B6D" TargetMode="External"/><Relationship Id="rId10" Type="http://schemas.openxmlformats.org/officeDocument/2006/relationships/hyperlink" Target="consultantplus://offline/ref=774D9D27D644D1E68A12E9FEB7385F814DD8E166881C8DCD9ABF1C87A731BC05BA6136537753806938F6879B34C884952EB3F61E985FEA23s1B6D" TargetMode="External"/><Relationship Id="rId4" Type="http://schemas.openxmlformats.org/officeDocument/2006/relationships/hyperlink" Target="consultantplus://offline/ref=774D9D27D644D1E68A12E9FEB7385F814DD8E166881C8DCD9ABF1C87A731BC05BA6136537753806935F6879B34C884952EB3F61E985FEA23s1B6D" TargetMode="External"/><Relationship Id="rId9" Type="http://schemas.openxmlformats.org/officeDocument/2006/relationships/hyperlink" Target="consultantplus://offline/ref=774D9D27D644D1E68A12E9FEB7385F814DD8E166881C8DCD9ABF1C87A731BC05BA6136537753806937F6879B34C884952EB3F61E985FEA23s1B6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37387889D54C12D1535F9348A42DCF2F7351C8895B2A4C48C8BD5961B235BADDE6C3A4218D485705033D23C797C147140799249D8E83F86pAA6G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107323" y="0"/>
            <a:ext cx="7036678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107322" y="2"/>
            <a:ext cx="6623141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0571" y="162850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27113"/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отдела камерального контроля</a:t>
            </a:r>
          </a:p>
          <a:p>
            <a:pPr defTabSz="1027113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НДФЛ и страховых взносов № 1</a:t>
            </a:r>
          </a:p>
          <a:p>
            <a:pPr defTabSz="1027113"/>
            <a:r>
              <a:rPr lang="ru-RU" alt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Калгина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Юлия Юрьевна</a:t>
            </a:r>
            <a:endParaRPr lang="ru-RU" alt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738753" y="3429002"/>
            <a:ext cx="6857584" cy="202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168" tIns="42591" rIns="85168" bIns="42591">
            <a:spAutoFit/>
          </a:bodyPr>
          <a:lstStyle>
            <a:lvl1pPr defTabSz="10271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271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271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271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271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271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800" dirty="0"/>
              <a:t>Изменения в порядке исчисления и уплаты НДФЛ и страховых взносов. Новый порядок заполнения и представления формы расчета по страховым взносам, ф. 6-НДФЛ и уведомлений об исчисленных налогах в 2024 году (сроки, как подавать, промежуточное уведомление). Основные ошибки, допускаемые налогоплательщиками, и способы их устранения.</a:t>
            </a:r>
            <a:r>
              <a:rPr lang="ru-RU" sz="1800" dirty="0" smtClean="0"/>
              <a:t>.</a:t>
            </a:r>
            <a:endParaRPr lang="ru-RU" altLang="ru-RU" sz="18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40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18891"/>
              </p:ext>
            </p:extLst>
          </p:nvPr>
        </p:nvGraphicFramePr>
        <p:xfrm>
          <a:off x="503549" y="836712"/>
          <a:ext cx="8280920" cy="5617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158"/>
                <a:gridCol w="650158"/>
                <a:gridCol w="748317"/>
                <a:gridCol w="695762"/>
                <a:gridCol w="541148"/>
                <a:gridCol w="579801"/>
                <a:gridCol w="1031199"/>
                <a:gridCol w="612068"/>
                <a:gridCol w="830555"/>
                <a:gridCol w="1941754"/>
              </a:tblGrid>
              <a:tr h="18587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Информация о сроках представления уведомления об исчисленных суммах страховых </a:t>
                      </a:r>
                      <a:r>
                        <a:rPr lang="ru-RU" sz="900" b="1" u="none" strike="noStrike" dirty="0" smtClean="0">
                          <a:effectLst/>
                        </a:rPr>
                        <a:t>взносов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Наименование налога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Срок представления декларации/расчета по налогам и страховым взносам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Срок представления уведомления по налогам и страховым взносам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Период, указываемый в уведомлении (код отчетного периода)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Срок уплаты налогов, страховых взносов в соответствии с законодательством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Исключение (случаи, когда уведомления не предоставляются)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налоговый/отчетный 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срок представления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отчетный 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срок представления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отчетный 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код отчетного (налогового) периода/номер месяца (квартала)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отчетный 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срок уплаты налога, страховых взносов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99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Страховые взносы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 квартал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25.04.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январь                        февраль                           март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 позднее 25.02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не позднее 25.03  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январь                 февраль                 март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21/01                    21/02                      21/03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январь                февраль               март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28.02                                         28.03                                           28.04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За март в апреле 25.04 уведомление по страховым взносам не предоставляется, так как срок предоставления расчёта и уведомления совпадает.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полугодие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25.07.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апрель                              май                                   июнь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 позднее 25.05   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не позднее 25.06       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апрель                май                  июнь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31/01                       31/02                   31/03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апрель           май            июнь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28.05                                          28.06                                           28.07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За июнь в июле 25.07 уведомление по страховым взносам не предоставляется, так как срок предоставления расчета и уведомления совпадает.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 месяцев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25.10.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июль                          август                              сентябрь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 позднее 25.08   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не позднее 25.09     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июль                август                 сентябрь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33/01                      33/02                      33/03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июль           август                сентябрь           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28.08                                              28.09                                           28.10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За сентябрь в октябре 25.10 уведомление </a:t>
                      </a:r>
                      <a:r>
                        <a:rPr lang="ru-RU" sz="900" u="none" strike="noStrike" dirty="0" smtClean="0">
                          <a:effectLst/>
                        </a:rPr>
                        <a:t>по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страховым </a:t>
                      </a:r>
                      <a:r>
                        <a:rPr lang="ru-RU" sz="900" u="none" strike="noStrike" dirty="0">
                          <a:effectLst/>
                        </a:rPr>
                        <a:t>взносам не предоставляется, так как срок предоставления расчета и уведомления совпадает.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25.01. года следующего за истекшим налоговым  периодом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октябрь                            ноябрь                              декабрь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не позднее 25.11 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не позднее 25.12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октябрь  ноябрь         декабрь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34/01                      34/02                     34/03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октябрь      ноябрь               декабрь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28.11                                                    28.12                                                  28.01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За декабрь в январе 25.01 уведомление по страховым взносам не предоставляется, так как срок предоставления расчета и уведомления совпадает.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28.01. года следующего за истекшим налоговым  периодом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74597"/>
              </p:ext>
            </p:extLst>
          </p:nvPr>
        </p:nvGraphicFramePr>
        <p:xfrm>
          <a:off x="278524" y="843099"/>
          <a:ext cx="8289921" cy="528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246"/>
                <a:gridCol w="957006"/>
                <a:gridCol w="936104"/>
                <a:gridCol w="828092"/>
                <a:gridCol w="881330"/>
                <a:gridCol w="738850"/>
                <a:gridCol w="898665"/>
                <a:gridCol w="829527"/>
                <a:gridCol w="900101"/>
              </a:tblGrid>
              <a:tr h="25247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Информация о сроках представления уведомления об исчисленных суммах </a:t>
                      </a:r>
                      <a:r>
                        <a:rPr lang="ru-RU" sz="900" b="1" u="none" strike="noStrike" dirty="0" smtClean="0">
                          <a:effectLst/>
                        </a:rPr>
                        <a:t>налога </a:t>
                      </a:r>
                      <a:r>
                        <a:rPr lang="ru-RU" sz="900" b="1" u="none" strike="noStrike" dirty="0">
                          <a:effectLst/>
                        </a:rPr>
                        <a:t>на доходы физических </a:t>
                      </a:r>
                      <a:r>
                        <a:rPr lang="ru-RU" sz="900" b="1" u="none" strike="noStrike" dirty="0" smtClean="0">
                          <a:effectLst/>
                        </a:rPr>
                        <a:t>лиц в 2024 году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9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Наименование налога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Срок представления декларации/расчета по налогам и страховым взносам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Срок представления уведомления по налогам и страховым взносам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Период, указываемый в уведомлении (код отчетного периода)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Срок уплаты налогов, страховых взносов в соответствии с законодательством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налоговый</a:t>
                      </a:r>
                      <a:r>
                        <a:rPr lang="ru-RU" sz="900" b="1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отчетный </a:t>
                      </a:r>
                    </a:p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срок представления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отчетный 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срок представления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отчетный период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код отчетного (налогового) периода/номер месяца (квартала)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отчетный период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срок уплаты налога, страховых взносов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70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 квартал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25.04.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01.01.-22.01.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25.01.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01.01.-22.01.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21/01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01.01.-22.01.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28.01.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23.01.-31.01.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03.02.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23.01.-31.01.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23.01.-31.01.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05.02.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01.02.-22.02.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25.02.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01.02.-22.02.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21/02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01.02.-22.02.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28.02.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23.02.-28(29).02.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03.03.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23.02.-28(29).02.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21/12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23.02.-28(29).02.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05.03.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01.03.-22.03.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25.03.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01.03.-22.03.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21/03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01.03.-22.03.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28.03.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76" marR="4176" marT="55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23.03.-31.03.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03.04.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23.03.-31.03.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21/13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23.03.-31.03.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fontAlgn="ctr" latinLnBrk="0" hangingPunct="1"/>
                      <a:r>
                        <a:rPr lang="ru-RU" sz="9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позднее 05.04.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35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107322" y="2"/>
            <a:ext cx="6623141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Пример заполненного Уведомления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3" name="Рисунок 2" descr="C:\Users\internet\Desktop\Пример1 первичное уведомление_page-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7" y="909970"/>
            <a:ext cx="3699411" cy="594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internet\Desktop\Пример1 первичное уведомление_page-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40" y="909970"/>
            <a:ext cx="3921950" cy="594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549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107322" y="2"/>
            <a:ext cx="6623141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исправить Уведомление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668" y="1016735"/>
            <a:ext cx="30652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Необходимо изменить сумму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Создать новое Уведомление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Повторно </a:t>
            </a:r>
            <a:r>
              <a:rPr lang="ru-RU" sz="1400" dirty="0">
                <a:solidFill>
                  <a:srgbClr val="002060"/>
                </a:solidFill>
              </a:rPr>
              <a:t>указать данные </a:t>
            </a:r>
            <a:r>
              <a:rPr lang="ru-RU" sz="1400" dirty="0" smtClean="0">
                <a:solidFill>
                  <a:srgbClr val="002060"/>
                </a:solidFill>
              </a:rPr>
              <a:t>строчки с ошибкой </a:t>
            </a:r>
            <a:r>
              <a:rPr lang="ru-RU" sz="1400" dirty="0">
                <a:solidFill>
                  <a:srgbClr val="002060"/>
                </a:solidFill>
              </a:rPr>
              <a:t>(КПП, КБК, ОКТМО, период</a:t>
            </a:r>
            <a:r>
              <a:rPr lang="ru-RU" sz="1400" dirty="0" smtClean="0">
                <a:solidFill>
                  <a:srgbClr val="002060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У</a:t>
            </a:r>
            <a:r>
              <a:rPr lang="ru-RU" sz="1400" dirty="0" smtClean="0">
                <a:solidFill>
                  <a:srgbClr val="002060"/>
                </a:solidFill>
              </a:rPr>
              <a:t>казать корректную сумму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15" y="1016732"/>
            <a:ext cx="40144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Необходимо изменить иные реквизиты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Создать новое Уведомление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Повторно </a:t>
            </a:r>
            <a:r>
              <a:rPr lang="ru-RU" sz="1400" dirty="0">
                <a:solidFill>
                  <a:srgbClr val="002060"/>
                </a:solidFill>
              </a:rPr>
              <a:t>указать данные </a:t>
            </a:r>
            <a:r>
              <a:rPr lang="ru-RU" sz="1400" dirty="0" smtClean="0">
                <a:solidFill>
                  <a:srgbClr val="002060"/>
                </a:solidFill>
              </a:rPr>
              <a:t>строчки с ошибкой </a:t>
            </a:r>
            <a:r>
              <a:rPr lang="ru-RU" sz="1400" dirty="0">
                <a:solidFill>
                  <a:srgbClr val="002060"/>
                </a:solidFill>
              </a:rPr>
              <a:t>(КПП, КБК, ОКТМО, </a:t>
            </a:r>
            <a:r>
              <a:rPr lang="ru-RU" sz="1400" dirty="0" smtClean="0">
                <a:solidFill>
                  <a:srgbClr val="002060"/>
                </a:solidFill>
              </a:rPr>
              <a:t>период, год)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в строке с суммой </a:t>
            </a:r>
            <a:r>
              <a:rPr lang="ru-RU" sz="1400" dirty="0" smtClean="0">
                <a:solidFill>
                  <a:srgbClr val="002060"/>
                </a:solidFill>
              </a:rPr>
              <a:t>указать </a:t>
            </a:r>
            <a:r>
              <a:rPr lang="ru-RU" sz="1400" dirty="0">
                <a:solidFill>
                  <a:srgbClr val="002060"/>
                </a:solidFill>
              </a:rPr>
              <a:t>«0</a:t>
            </a:r>
            <a:r>
              <a:rPr lang="ru-RU" sz="14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новой строке </a:t>
            </a:r>
            <a:r>
              <a:rPr lang="ru-RU" sz="1400" dirty="0" smtClean="0">
                <a:solidFill>
                  <a:srgbClr val="002060"/>
                </a:solidFill>
              </a:rPr>
              <a:t>указать </a:t>
            </a:r>
            <a:r>
              <a:rPr lang="ru-RU" sz="1400" dirty="0">
                <a:solidFill>
                  <a:srgbClr val="002060"/>
                </a:solidFill>
              </a:rPr>
              <a:t>верные данные</a:t>
            </a:r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internet\Desktop\Пример2 уточненная (сумма)_page-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r="-123"/>
          <a:stretch/>
        </p:blipFill>
        <p:spPr bwMode="auto">
          <a:xfrm>
            <a:off x="89503" y="2549112"/>
            <a:ext cx="2173442" cy="422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internet\Desktop\Пример2 уточненная (сумма)_page-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2564904"/>
            <a:ext cx="2240412" cy="423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internet\Desktop\Пример3 уточненная (КПП обособки)_page-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" r="-441"/>
          <a:stretch/>
        </p:blipFill>
        <p:spPr bwMode="auto">
          <a:xfrm>
            <a:off x="4653010" y="2544999"/>
            <a:ext cx="2187243" cy="424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internet\Desktop\Пример3 уточненная (КПП обособки)_page-0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7" r="-2647"/>
          <a:stretch/>
        </p:blipFill>
        <p:spPr bwMode="auto">
          <a:xfrm>
            <a:off x="6771616" y="2544996"/>
            <a:ext cx="2282883" cy="4232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055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033719" y="2"/>
            <a:ext cx="6623141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Новый порядок удержания НДФЛ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2023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года 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095139"/>
              </p:ext>
            </p:extLst>
          </p:nvPr>
        </p:nvGraphicFramePr>
        <p:xfrm>
          <a:off x="899591" y="1520789"/>
          <a:ext cx="7560839" cy="288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20279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3202350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  <a:gridCol w="1838210">
                  <a:extLst>
                    <a:ext uri="{9D8B030D-6E8A-4147-A177-3AD203B41FA5}">
                      <a16:colId xmlns="" xmlns:a16="http://schemas.microsoft.com/office/drawing/2014/main" val="3003402993"/>
                    </a:ext>
                  </a:extLst>
                </a:gridCol>
              </a:tblGrid>
              <a:tr h="110735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Дата получения дохода</a:t>
                      </a:r>
                      <a:endParaRPr lang="ru-RU" sz="22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В какой момент            удержать налог</a:t>
                      </a:r>
                      <a:endParaRPr lang="ru-RU" sz="22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Норма</a:t>
                      </a:r>
                      <a:endParaRPr lang="ru-RU" sz="22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177297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День выплаты дохода</a:t>
                      </a:r>
                      <a:endParaRPr lang="ru-RU" sz="2200" b="1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При каждой выплате </a:t>
                      </a:r>
                      <a:r>
                        <a:rPr lang="ru-RU" sz="220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денежных средств </a:t>
                      </a:r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сотруднику –</a:t>
                      </a:r>
                      <a:r>
                        <a:rPr lang="ru-RU" sz="22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и с аванса и со второй части ЗП</a:t>
                      </a:r>
                      <a:endParaRPr lang="ru-RU" sz="2200" b="1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пп.1 ч.</a:t>
                      </a:r>
                      <a:r>
                        <a:rPr lang="ru-RU" sz="22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1 ст. 223 НК РФ</a:t>
                      </a:r>
                      <a:endParaRPr lang="ru-RU" sz="2200" b="1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72778" y="1096772"/>
            <a:ext cx="4428492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Федеральный</a:t>
            </a:r>
            <a:r>
              <a:rPr lang="ru-RU" sz="1800" b="1" dirty="0" smtClean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закон от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14.07.2022 № 263-ФЗ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721055"/>
            <a:ext cx="7560839" cy="149021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lnSpcReduction="10000"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Дата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фактического получения дохода в виде оплаты труда </a:t>
            </a:r>
          </a:p>
          <a:p>
            <a:pPr defTabSz="1043056" fontAlgn="auto">
              <a:spcAft>
                <a:spcPts val="0"/>
              </a:spcAft>
            </a:pP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устанавливается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общем порядке – на день выплаты дохода</a:t>
            </a:r>
          </a:p>
          <a:p>
            <a:pPr defTabSz="1043056" fontAlgn="auto">
              <a:spcAft>
                <a:spcPts val="0"/>
              </a:spcAft>
            </a:pP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(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т. ч. с ЗП, больничных, отпускных)</a:t>
            </a:r>
          </a:p>
          <a:p>
            <a:pPr defTabSz="1043056" fontAlgn="auto">
              <a:spcAft>
                <a:spcPts val="0"/>
              </a:spcAft>
            </a:pPr>
            <a:endParaRPr lang="ru-RU" sz="19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НДФЛ исчисляется и удерживается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 каждой выплаты дохода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718303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/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ru-RU" sz="44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033719" y="2"/>
            <a:ext cx="6623141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Сроки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уплаты НДФЛ в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2024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году </a:t>
            </a: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905238"/>
              </p:ext>
            </p:extLst>
          </p:nvPr>
        </p:nvGraphicFramePr>
        <p:xfrm>
          <a:off x="691424" y="2348880"/>
          <a:ext cx="7803920" cy="33078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16712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2530346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2656862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87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Период удержания НДФЛ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 перечисления НДФЛ </a:t>
                      </a: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 подачи уведомления </a:t>
                      </a:r>
                    </a:p>
                  </a:txBody>
                  <a:tcPr marL="66866" marR="66866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С 1 по 22 число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Не позднее</a:t>
                      </a:r>
                      <a:r>
                        <a:rPr lang="ru-RU" sz="1700" baseline="0" dirty="0" smtClean="0"/>
                        <a:t> 28 числа текущего месяца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Не позднее 25 числа текущего месяца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С 23 числа по последнее число  месяца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Не позднее 5-го числа следующего месяца</a:t>
                      </a:r>
                      <a:endParaRPr lang="ru-RU" sz="1700" b="0" baseline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Не позднее 3-го числа следующего месяца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  <a:tr h="666886">
                <a:tc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700" kern="1200" dirty="0" smtClean="0"/>
                        <a:t>С 23 по 31 декабря</a:t>
                      </a:r>
                      <a:endParaRPr lang="ru-RU" sz="1700" b="0" kern="1200" dirty="0">
                        <a:solidFill>
                          <a:schemeClr val="dk1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tc gridSpan="2"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700" kern="1200" dirty="0" smtClean="0"/>
                        <a:t>Не позднее 31.12.2024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61022" y="1263178"/>
            <a:ext cx="3406760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endParaRPr lang="ru-RU" sz="1600" b="1" dirty="0">
              <a:solidFill>
                <a:srgbClr val="F79646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 defTabSz="815975"/>
            <a:endParaRPr lang="ru-RU" sz="1600" b="1" dirty="0">
              <a:solidFill>
                <a:srgbClr val="F79646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1033" y="5762059"/>
            <a:ext cx="668655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266362"/>
            <a:ext cx="7823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По новым правилам НДФЛ уплачивается 2 раза в месяц на один КБК (ЕНС).</a:t>
            </a:r>
          </a:p>
          <a:p>
            <a:pPr defTabSz="815975"/>
            <a:endParaRPr lang="ru-RU" sz="16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815975"/>
            <a:r>
              <a:rPr lang="ru-RU" sz="16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! С 01.01.2024 платежные поручения (распоряжения) со статусом 02 отменены !</a:t>
            </a:r>
          </a:p>
        </p:txBody>
      </p:sp>
    </p:spTree>
    <p:extLst>
      <p:ext uri="{BB962C8B-B14F-4D97-AF65-F5344CB8AC3E}">
        <p14:creationId xmlns:p14="http://schemas.microsoft.com/office/powerpoint/2010/main" val="299633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6470" y="584687"/>
            <a:ext cx="84519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pPr algn="ctr"/>
            <a:r>
              <a:rPr lang="ru-RU" i="1" dirty="0" smtClean="0"/>
              <a:t>Пример </a:t>
            </a:r>
            <a:r>
              <a:rPr lang="ru-RU" i="1" dirty="0"/>
              <a:t>заполнения расчета за </a:t>
            </a:r>
            <a:r>
              <a:rPr lang="ru-RU" i="1" dirty="0" smtClean="0"/>
              <a:t>3 мес. 2024 </a:t>
            </a:r>
            <a:r>
              <a:rPr lang="ru-RU" i="1" dirty="0"/>
              <a:t>года</a:t>
            </a:r>
            <a:endParaRPr lang="ru-RU" dirty="0"/>
          </a:p>
          <a:p>
            <a:endParaRPr lang="ru-RU" sz="1600" b="1" i="1" dirty="0" smtClean="0">
              <a:hlinkClick r:id="rId2"/>
            </a:endParaRPr>
          </a:p>
          <a:p>
            <a:r>
              <a:rPr lang="ru-RU" sz="1600" b="1" i="1" dirty="0" smtClean="0">
                <a:hlinkClick r:id="rId2"/>
              </a:rPr>
              <a:t>Раздел </a:t>
            </a:r>
            <a:r>
              <a:rPr lang="ru-RU" sz="1600" b="1" i="1" dirty="0">
                <a:hlinkClick r:id="rId2"/>
              </a:rPr>
              <a:t>1</a:t>
            </a:r>
            <a:r>
              <a:rPr lang="ru-RU" sz="1600" b="1" i="1" dirty="0"/>
              <a:t> - НДФЛ к перечислению в бюджет или возврату </a:t>
            </a:r>
            <a:r>
              <a:rPr lang="ru-RU" sz="1600" b="1" i="1" dirty="0" smtClean="0"/>
              <a:t>работникам</a:t>
            </a:r>
            <a:r>
              <a:rPr lang="ru-RU" sz="1600" i="1" dirty="0" smtClean="0"/>
              <a:t>.</a:t>
            </a:r>
            <a:endParaRPr lang="ru-RU" sz="1600" dirty="0"/>
          </a:p>
          <a:p>
            <a:endParaRPr lang="ru-RU" sz="1600" i="1" dirty="0" smtClean="0">
              <a:hlinkClick r:id="rId3"/>
            </a:endParaRPr>
          </a:p>
          <a:p>
            <a:r>
              <a:rPr lang="ru-RU" dirty="0" smtClean="0">
                <a:hlinkClick r:id="rId4"/>
              </a:rPr>
              <a:t>В строках </a:t>
            </a:r>
            <a:r>
              <a:rPr lang="ru-RU" dirty="0">
                <a:hlinkClick r:id="rId4"/>
              </a:rPr>
              <a:t>021 - </a:t>
            </a:r>
            <a:r>
              <a:rPr lang="ru-RU" dirty="0">
                <a:hlinkClick r:id="rId5"/>
              </a:rPr>
              <a:t>026 расчета </a:t>
            </a:r>
            <a:r>
              <a:rPr lang="ru-RU" dirty="0" smtClean="0">
                <a:hlinkClick r:id="rId5"/>
              </a:rPr>
              <a:t>отражаются </a:t>
            </a:r>
            <a:r>
              <a:rPr lang="ru-RU" dirty="0">
                <a:hlinkClick r:id="rId5"/>
              </a:rPr>
              <a:t>суммы удержанного налога, которые подлежат перечислению за период </a:t>
            </a:r>
            <a:r>
              <a:rPr lang="ru-RU" sz="1800" i="1" dirty="0">
                <a:hlinkClick r:id="rId5"/>
              </a:rPr>
              <a:t>(</a:t>
            </a:r>
            <a:r>
              <a:rPr lang="ru-RU" sz="1800" i="1" dirty="0" err="1">
                <a:hlinkClick r:id="rId6"/>
              </a:rPr>
              <a:t>пп</a:t>
            </a:r>
            <a:r>
              <a:rPr lang="ru-RU" sz="1800" i="1" dirty="0">
                <a:hlinkClick r:id="rId6"/>
              </a:rPr>
              <a:t>. 3 - </a:t>
            </a:r>
            <a:r>
              <a:rPr lang="ru-RU" sz="1800" i="1" dirty="0">
                <a:hlinkClick r:id="rId7"/>
              </a:rPr>
              <a:t>8 п. 25 Порядка заполнения расчета 6-НДФЛ)</a:t>
            </a:r>
            <a:r>
              <a:rPr lang="ru-RU" dirty="0">
                <a:hlinkClick r:id="rId7"/>
              </a:rPr>
              <a:t>:</a:t>
            </a:r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1 по 22 января - в </a:t>
            </a:r>
            <a:r>
              <a:rPr lang="ru-RU" dirty="0">
                <a:hlinkClick r:id="rId4"/>
              </a:rPr>
              <a:t>строке 021;</a:t>
            </a:r>
          </a:p>
          <a:p>
            <a:r>
              <a:rPr lang="ru-RU" dirty="0"/>
              <a:t>с 23 по 31 января - в </a:t>
            </a:r>
            <a:r>
              <a:rPr lang="ru-RU" dirty="0">
                <a:hlinkClick r:id="rId8"/>
              </a:rPr>
              <a:t>строке 022;</a:t>
            </a:r>
          </a:p>
          <a:p>
            <a:r>
              <a:rPr lang="ru-RU" dirty="0"/>
              <a:t>с 1 по 22 февраля - в </a:t>
            </a:r>
            <a:r>
              <a:rPr lang="ru-RU" dirty="0">
                <a:hlinkClick r:id="rId9"/>
              </a:rPr>
              <a:t>строке 023;</a:t>
            </a:r>
          </a:p>
          <a:p>
            <a:r>
              <a:rPr lang="ru-RU" dirty="0"/>
              <a:t>с 23 по 29 февраля - в </a:t>
            </a:r>
            <a:r>
              <a:rPr lang="ru-RU" dirty="0">
                <a:hlinkClick r:id="rId10"/>
              </a:rPr>
              <a:t>строке 024;</a:t>
            </a:r>
          </a:p>
          <a:p>
            <a:r>
              <a:rPr lang="ru-RU" dirty="0"/>
              <a:t>с 1 по 22 марта - в </a:t>
            </a:r>
            <a:r>
              <a:rPr lang="ru-RU" dirty="0">
                <a:hlinkClick r:id="rId11"/>
              </a:rPr>
              <a:t>строке 025;</a:t>
            </a:r>
          </a:p>
          <a:p>
            <a:r>
              <a:rPr lang="ru-RU" dirty="0"/>
              <a:t>с 23 по 31 марта - в </a:t>
            </a:r>
            <a:r>
              <a:rPr lang="ru-RU" dirty="0">
                <a:hlinkClick r:id="rId5"/>
              </a:rPr>
              <a:t>строке 026.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92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033719" y="2"/>
            <a:ext cx="6623141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Расчет по страховым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взносам: изменения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2024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года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(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Форма по КНД 11151111)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572" y="1181842"/>
            <a:ext cx="7047783" cy="95101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815975"/>
            <a:r>
              <a:rPr lang="ru-RU" sz="1600" b="1" dirty="0" smtClean="0">
                <a:solidFill>
                  <a:srgbClr val="005AA9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Форма расчета по страховым взносам утверждена  </a:t>
            </a:r>
          </a:p>
          <a:p>
            <a:pPr defTabSz="815975"/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Приказом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ФНС России от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29.09.2023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№ ЕА-7-11/696@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0572" y="1808820"/>
            <a:ext cx="8266155" cy="4701704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rmAutofit/>
          </a:bodyPr>
          <a:lstStyle/>
          <a:p>
            <a:pPr marL="285750" indent="-285750" defTabSz="1043056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5AA9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  <a:p>
            <a:endParaRPr lang="ru-RU" sz="1800" dirty="0" smtClean="0"/>
          </a:p>
          <a:p>
            <a:r>
              <a:rPr lang="ru-RU" sz="1800" dirty="0" smtClean="0"/>
              <a:t>Размер страховых взносов в отношении физических лиц, </a:t>
            </a:r>
            <a:r>
              <a:rPr lang="ru-RU" sz="1800" b="1" dirty="0" smtClean="0"/>
              <a:t>которые </a:t>
            </a:r>
          </a:p>
          <a:p>
            <a:r>
              <a:rPr lang="ru-RU" sz="1800" b="1" dirty="0" smtClean="0"/>
              <a:t>по </a:t>
            </a:r>
            <a:r>
              <a:rPr lang="ru-RU" sz="1800" b="1" dirty="0"/>
              <a:t>международным </a:t>
            </a:r>
            <a:r>
              <a:rPr lang="ru-RU" sz="1800" b="1" dirty="0" smtClean="0"/>
              <a:t>договорам подлежат </a:t>
            </a:r>
            <a:r>
              <a:rPr lang="ru-RU" sz="1800" b="1" dirty="0"/>
              <a:t>одному или нескольким видам </a:t>
            </a:r>
            <a:endParaRPr lang="ru-RU" sz="1800" b="1" dirty="0" smtClean="0"/>
          </a:p>
          <a:p>
            <a:r>
              <a:rPr lang="ru-RU" sz="1800" b="1" dirty="0" smtClean="0"/>
              <a:t>социального страхования  </a:t>
            </a:r>
            <a:r>
              <a:rPr lang="ru-RU" sz="1800" dirty="0"/>
              <a:t>определяют </a:t>
            </a:r>
            <a:r>
              <a:rPr lang="ru-RU" sz="1800" dirty="0" smtClean="0"/>
              <a:t>в </a:t>
            </a:r>
            <a:r>
              <a:rPr lang="ru-RU" sz="1800" dirty="0"/>
              <a:t>процентах от суммы взносов, </a:t>
            </a:r>
            <a:endParaRPr lang="ru-RU" sz="1800" dirty="0" smtClean="0"/>
          </a:p>
          <a:p>
            <a:r>
              <a:rPr lang="ru-RU" sz="1800" dirty="0" smtClean="0"/>
              <a:t>исчисленных </a:t>
            </a:r>
            <a:r>
              <a:rPr lang="ru-RU" sz="1800" dirty="0"/>
              <a:t>по единому </a:t>
            </a:r>
            <a:r>
              <a:rPr lang="ru-RU" sz="1800" dirty="0" smtClean="0"/>
              <a:t>тарифу. </a:t>
            </a:r>
          </a:p>
          <a:p>
            <a:endParaRPr lang="ru-RU" sz="1800" dirty="0" smtClean="0"/>
          </a:p>
          <a:p>
            <a:r>
              <a:rPr lang="ru-RU" sz="1800" dirty="0" smtClean="0"/>
              <a:t>Используются </a:t>
            </a:r>
            <a:r>
              <a:rPr lang="ru-RU" sz="1800" dirty="0" smtClean="0">
                <a:hlinkClick r:id="rId2"/>
              </a:rPr>
              <a:t>значения</a:t>
            </a:r>
            <a:r>
              <a:rPr lang="ru-RU" sz="1800" dirty="0"/>
              <a:t>: </a:t>
            </a:r>
          </a:p>
          <a:p>
            <a:r>
              <a:rPr lang="ru-RU" sz="1800" dirty="0"/>
              <a:t>- на пенсионное страхование - 72,8%; </a:t>
            </a:r>
          </a:p>
          <a:p>
            <a:r>
              <a:rPr lang="ru-RU" sz="1800" dirty="0"/>
              <a:t>- страхование на случай </a:t>
            </a:r>
            <a:r>
              <a:rPr lang="ru-RU" sz="1800" dirty="0" err="1"/>
              <a:t>ВНиМ</a:t>
            </a:r>
            <a:r>
              <a:rPr lang="ru-RU" sz="1800" dirty="0"/>
              <a:t> - 8,9%; </a:t>
            </a:r>
          </a:p>
          <a:p>
            <a:r>
              <a:rPr lang="ru-RU" sz="1800" dirty="0"/>
              <a:t>- медицинское страхование - 18,3%. </a:t>
            </a:r>
          </a:p>
          <a:p>
            <a:endParaRPr lang="ru-RU" sz="1800" dirty="0" smtClean="0"/>
          </a:p>
          <a:p>
            <a:pPr defTabSz="1043056" fontAlgn="auto">
              <a:spcAft>
                <a:spcPts val="0"/>
              </a:spcAft>
            </a:pPr>
            <a:endParaRPr lang="ru-RU" sz="1800" dirty="0" smtClean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  <a:p>
            <a:pPr defTabSz="1043056" fontAlgn="auto">
              <a:spcAft>
                <a:spcPts val="0"/>
              </a:spcAft>
            </a:pPr>
            <a:endParaRPr lang="ru-RU" sz="1600" dirty="0" smtClean="0">
              <a:solidFill>
                <a:srgbClr val="005AA9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61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033719" y="2"/>
            <a:ext cx="6623141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Единая предельная величина базы для расчета взносов на пенсионное, медицинское и социальное страхование с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01.01.2024 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158924"/>
              </p:ext>
            </p:extLst>
          </p:nvPr>
        </p:nvGraphicFramePr>
        <p:xfrm>
          <a:off x="1391085" y="2817236"/>
          <a:ext cx="6213391" cy="24140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75587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1430645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1737643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  <a:gridCol w="1469516">
                  <a:extLst>
                    <a:ext uri="{9D8B030D-6E8A-4147-A177-3AD203B41FA5}">
                      <a16:colId xmlns="" xmlns:a16="http://schemas.microsoft.com/office/drawing/2014/main" val="3003402993"/>
                    </a:ext>
                  </a:extLst>
                </a:gridCol>
              </a:tblGrid>
              <a:tr h="16337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Страховые взносы</a:t>
                      </a:r>
                      <a:endParaRPr lang="ru-RU" sz="20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В пределах единой предельной величины базы </a:t>
                      </a:r>
                      <a:endParaRPr lang="ru-RU" sz="20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Свыше единой предельной величины базы</a:t>
                      </a:r>
                      <a:endParaRPr lang="ru-RU" sz="200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Норма</a:t>
                      </a:r>
                      <a:endParaRPr lang="ru-RU" sz="20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Единый тариф СВ</a:t>
                      </a:r>
                      <a:endParaRPr lang="ru-RU" sz="2000" b="1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30%</a:t>
                      </a:r>
                      <a:endParaRPr lang="ru-RU" sz="20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15,1%</a:t>
                      </a:r>
                      <a:endParaRPr lang="ru-RU" sz="20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п. 4 ст. 425 НК РФ</a:t>
                      </a:r>
                      <a:endParaRPr lang="ru-RU" sz="20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0115" y="5022989"/>
            <a:ext cx="621339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!</a:t>
            </a:r>
            <a:r>
              <a:rPr lang="ru-RU" sz="2000" b="1" dirty="0" smtClean="0">
                <a:solidFill>
                  <a:srgbClr val="005AA9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Предельная величина базы с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01.01.2024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года составляет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– 2 225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000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рублей</a:t>
            </a:r>
            <a:endParaRPr lang="ru-RU" sz="18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(Постановление Правительства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от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10.11.2023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№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1883)</a:t>
            </a:r>
            <a:endParaRPr lang="ru-RU" sz="18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9652" y="1412776"/>
            <a:ext cx="6213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Начиная с 2023 года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установлены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тарифы страховых взносов на ОПС, на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ОМС и на ОСС </a:t>
            </a:r>
          </a:p>
          <a:p>
            <a:pPr algn="ctr" defTabSz="815975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случай временной нетрудоспособности и в связи с материнством </a:t>
            </a:r>
            <a:endParaRPr lang="ru-RU" sz="1600" dirty="0" smtClean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 defTabSz="815975"/>
            <a:r>
              <a:rPr lang="ru-RU" sz="1600" b="1" u="sng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 </a:t>
            </a: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единых размерах (единый тариф страховых взносов</a:t>
            </a:r>
            <a:r>
              <a:rPr lang="ru-RU" sz="1600" b="1" u="sng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):</a:t>
            </a:r>
            <a:endParaRPr lang="ru-RU" sz="1600" b="1" u="sng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883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033719" y="2"/>
            <a:ext cx="6623141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Применение пониженных тарифов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в 2024 году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724682"/>
              </p:ext>
            </p:extLst>
          </p:nvPr>
        </p:nvGraphicFramePr>
        <p:xfrm>
          <a:off x="827584" y="1181224"/>
          <a:ext cx="7757267" cy="49193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1402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5574295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1351570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66190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Группа</a:t>
                      </a:r>
                      <a:endParaRPr lang="ru-RU" sz="17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Категории</a:t>
                      </a:r>
                      <a:r>
                        <a:rPr lang="ru-RU" sz="17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плательщиков </a:t>
                      </a:r>
                      <a:endParaRPr lang="ru-RU" sz="17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Пониженные тарифы</a:t>
                      </a:r>
                      <a:endParaRPr lang="ru-RU" sz="17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I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Плательщики, указанные в подпунктах 3, 7, 8, 3, 11 - 15, 18 - 20 пункта 1 ст. 427 НК РФ - для IT-организаций, участников СЭЗ, резидентов территорий опережающего развития, некоммерческих и благотворительных организаций;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7,6%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16201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II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Плательщики, указанные в подпунктах 4 и 16 пункта 1 ст. 427 НК РФ - для международных компаний, получивших статус участников специальных административных районов, организаций, выплачивающих вознаграждения членам экипажей судов, зарегистрированных в международном реестре судов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0%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  <a:tr h="13868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III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Плательщики, указанные в подпунктах 10 и 17 пункта 1 и пункте 13.1 ст. 427 НК РФ с выплат выше МРОТ - для субъектов малого и среднего предпринимательства, участников проекта «</a:t>
                      </a:r>
                      <a:r>
                        <a:rPr lang="ru-RU" sz="1700" dirty="0" err="1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Сколково</a:t>
                      </a:r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» и научно-технологических центров. 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15%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extLst>
                  <a:ext uri="{0D108BD9-81ED-4DB2-BD59-A6C34878D82A}">
                    <a16:rowId xmlns="" xmlns:a16="http://schemas.microsoft.com/office/drawing/2014/main" val="179762137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51620" y="800708"/>
            <a:ext cx="7264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категории плательщиков по пониженным тарифам </a:t>
            </a: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объединены в три группы: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3248" y="6201308"/>
            <a:ext cx="6475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 01.01.2024 увеличен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размер МРОТ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19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242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056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033719" y="2"/>
            <a:ext cx="6623141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Страховые взносы в фиксированном размере для ИП и КФХ за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2024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год</a:t>
            </a: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703238"/>
              </p:ext>
            </p:extLst>
          </p:nvPr>
        </p:nvGraphicFramePr>
        <p:xfrm>
          <a:off x="1182715" y="2020486"/>
          <a:ext cx="7061693" cy="27235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56820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1923518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1681355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Вид платежа</a:t>
                      </a:r>
                      <a:r>
                        <a:rPr lang="ru-RU" sz="1900" baseline="0" dirty="0" smtClean="0"/>
                        <a:t> </a:t>
                      </a:r>
                      <a:endParaRPr lang="ru-RU" sz="19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Сумма</a:t>
                      </a:r>
                      <a:r>
                        <a:rPr lang="ru-RU" sz="1900" baseline="0" dirty="0" smtClean="0"/>
                        <a:t> к уплате за 2024 год </a:t>
                      </a:r>
                      <a:endParaRPr lang="ru-RU" sz="19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Срок уплаты</a:t>
                      </a:r>
                      <a:endParaRPr lang="ru-RU" sz="19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Единый фиксированный тариф </a:t>
                      </a:r>
                    </a:p>
                    <a:p>
                      <a:pPr algn="ctr"/>
                      <a:r>
                        <a:rPr lang="ru-RU" sz="1800" kern="1200" dirty="0" smtClean="0"/>
                        <a:t>по СВ </a:t>
                      </a:r>
                      <a:r>
                        <a:rPr lang="ru-RU" sz="1800" dirty="0" smtClean="0"/>
                        <a:t>с дохода не более 300 000 руб.</a:t>
                      </a:r>
                      <a:endParaRPr lang="ru-RU" sz="18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49 500 руб.</a:t>
                      </a:r>
                      <a:endParaRPr lang="ru-RU" sz="1800" b="1" kern="1200" dirty="0" smtClean="0">
                        <a:solidFill>
                          <a:srgbClr val="005AA9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позднее 31.12.2024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73881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СВ на ОПС за 2023 год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с дохода более 300 000 руб.</a:t>
                      </a:r>
                      <a:endParaRPr lang="ru-RU" sz="18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1 % с суммы превышения* </a:t>
                      </a:r>
                      <a:endParaRPr lang="ru-RU" sz="18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 позднее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01.07.2025</a:t>
                      </a:r>
                      <a:endParaRPr lang="ru-RU" sz="18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6866" marR="66866" marT="54864" marB="54864"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5496" y="5595675"/>
            <a:ext cx="6424013" cy="10224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6712" y="1099982"/>
            <a:ext cx="7481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Введен единый фиксированный тариф по СВ на ОПС и ОМС для плательщиков, </a:t>
            </a:r>
            <a:endParaRPr lang="ru-RU" sz="1600" dirty="0" smtClean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 defTabSz="815975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производящих выплаты и иные вознаграждения физическим лицам: 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год он определен в размере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49 500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рублей</a:t>
            </a:r>
            <a:r>
              <a:rPr lang="ru-RU" sz="1400" dirty="0">
                <a:solidFill>
                  <a:srgbClr val="405965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2714" y="4869160"/>
            <a:ext cx="7061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800" b="1" u="sng" dirty="0">
                <a:solidFill>
                  <a:srgbClr val="C0504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Уведомления </a:t>
            </a:r>
            <a:r>
              <a:rPr lang="ru-RU" sz="1800" b="1" u="sng" dirty="0" smtClean="0">
                <a:solidFill>
                  <a:srgbClr val="C0504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об исчисленных суммах не </a:t>
            </a:r>
            <a:r>
              <a:rPr lang="ru-RU" sz="1800" b="1" u="sng" dirty="0">
                <a:solidFill>
                  <a:srgbClr val="C0504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предоставляются!</a:t>
            </a:r>
            <a:endParaRPr lang="ru-RU" sz="1800" b="1" dirty="0">
              <a:solidFill>
                <a:srgbClr val="C0504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92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107322" y="2"/>
            <a:ext cx="6623141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В какие сроки подается уведомление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5526" y="1088742"/>
            <a:ext cx="8424936" cy="160949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Д</a:t>
            </a:r>
            <a:r>
              <a:rPr lang="ru-RU" sz="1600" dirty="0" smtClean="0">
                <a:solidFill>
                  <a:srgbClr val="002060"/>
                </a:solidFill>
              </a:rPr>
              <a:t>о </a:t>
            </a:r>
            <a:r>
              <a:rPr lang="ru-RU" sz="1600" b="1" dirty="0">
                <a:solidFill>
                  <a:srgbClr val="C00000"/>
                </a:solidFill>
              </a:rPr>
              <a:t>25 числа</a:t>
            </a:r>
            <a:r>
              <a:rPr lang="ru-RU" sz="1600" dirty="0">
                <a:solidFill>
                  <a:srgbClr val="002060"/>
                </a:solidFill>
              </a:rPr>
              <a:t> месяца, в котором установлен срок </a:t>
            </a:r>
            <a:r>
              <a:rPr lang="ru-RU" sz="1600" dirty="0" smtClean="0">
                <a:solidFill>
                  <a:srgbClr val="002060"/>
                </a:solidFill>
              </a:rPr>
              <a:t>уплаты.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Если 25 число – выходной </a:t>
            </a:r>
            <a:r>
              <a:rPr lang="ru-RU" sz="1600" b="1" dirty="0" smtClean="0">
                <a:solidFill>
                  <a:srgbClr val="C00000"/>
                </a:solidFill>
              </a:rPr>
              <a:t>день</a:t>
            </a:r>
            <a:r>
              <a:rPr lang="ru-RU" sz="1600" dirty="0" smtClean="0">
                <a:solidFill>
                  <a:srgbClr val="002060"/>
                </a:solidFill>
              </a:rPr>
              <a:t>, то срок переносится на </a:t>
            </a:r>
            <a:r>
              <a:rPr lang="ru-RU" sz="1600" b="1" dirty="0" smtClean="0">
                <a:solidFill>
                  <a:srgbClr val="C00000"/>
                </a:solidFill>
              </a:rPr>
              <a:t>следующий рабочий день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Представить Уведомление можно: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по ТКС, подписанное усиленной квалифицированной </a:t>
            </a:r>
            <a:r>
              <a:rPr lang="ru-RU" sz="1400" dirty="0" smtClean="0">
                <a:solidFill>
                  <a:srgbClr val="002060"/>
                </a:solidFill>
              </a:rPr>
              <a:t>ЭП;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- через ЛК налогоплательщика, подписанное усиленной квалифицированной </a:t>
            </a:r>
            <a:r>
              <a:rPr lang="ru-RU" sz="1400" dirty="0" smtClean="0">
                <a:solidFill>
                  <a:srgbClr val="002060"/>
                </a:solidFill>
              </a:rPr>
              <a:t>ЭП (с 01.10.2023 индивидуальные предприниматели через ЛК, подписанное усиленной неквалифицированной ЭП, которую можно сформировать в ЛК);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- на бумаге, </a:t>
            </a:r>
            <a:r>
              <a:rPr lang="ru-RU" sz="1400" dirty="0" smtClean="0">
                <a:solidFill>
                  <a:srgbClr val="C00000"/>
                </a:solidFill>
              </a:rPr>
              <a:t>за исключением налогоплательщиков, указанных в п. 3 ст. 80 НК РФ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94847" y="2937647"/>
            <a:ext cx="3258361" cy="235589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</a:rPr>
              <a:t>В </a:t>
            </a:r>
            <a:r>
              <a:rPr lang="ru-RU" sz="1400" b="1" u="sng" dirty="0" smtClean="0">
                <a:solidFill>
                  <a:srgbClr val="002060"/>
                </a:solidFill>
              </a:rPr>
              <a:t>феврале  </a:t>
            </a:r>
            <a:r>
              <a:rPr lang="ru-RU" sz="1400" b="1" u="sng" dirty="0" smtClean="0">
                <a:solidFill>
                  <a:srgbClr val="002060"/>
                </a:solidFill>
              </a:rPr>
              <a:t>2024</a:t>
            </a:r>
            <a:endParaRPr lang="ru-RU" sz="1400" b="1" u="sng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29212" y="3501008"/>
            <a:ext cx="2330258" cy="287273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Установленный срок подачи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НДФЛ </a:t>
            </a:r>
            <a:r>
              <a:rPr lang="ru-RU" sz="1400" b="1" dirty="0">
                <a:solidFill>
                  <a:srgbClr val="C00000"/>
                </a:solidFill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</a:rPr>
              <a:t>05.02.2024</a:t>
            </a:r>
            <a:endParaRPr lang="ru-RU" sz="1400" b="1" dirty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НДФЛ и СВ </a:t>
            </a:r>
            <a:r>
              <a:rPr lang="ru-RU" sz="1400" b="1" dirty="0">
                <a:solidFill>
                  <a:srgbClr val="C00000"/>
                </a:solidFill>
              </a:rPr>
              <a:t>– </a:t>
            </a:r>
            <a:r>
              <a:rPr lang="ru-RU" sz="1400" b="1" dirty="0" smtClean="0">
                <a:solidFill>
                  <a:srgbClr val="C00000"/>
                </a:solidFill>
              </a:rPr>
              <a:t>26.02.2024</a:t>
            </a:r>
            <a:endParaRPr lang="ru-RU" sz="1400" b="1" dirty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СВ</a:t>
            </a:r>
            <a:r>
              <a:rPr lang="ru-RU" sz="1400" b="1" dirty="0">
                <a:solidFill>
                  <a:srgbClr val="C00000"/>
                </a:solidFill>
              </a:rPr>
              <a:t>, ТН, ЗН, НИО – 28.02.2024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0511" y="3501008"/>
            <a:ext cx="3032235" cy="287273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1400" b="1" dirty="0">
                <a:solidFill>
                  <a:srgbClr val="C00000"/>
                </a:solidFill>
              </a:rPr>
              <a:t>Представить уведомление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НДФЛ </a:t>
            </a:r>
            <a:r>
              <a:rPr lang="ru-RU" sz="1400" dirty="0">
                <a:solidFill>
                  <a:srgbClr val="002060"/>
                </a:solidFill>
              </a:rPr>
              <a:t>НА (с доходов, выплаченных за период с </a:t>
            </a:r>
            <a:r>
              <a:rPr lang="ru-RU" sz="1400" dirty="0" smtClean="0">
                <a:solidFill>
                  <a:srgbClr val="002060"/>
                </a:solidFill>
              </a:rPr>
              <a:t>23.01.2024 </a:t>
            </a:r>
            <a:r>
              <a:rPr lang="ru-RU" sz="1400" dirty="0">
                <a:solidFill>
                  <a:srgbClr val="002060"/>
                </a:solidFill>
              </a:rPr>
              <a:t>- </a:t>
            </a:r>
            <a:r>
              <a:rPr lang="ru-RU" sz="1400" dirty="0" smtClean="0">
                <a:solidFill>
                  <a:srgbClr val="002060"/>
                </a:solidFill>
              </a:rPr>
              <a:t>31.01.2024</a:t>
            </a:r>
            <a:r>
              <a:rPr lang="ru-RU" sz="14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НДФЛ НА (с доходов, выплаченных за период с </a:t>
            </a:r>
            <a:r>
              <a:rPr lang="ru-RU" sz="1400" dirty="0" smtClean="0">
                <a:solidFill>
                  <a:srgbClr val="002060"/>
                </a:solidFill>
              </a:rPr>
              <a:t>01.02.2024 </a:t>
            </a:r>
            <a:r>
              <a:rPr lang="ru-RU" sz="1400" dirty="0">
                <a:solidFill>
                  <a:srgbClr val="002060"/>
                </a:solidFill>
              </a:rPr>
              <a:t>- </a:t>
            </a:r>
            <a:r>
              <a:rPr lang="ru-RU" sz="1400" dirty="0" smtClean="0">
                <a:solidFill>
                  <a:srgbClr val="002060"/>
                </a:solidFill>
              </a:rPr>
              <a:t>22.02.2024</a:t>
            </a:r>
            <a:r>
              <a:rPr lang="ru-RU" sz="1400" dirty="0">
                <a:solidFill>
                  <a:srgbClr val="002060"/>
                </a:solidFill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СВ </a:t>
            </a:r>
            <a:r>
              <a:rPr lang="ru-RU" sz="1400" dirty="0">
                <a:solidFill>
                  <a:srgbClr val="002060"/>
                </a:solidFill>
              </a:rPr>
              <a:t>(за </a:t>
            </a:r>
            <a:r>
              <a:rPr lang="ru-RU" sz="1400" dirty="0" smtClean="0">
                <a:solidFill>
                  <a:srgbClr val="002060"/>
                </a:solidFill>
              </a:rPr>
              <a:t>январь 2024)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Земельный, транспортный, налог на имущество за 2023 </a:t>
            </a:r>
            <a:endParaRPr lang="ru-RU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14949" y="3501008"/>
            <a:ext cx="3186354" cy="287272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Уплатить не позднее 05 февраля: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</a:rPr>
              <a:t>НДФЛ 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Уплатить </a:t>
            </a:r>
            <a:r>
              <a:rPr lang="ru-RU" sz="1400" b="1" dirty="0">
                <a:solidFill>
                  <a:srgbClr val="C00000"/>
                </a:solidFill>
              </a:rPr>
              <a:t>не позднее </a:t>
            </a:r>
            <a:r>
              <a:rPr lang="ru-RU" sz="1400" b="1" dirty="0" smtClean="0">
                <a:solidFill>
                  <a:srgbClr val="C00000"/>
                </a:solidFill>
              </a:rPr>
              <a:t>28 </a:t>
            </a:r>
            <a:r>
              <a:rPr lang="ru-RU" sz="1400" b="1" dirty="0">
                <a:solidFill>
                  <a:srgbClr val="C00000"/>
                </a:solidFill>
              </a:rPr>
              <a:t>февраля</a:t>
            </a:r>
            <a:r>
              <a:rPr lang="ru-RU" sz="1400" b="1" dirty="0" smtClean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</a:rPr>
              <a:t>НДФЛ, СВ</a:t>
            </a:r>
            <a:r>
              <a:rPr lang="ru-RU" sz="1400" dirty="0">
                <a:solidFill>
                  <a:srgbClr val="002060"/>
                </a:solidFill>
              </a:rPr>
              <a:t>, ТН, ЗН, НИО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60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9_Navy Lime">
    <a:dk1>
      <a:srgbClr val="57565A"/>
    </a:dk1>
    <a:lt1>
      <a:sysClr val="window" lastClr="FFFFFF"/>
    </a:lt1>
    <a:dk2>
      <a:srgbClr val="1C5686"/>
    </a:dk2>
    <a:lt2>
      <a:srgbClr val="22658C"/>
    </a:lt2>
    <a:accent1>
      <a:srgbClr val="CAD82A"/>
    </a:accent1>
    <a:accent2>
      <a:srgbClr val="B2C441"/>
    </a:accent2>
    <a:accent3>
      <a:srgbClr val="8EB240"/>
    </a:accent3>
    <a:accent4>
      <a:srgbClr val="649E4A"/>
    </a:accent4>
    <a:accent5>
      <a:srgbClr val="378966"/>
    </a:accent5>
    <a:accent6>
      <a:srgbClr val="197585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175191</TotalTime>
  <Words>1551</Words>
  <Application>Microsoft Office PowerPoint</Application>
  <PresentationFormat>Экран (4:3)</PresentationFormat>
  <Paragraphs>272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Roboto Condensed</vt:lpstr>
      <vt:lpstr>Open Sans</vt:lpstr>
      <vt:lpstr>Calibri Light</vt:lpstr>
      <vt:lpstr>Open Sans Light</vt:lpstr>
      <vt:lpstr>Times New Roman</vt:lpstr>
      <vt:lpstr>Wingdings</vt:lpstr>
      <vt:lpstr>Calibri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Калгина Юлия Юрьевна</cp:lastModifiedBy>
  <cp:revision>2405</cp:revision>
  <cp:lastPrinted>2024-01-16T23:56:18Z</cp:lastPrinted>
  <dcterms:created xsi:type="dcterms:W3CDTF">2014-10-08T23:03:32Z</dcterms:created>
  <dcterms:modified xsi:type="dcterms:W3CDTF">2024-02-14T06:31:51Z</dcterms:modified>
</cp:coreProperties>
</file>