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70" r:id="rId4"/>
    <p:sldId id="274" r:id="rId5"/>
    <p:sldId id="273" r:id="rId6"/>
    <p:sldId id="271" r:id="rId7"/>
    <p:sldId id="272" r:id="rId8"/>
    <p:sldId id="269" r:id="rId9"/>
  </p:sldIdLst>
  <p:sldSz cx="9144000" cy="6858000" type="screen4x3"/>
  <p:notesSz cx="6858000" cy="914400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  <p15:guide id="10" orient="horz" pos="2160">
          <p15:clr>
            <a:srgbClr val="A4A3A4"/>
          </p15:clr>
        </p15:guide>
        <p15:guide id="11" orient="horz" pos="3957">
          <p15:clr>
            <a:srgbClr val="A4A3A4"/>
          </p15:clr>
        </p15:guide>
        <p15:guide id="12" orient="horz" pos="469">
          <p15:clr>
            <a:srgbClr val="A4A3A4"/>
          </p15:clr>
        </p15:guide>
        <p15:guide id="13" orient="horz" pos="126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8C90"/>
    <a:srgbClr val="504F53"/>
    <a:srgbClr val="005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60" autoAdjust="0"/>
  </p:normalViewPr>
  <p:slideViewPr>
    <p:cSldViewPr showGuides="1">
      <p:cViewPr varScale="1">
        <p:scale>
          <a:sx n="102" d="100"/>
          <a:sy n="102" d="100"/>
        </p:scale>
        <p:origin x="-1800" y="-84"/>
      </p:cViewPr>
      <p:guideLst>
        <p:guide orient="horz" pos="1620"/>
        <p:guide orient="horz" pos="2968"/>
        <p:guide orient="horz" pos="352"/>
        <p:guide orient="horz" pos="948"/>
        <p:guide orient="horz" pos="2160"/>
        <p:guide orient="horz" pos="3957"/>
        <p:guide orient="horz" pos="469"/>
        <p:guide orient="horz" pos="1264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677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517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3471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9389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2514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313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801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726650"/>
            <a:ext cx="7772400" cy="1470025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5228795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0" y="1988840"/>
            <a:ext cx="9144000" cy="93610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1037861"/>
            <a:ext cx="7562805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28.05.2018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2"/>
            <a:ext cx="3008313" cy="116204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2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28.05.2018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28.05.2018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1" y="303212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2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751"/>
            <a:ext cx="9144000" cy="6857193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7" y="1247808"/>
            <a:ext cx="6102883" cy="477348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2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76"/>
            <a:ext cx="923618" cy="376853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745067"/>
            <a:ext cx="7548638" cy="1261535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2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76"/>
            <a:ext cx="923618" cy="376853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1559"/>
            <a:ext cx="9143998" cy="68571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1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9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559"/>
            <a:ext cx="9144000" cy="68571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1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9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751"/>
            <a:ext cx="9144000" cy="685719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970915"/>
            <a:ext cx="5736842" cy="1362075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470728"/>
            <a:ext cx="5736842" cy="1500187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745066"/>
            <a:ext cx="8075612" cy="126153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2006600"/>
            <a:ext cx="3647576" cy="427566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2006600"/>
            <a:ext cx="3671888" cy="427566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28.05.2018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1559"/>
            <a:ext cx="9143998" cy="68571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745067"/>
            <a:ext cx="7632700" cy="1234645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90" y="1988840"/>
            <a:ext cx="7632699" cy="4293427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1"/>
            <a:ext cx="2895600" cy="365125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2" y="5864225"/>
            <a:ext cx="503585" cy="684776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fias.nalog.ru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352" y="3861048"/>
            <a:ext cx="7783588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/>
              <a:t>Значение и использование ФИАС в работе государственных и муниципальных органов власти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1243" y="2372883"/>
            <a:ext cx="5529286" cy="134414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Управление </a:t>
            </a:r>
            <a:r>
              <a:rPr lang="ru-RU" b="1" noProof="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Федеральной налоговой службы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noProof="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по Амурской области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6015587"/>
            <a:ext cx="2854920" cy="48005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25.05.2018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8824" y="1700808"/>
            <a:ext cx="8023905" cy="45243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344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688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32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376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719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064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408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751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ru-RU" sz="2000" b="1" dirty="0" smtClean="0">
                <a:solidFill>
                  <a:srgbClr val="C00000"/>
                </a:solidFill>
              </a:rPr>
              <a:t>АДРЕС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– описание места нахождения объекта адресации, структурированное в соответствии с принципами организации местного самоуправления в Российской Федерации и включающее в себя в том числе наименование элемента планировочной структуры (при необходимости), элемента улично-дорожной сети, а также цифровое и (или) буквенно-цифровое обозначение объекта адресации, позволяющее </a:t>
            </a:r>
            <a:r>
              <a:rPr lang="ru-RU" sz="2000" b="1" u="sng" dirty="0" smtClean="0">
                <a:solidFill>
                  <a:schemeClr val="accent5">
                    <a:lumMod val="50000"/>
                  </a:schemeClr>
                </a:solidFill>
              </a:rPr>
              <a:t>его идентифицировать.</a:t>
            </a:r>
          </a:p>
          <a:p>
            <a:pPr>
              <a:lnSpc>
                <a:spcPct val="120000"/>
              </a:lnSpc>
            </a:pPr>
            <a:r>
              <a:rPr lang="ru-RU" sz="2000" b="1" dirty="0" smtClean="0">
                <a:solidFill>
                  <a:srgbClr val="C00000"/>
                </a:solidFill>
              </a:rPr>
              <a:t>ФИАС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– Федеральная государственная адресная система, обеспечивающая формирование, ведение и использование государственного адресного реестра (ГАР)</a:t>
            </a:r>
          </a:p>
          <a:p>
            <a:pPr>
              <a:lnSpc>
                <a:spcPct val="120000"/>
              </a:lnSpc>
            </a:pPr>
            <a:r>
              <a:rPr lang="ru-RU" sz="2000" b="1" dirty="0" smtClean="0">
                <a:solidFill>
                  <a:srgbClr val="C00000"/>
                </a:solidFill>
              </a:rPr>
              <a:t>ГАР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– государственный информационный ресурс, содержащий сведения об адресах</a:t>
            </a:r>
            <a:endParaRPr lang="ru-RU" sz="2000" b="1" u="sng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8190" y="1196752"/>
            <a:ext cx="672774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344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688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32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376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719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064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408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751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ФЕДЕРАЛЬНЫЙ </a:t>
            </a:r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ЗАКОН ОТ 28.12.2013 N 443-ФЗ </a:t>
            </a:r>
          </a:p>
        </p:txBody>
      </p:sp>
      <p:sp>
        <p:nvSpPr>
          <p:cNvPr id="13" name="Заголовок 2"/>
          <p:cNvSpPr>
            <a:spLocks noGrp="1"/>
          </p:cNvSpPr>
          <p:nvPr/>
        </p:nvSpPr>
        <p:spPr>
          <a:xfrm>
            <a:off x="224984" y="456645"/>
            <a:ext cx="9099544" cy="635098"/>
          </a:xfrm>
          <a:prstGeom prst="rect">
            <a:avLst/>
          </a:prstGeom>
        </p:spPr>
        <p:txBody>
          <a:bodyPr vert="horz" lIns="131079" tIns="65540" rIns="131079" bIns="65540" rtlCol="0" anchor="ctr">
            <a:noAutofit/>
          </a:bodyPr>
          <a:lstStyle>
            <a:lvl1pPr marL="0" marR="0" indent="0" algn="l" defTabSz="13107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6788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latin typeface="+mn-lt"/>
              </a:rPr>
              <a:t>Законодательное закрепление понятий</a:t>
            </a:r>
          </a:p>
          <a:p>
            <a:r>
              <a:rPr lang="ru-RU" sz="2400" dirty="0" smtClean="0">
                <a:latin typeface="+mn-lt"/>
              </a:rPr>
              <a:t>«</a:t>
            </a:r>
            <a:r>
              <a:rPr lang="ru-RU" sz="2400" dirty="0">
                <a:latin typeface="+mn-lt"/>
              </a:rPr>
              <a:t>АДРЕС</a:t>
            </a:r>
            <a:r>
              <a:rPr lang="ru-RU" sz="2400" dirty="0" smtClean="0">
                <a:latin typeface="+mn-lt"/>
              </a:rPr>
              <a:t>», «ФИАС» и «ГАР»</a:t>
            </a:r>
            <a:endParaRPr lang="ru-RU" sz="2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264085" y="260648"/>
            <a:ext cx="8139347" cy="6408711"/>
            <a:chOff x="251520" y="389757"/>
            <a:chExt cx="8139347" cy="6408711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520" y="389757"/>
              <a:ext cx="8139347" cy="5703539"/>
            </a:xfrm>
            <a:prstGeom prst="rect">
              <a:avLst/>
            </a:prstGeom>
          </p:spPr>
        </p:pic>
        <p:sp>
          <p:nvSpPr>
            <p:cNvPr id="4" name="Прямоугольник 3"/>
            <p:cNvSpPr/>
            <p:nvPr/>
          </p:nvSpPr>
          <p:spPr>
            <a:xfrm>
              <a:off x="251520" y="3573015"/>
              <a:ext cx="8139347" cy="322545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ru-RU" sz="2000" b="1" dirty="0" smtClean="0">
                  <a:solidFill>
                    <a:schemeClr val="tx1"/>
                  </a:solidFill>
                </a:rPr>
                <a:t>Органы </a:t>
              </a:r>
              <a:r>
                <a:rPr lang="ru-RU" sz="2000" b="1" dirty="0">
                  <a:solidFill>
                    <a:schemeClr val="tx1"/>
                  </a:solidFill>
                </a:rPr>
                <a:t>местного </a:t>
              </a:r>
              <a:r>
                <a:rPr lang="ru-RU" sz="2000" b="1" dirty="0" smtClean="0">
                  <a:solidFill>
                    <a:schemeClr val="tx1"/>
                  </a:solidFill>
                </a:rPr>
                <a:t>самоуправления</a:t>
              </a:r>
              <a:r>
                <a:rPr lang="ru-RU" sz="2000" dirty="0" smtClean="0">
                  <a:solidFill>
                    <a:schemeClr val="tx1"/>
                  </a:solidFill>
                </a:rPr>
                <a:t>:</a:t>
              </a:r>
            </a:p>
            <a:p>
              <a:r>
                <a:rPr lang="ru-RU" sz="2000" dirty="0" smtClean="0">
                  <a:solidFill>
                    <a:schemeClr val="tx1"/>
                  </a:solidFill>
                </a:rPr>
                <a:t>1) присваивают, изменяют, </a:t>
              </a:r>
              <a:r>
                <a:rPr lang="ru-RU" sz="2000" dirty="0">
                  <a:solidFill>
                    <a:schemeClr val="tx1"/>
                  </a:solidFill>
                </a:rPr>
                <a:t>аннулируют адреса объектов адресации </a:t>
              </a:r>
              <a:r>
                <a:rPr lang="ru-RU" sz="2000" dirty="0" smtClean="0">
                  <a:solidFill>
                    <a:schemeClr val="tx1"/>
                  </a:solidFill>
                </a:rPr>
                <a:t>в соответствии с установленными Правительством Российской Федерации правилами присвоения, изменения, аннулирования адресов;</a:t>
              </a:r>
              <a:endParaRPr lang="ru-RU" sz="2000" dirty="0">
                <a:solidFill>
                  <a:schemeClr val="tx1"/>
                </a:solidFill>
              </a:endParaRPr>
            </a:p>
            <a:p>
              <a:r>
                <a:rPr lang="ru-RU" sz="2000" dirty="0">
                  <a:solidFill>
                    <a:schemeClr val="tx1"/>
                  </a:solidFill>
                </a:rPr>
                <a:t>2) размещают, изменяют, аннулируют содержащиеся в государственном адресном реестре сведения об адресах в соответствии с порядком ведения государственного адресного реестра.</a:t>
              </a:r>
            </a:p>
            <a:p>
              <a:r>
                <a:rPr lang="ru-RU" sz="2000" b="1" dirty="0" smtClean="0">
                  <a:solidFill>
                    <a:schemeClr val="tx1"/>
                  </a:solidFill>
                </a:rPr>
                <a:t>Оператор ФИАС (налоговый орган) </a:t>
              </a:r>
              <a:r>
                <a:rPr lang="ru-RU" sz="2000" dirty="0" smtClean="0">
                  <a:solidFill>
                    <a:schemeClr val="tx1"/>
                  </a:solidFill>
                </a:rPr>
                <a:t>несет </a:t>
              </a:r>
              <a:r>
                <a:rPr lang="ru-RU" sz="2000" dirty="0">
                  <a:solidFill>
                    <a:schemeClr val="tx1"/>
                  </a:solidFill>
                </a:rPr>
                <a:t>ответственность только за соответствие сведений, содержащихся в государственном адресном реестре, информации, предоставленной ему </a:t>
              </a:r>
              <a:r>
                <a:rPr lang="ru-RU" sz="2000" dirty="0" smtClean="0">
                  <a:solidFill>
                    <a:schemeClr val="tx1"/>
                  </a:solidFill>
                </a:rPr>
                <a:t>для </a:t>
              </a:r>
              <a:r>
                <a:rPr lang="ru-RU" sz="2000" dirty="0">
                  <a:solidFill>
                    <a:schemeClr val="tx1"/>
                  </a:solidFill>
                </a:rPr>
                <a:t>размещения в </a:t>
              </a:r>
              <a:r>
                <a:rPr lang="ru-RU" sz="2000" dirty="0" smtClean="0">
                  <a:solidFill>
                    <a:schemeClr val="tx1"/>
                  </a:solidFill>
                </a:rPr>
                <a:t>ГАР.</a:t>
              </a:r>
              <a:endParaRPr lang="ru-RU" sz="20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202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264084" y="44624"/>
            <a:ext cx="8139348" cy="6504376"/>
            <a:chOff x="251519" y="389757"/>
            <a:chExt cx="8139348" cy="6504376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520" y="389757"/>
              <a:ext cx="8139347" cy="5703539"/>
            </a:xfrm>
            <a:prstGeom prst="rect">
              <a:avLst/>
            </a:prstGeom>
          </p:spPr>
        </p:pic>
        <p:sp>
          <p:nvSpPr>
            <p:cNvPr id="4" name="Прямоугольник 3"/>
            <p:cNvSpPr/>
            <p:nvPr/>
          </p:nvSpPr>
          <p:spPr>
            <a:xfrm>
              <a:off x="251519" y="3190248"/>
              <a:ext cx="8139347" cy="370388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ru-RU" sz="2000" b="1" dirty="0">
                  <a:solidFill>
                    <a:schemeClr val="tx1"/>
                  </a:solidFill>
                </a:rPr>
                <a:t>Содержащиеся в государственном адресном реестре сведения об </a:t>
              </a:r>
              <a:r>
                <a:rPr lang="ru-RU" sz="2000" b="1" dirty="0" smtClean="0">
                  <a:solidFill>
                    <a:schemeClr val="tx1"/>
                  </a:solidFill>
                </a:rPr>
                <a:t>адресах:</a:t>
              </a:r>
            </a:p>
            <a:p>
              <a:r>
                <a:rPr lang="ru-RU" sz="2000" dirty="0" smtClean="0">
                  <a:solidFill>
                    <a:schemeClr val="tx1"/>
                  </a:solidFill>
                </a:rPr>
                <a:t>- являются </a:t>
              </a:r>
              <a:r>
                <a:rPr lang="ru-RU" sz="2000" b="1" dirty="0">
                  <a:solidFill>
                    <a:schemeClr val="tx1"/>
                  </a:solidFill>
                </a:rPr>
                <a:t>общедоступной информацией</a:t>
              </a:r>
              <a:r>
                <a:rPr lang="ru-RU" sz="2000" dirty="0">
                  <a:solidFill>
                    <a:schemeClr val="tx1"/>
                  </a:solidFill>
                </a:rPr>
                <a:t>, размещаемой в том числе в форме открытых </a:t>
              </a:r>
              <a:r>
                <a:rPr lang="ru-RU" sz="2000" dirty="0" smtClean="0">
                  <a:solidFill>
                    <a:schemeClr val="tx1"/>
                  </a:solidFill>
                </a:rPr>
                <a:t>данных;</a:t>
              </a:r>
            </a:p>
            <a:p>
              <a:r>
                <a:rPr lang="ru-RU" sz="2000" dirty="0" smtClean="0">
                  <a:solidFill>
                    <a:schemeClr val="tx1"/>
                  </a:solidFill>
                </a:rPr>
                <a:t>- </a:t>
              </a:r>
              <a:r>
                <a:rPr lang="ru-RU" sz="2000" b="1" dirty="0" smtClean="0">
                  <a:solidFill>
                    <a:schemeClr val="tx1"/>
                  </a:solidFill>
                </a:rPr>
                <a:t>обязательны </a:t>
              </a:r>
              <a:r>
                <a:rPr lang="ru-RU" sz="2000" b="1" dirty="0">
                  <a:solidFill>
                    <a:schemeClr val="tx1"/>
                  </a:solidFill>
                </a:rPr>
                <a:t>для использования </a:t>
              </a:r>
              <a:r>
                <a:rPr lang="ru-RU" sz="2000" dirty="0">
                  <a:solidFill>
                    <a:schemeClr val="tx1"/>
                  </a:solidFill>
                </a:rPr>
                <a:t>органами государственной власти, органами местного самоуправления, в том числе при предоставлении государственных услуг и муниципальных услуг, а также для использования при оказании услуг почтовой </a:t>
              </a:r>
              <a:r>
                <a:rPr lang="ru-RU" sz="2000" dirty="0" smtClean="0">
                  <a:solidFill>
                    <a:schemeClr val="tx1"/>
                  </a:solidFill>
                </a:rPr>
                <a:t>связи.</a:t>
              </a:r>
            </a:p>
            <a:p>
              <a:pPr>
                <a:spcBef>
                  <a:spcPts val="1200"/>
                </a:spcBef>
              </a:pPr>
              <a:r>
                <a:rPr lang="ru-RU" sz="2000" dirty="0" smtClean="0">
                  <a:solidFill>
                    <a:schemeClr val="tx1"/>
                  </a:solidFill>
                </a:rPr>
                <a:t>ГАР </a:t>
              </a:r>
              <a:r>
                <a:rPr lang="ru-RU" sz="2000" dirty="0">
                  <a:solidFill>
                    <a:schemeClr val="tx1"/>
                  </a:solidFill>
                </a:rPr>
                <a:t>размещается на официальном сайте </a:t>
              </a:r>
              <a:r>
                <a:rPr lang="en-US" sz="2000" dirty="0" smtClean="0">
                  <a:solidFill>
                    <a:schemeClr val="tx1"/>
                  </a:solidFill>
                  <a:hlinkClick r:id="rId4"/>
                </a:rPr>
                <a:t>http</a:t>
              </a:r>
              <a:r>
                <a:rPr lang="en-US" sz="2000" dirty="0">
                  <a:solidFill>
                    <a:schemeClr val="tx1"/>
                  </a:solidFill>
                  <a:hlinkClick r:id="rId4"/>
                </a:rPr>
                <a:t>://fias.nalog.ru</a:t>
              </a:r>
              <a:r>
                <a:rPr lang="en-US" sz="2000" dirty="0" smtClean="0">
                  <a:solidFill>
                    <a:schemeClr val="tx1"/>
                  </a:solidFill>
                  <a:hlinkClick r:id="rId4"/>
                </a:rPr>
                <a:t>/</a:t>
              </a:r>
              <a:r>
                <a:rPr lang="ru-RU" sz="2000" dirty="0" smtClean="0">
                  <a:solidFill>
                    <a:schemeClr val="tx1"/>
                  </a:solidFill>
                </a:rPr>
                <a:t> в сети Интернет </a:t>
              </a:r>
              <a:r>
                <a:rPr lang="ru-RU" sz="2000" dirty="0">
                  <a:solidFill>
                    <a:schemeClr val="tx1"/>
                  </a:solidFill>
                </a:rPr>
                <a:t>и </a:t>
              </a:r>
              <a:r>
                <a:rPr lang="ru-RU" sz="2000" dirty="0" smtClean="0">
                  <a:solidFill>
                    <a:schemeClr val="tx1"/>
                  </a:solidFill>
                </a:rPr>
                <a:t>доступен </a:t>
              </a:r>
              <a:r>
                <a:rPr lang="ru-RU" sz="2000" dirty="0">
                  <a:solidFill>
                    <a:schemeClr val="tx1"/>
                  </a:solidFill>
                </a:rPr>
                <a:t>для просмотра без подачи запросов и взимания платы.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322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5" name="Объект 1"/>
          <p:cNvSpPr>
            <a:spLocks noGrp="1"/>
          </p:cNvSpPr>
          <p:nvPr>
            <p:ph idx="1"/>
          </p:nvPr>
        </p:nvSpPr>
        <p:spPr>
          <a:xfrm>
            <a:off x="492311" y="1052736"/>
            <a:ext cx="7787885" cy="5184576"/>
          </a:xfrm>
        </p:spPr>
        <p:txBody>
          <a:bodyPr>
            <a:noAutofit/>
          </a:bodyPr>
          <a:lstStyle/>
          <a:p>
            <a:r>
              <a:rPr lang="ru-RU" sz="2200" dirty="0">
                <a:solidFill>
                  <a:schemeClr val="tx1"/>
                </a:solidFill>
                <a:latin typeface="+mn-lt"/>
              </a:rPr>
              <a:t>В настоящее время в </a:t>
            </a:r>
            <a:r>
              <a:rPr lang="ru-RU" sz="2200" dirty="0" smtClean="0">
                <a:solidFill>
                  <a:schemeClr val="tx1"/>
                </a:solidFill>
                <a:latin typeface="+mn-lt"/>
              </a:rPr>
              <a:t>ФИАС </a:t>
            </a:r>
            <a:r>
              <a:rPr lang="ru-RU" sz="2200" dirty="0">
                <a:solidFill>
                  <a:schemeClr val="tx1"/>
                </a:solidFill>
                <a:latin typeface="+mn-lt"/>
              </a:rPr>
              <a:t>с использованием ЭЦП </a:t>
            </a:r>
            <a:r>
              <a:rPr lang="ru-RU" sz="2200" dirty="0" smtClean="0">
                <a:solidFill>
                  <a:schemeClr val="tx1"/>
                </a:solidFill>
                <a:latin typeface="+mn-lt"/>
              </a:rPr>
              <a:t>зарегистрированы </a:t>
            </a:r>
            <a:r>
              <a:rPr lang="ru-RU" sz="2200" dirty="0">
                <a:solidFill>
                  <a:schemeClr val="tx1"/>
                </a:solidFill>
                <a:latin typeface="+mn-lt"/>
              </a:rPr>
              <a:t>представители </a:t>
            </a:r>
            <a:r>
              <a:rPr lang="en-US" sz="2200" dirty="0" smtClean="0">
                <a:solidFill>
                  <a:schemeClr val="tx1"/>
                </a:solidFill>
                <a:latin typeface="+mn-lt"/>
              </a:rPr>
              <a:t>264</a:t>
            </a:r>
            <a:r>
              <a:rPr lang="ru-RU" sz="22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200" dirty="0" smtClean="0">
                <a:solidFill>
                  <a:schemeClr val="tx1"/>
                </a:solidFill>
                <a:latin typeface="+mn-lt"/>
              </a:rPr>
              <a:t>(99%) </a:t>
            </a:r>
            <a:r>
              <a:rPr lang="ru-RU" sz="2200" dirty="0" smtClean="0">
                <a:solidFill>
                  <a:schemeClr val="tx1"/>
                </a:solidFill>
                <a:latin typeface="+mn-lt"/>
              </a:rPr>
              <a:t>ОМСУ.</a:t>
            </a:r>
            <a:endParaRPr lang="en-US" sz="2200" dirty="0" smtClean="0">
              <a:solidFill>
                <a:schemeClr val="tx1"/>
              </a:solidFill>
              <a:latin typeface="+mn-lt"/>
            </a:endParaRPr>
          </a:p>
          <a:p>
            <a:r>
              <a:rPr lang="ru-RU" sz="2200" b="0" dirty="0" smtClean="0">
                <a:solidFill>
                  <a:schemeClr val="tx1"/>
                </a:solidFill>
                <a:latin typeface="+mn-lt"/>
              </a:rPr>
              <a:t>(не подключены </a:t>
            </a:r>
            <a:r>
              <a:rPr lang="ru-RU" sz="2200" b="0" u="sng" dirty="0" smtClean="0">
                <a:solidFill>
                  <a:schemeClr val="tx1"/>
                </a:solidFill>
                <a:latin typeface="+mn-lt"/>
              </a:rPr>
              <a:t>Северный сельсовет </a:t>
            </a:r>
            <a:r>
              <a:rPr lang="ru-RU" sz="2200" b="0" u="sng" dirty="0" err="1" smtClean="0">
                <a:solidFill>
                  <a:schemeClr val="tx1"/>
                </a:solidFill>
                <a:latin typeface="+mn-lt"/>
              </a:rPr>
              <a:t>Архаринского</a:t>
            </a:r>
            <a:r>
              <a:rPr lang="ru-RU" sz="2200" b="0" u="sng" dirty="0">
                <a:solidFill>
                  <a:schemeClr val="tx1"/>
                </a:solidFill>
                <a:latin typeface="+mn-lt"/>
              </a:rPr>
              <a:t> района </a:t>
            </a:r>
            <a:r>
              <a:rPr lang="ru-RU" sz="2200" b="0" dirty="0">
                <a:solidFill>
                  <a:schemeClr val="tx1"/>
                </a:solidFill>
                <a:latin typeface="+mn-lt"/>
              </a:rPr>
              <a:t>и </a:t>
            </a:r>
            <a:r>
              <a:rPr lang="ru-RU" sz="2200" b="0" u="sng" dirty="0">
                <a:solidFill>
                  <a:schemeClr val="tx1"/>
                </a:solidFill>
                <a:latin typeface="+mn-lt"/>
              </a:rPr>
              <a:t>Белоцерковский </a:t>
            </a:r>
            <a:r>
              <a:rPr lang="ru-RU" sz="2200" b="0" u="sng" dirty="0" smtClean="0">
                <a:solidFill>
                  <a:schemeClr val="tx1"/>
                </a:solidFill>
                <a:latin typeface="+mn-lt"/>
              </a:rPr>
              <a:t>сельсовет Белогорского района</a:t>
            </a:r>
            <a:r>
              <a:rPr lang="ru-RU" sz="2200" b="0" dirty="0" smtClean="0">
                <a:solidFill>
                  <a:schemeClr val="tx1"/>
                </a:solidFill>
                <a:latin typeface="+mn-lt"/>
              </a:rPr>
              <a:t>)</a:t>
            </a:r>
            <a:endParaRPr lang="ru-RU" sz="2200" b="0" dirty="0">
              <a:solidFill>
                <a:schemeClr val="tx1"/>
              </a:solidFill>
              <a:latin typeface="+mn-lt"/>
            </a:endParaRPr>
          </a:p>
          <a:p>
            <a:pPr algn="just"/>
            <a:r>
              <a:rPr lang="ru-RU" sz="2200" dirty="0" smtClean="0">
                <a:solidFill>
                  <a:schemeClr val="tx1"/>
                </a:solidFill>
                <a:latin typeface="+mn-lt"/>
              </a:rPr>
              <a:t>В Амурской области ГАР содержит 394 298 сведений </a:t>
            </a:r>
            <a:r>
              <a:rPr lang="ru-RU" sz="2200" dirty="0">
                <a:solidFill>
                  <a:schemeClr val="tx1"/>
                </a:solidFill>
                <a:latin typeface="+mn-lt"/>
              </a:rPr>
              <a:t>об адресах: 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  <a:latin typeface="+mn-lt"/>
              </a:rPr>
              <a:t>- 11 городов,</a:t>
            </a:r>
            <a:endParaRPr lang="ru-RU" sz="2200" dirty="0">
              <a:solidFill>
                <a:schemeClr val="tx1"/>
              </a:solidFill>
              <a:latin typeface="+mn-lt"/>
            </a:endParaRPr>
          </a:p>
          <a:p>
            <a:pPr algn="just"/>
            <a:r>
              <a:rPr lang="ru-RU" sz="2200" dirty="0" smtClean="0">
                <a:solidFill>
                  <a:schemeClr val="tx1"/>
                </a:solidFill>
                <a:latin typeface="+mn-lt"/>
              </a:rPr>
              <a:t>- 643 населенных пунктов,</a:t>
            </a:r>
            <a:endParaRPr lang="ru-RU" sz="2200" dirty="0">
              <a:solidFill>
                <a:schemeClr val="tx1"/>
              </a:solidFill>
              <a:latin typeface="+mn-lt"/>
            </a:endParaRPr>
          </a:p>
          <a:p>
            <a:pPr algn="just"/>
            <a:r>
              <a:rPr lang="ru-RU" sz="2200" dirty="0" smtClean="0">
                <a:solidFill>
                  <a:schemeClr val="tx1"/>
                </a:solidFill>
                <a:latin typeface="+mn-lt"/>
              </a:rPr>
              <a:t>- 817 элементов планировочной структуры</a:t>
            </a:r>
            <a:endParaRPr lang="ru-RU" sz="2200" dirty="0">
              <a:solidFill>
                <a:schemeClr val="tx1"/>
              </a:solidFill>
              <a:latin typeface="+mn-lt"/>
            </a:endParaRPr>
          </a:p>
          <a:p>
            <a:pPr algn="just"/>
            <a:r>
              <a:rPr lang="ru-RU" sz="2200" dirty="0" smtClean="0">
                <a:solidFill>
                  <a:schemeClr val="tx1"/>
                </a:solidFill>
                <a:latin typeface="+mn-lt"/>
              </a:rPr>
              <a:t>- 6576 улиц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  <a:latin typeface="+mn-lt"/>
              </a:rPr>
              <a:t>- 140550 домов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  <a:latin typeface="+mn-lt"/>
              </a:rPr>
              <a:t>- 245701 помещений (квартир)</a:t>
            </a:r>
            <a:endParaRPr lang="ru-RU" sz="2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755576" y="339502"/>
            <a:ext cx="7261357" cy="628491"/>
          </a:xfrm>
          <a:prstGeom prst="rect">
            <a:avLst/>
          </a:prstGeom>
        </p:spPr>
        <p:txBody>
          <a:bodyPr vert="horz" lIns="81630" tIns="40815" rIns="81630" bIns="40815" rtlCol="0" anchor="ctr">
            <a:normAutofit/>
          </a:bodyPr>
          <a:lstStyle>
            <a:lvl1pPr marL="0" marR="0" indent="0" algn="l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700" dirty="0" smtClean="0"/>
              <a:t>Статистика по Амурской области</a:t>
            </a:r>
            <a:endParaRPr lang="ru-RU" sz="2700" dirty="0"/>
          </a:p>
        </p:txBody>
      </p:sp>
    </p:spTree>
    <p:extLst>
      <p:ext uri="{BB962C8B-B14F-4D97-AF65-F5344CB8AC3E}">
        <p14:creationId xmlns:p14="http://schemas.microsoft.com/office/powerpoint/2010/main" val="260683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995936" y="1594738"/>
            <a:ext cx="504056" cy="27579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329447" y="260648"/>
            <a:ext cx="8424936" cy="82935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700" dirty="0"/>
              <a:t>Межведомственное взаимодействие при ведении ГАР</a:t>
            </a:r>
          </a:p>
        </p:txBody>
      </p:sp>
      <p:sp>
        <p:nvSpPr>
          <p:cNvPr id="15" name="Скругленный прямоугольник 4"/>
          <p:cNvSpPr/>
          <p:nvPr/>
        </p:nvSpPr>
        <p:spPr>
          <a:xfrm>
            <a:off x="499235" y="3853910"/>
            <a:ext cx="3422546" cy="415016"/>
          </a:xfrm>
          <a:prstGeom prst="rect">
            <a:avLst/>
          </a:prstGeom>
          <a:noFill/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4008" tIns="64008" rIns="64008" bIns="64008" numCol="1" spcCol="1270" anchor="ctr" anchorCtr="0">
            <a:noAutofit/>
          </a:bodyPr>
          <a:lstStyle/>
          <a:p>
            <a:pPr algn="ctr" defTabSz="340923">
              <a:lnSpc>
                <a:spcPct val="90000"/>
              </a:lnSpc>
              <a:spcBef>
                <a:spcPct val="0"/>
              </a:spcBef>
            </a:pPr>
            <a:endParaRPr lang="ru-RU" sz="1400" b="1" u="sng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5075" y="5877272"/>
            <a:ext cx="7899333" cy="7200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defTabSz="340923">
              <a:lnSpc>
                <a:spcPct val="90000"/>
              </a:lnSpc>
              <a:spcBef>
                <a:spcPct val="0"/>
              </a:spcBef>
            </a:pPr>
            <a:r>
              <a:rPr lang="ru-RU" sz="2400" b="1" dirty="0"/>
              <a:t>Кадастровые номера, дата </a:t>
            </a:r>
            <a:r>
              <a:rPr lang="ru-RU" sz="2400" b="1" dirty="0" smtClean="0"/>
              <a:t>постановки</a:t>
            </a:r>
            <a:r>
              <a:rPr lang="en-US" sz="2400" b="1" dirty="0" smtClean="0"/>
              <a:t> </a:t>
            </a:r>
            <a:r>
              <a:rPr lang="ru-RU" sz="2400" b="1" dirty="0" smtClean="0"/>
              <a:t>и </a:t>
            </a:r>
            <a:r>
              <a:rPr lang="ru-RU" sz="2400" b="1" dirty="0"/>
              <a:t>снятия с </a:t>
            </a:r>
            <a:r>
              <a:rPr lang="ru-RU" sz="2400" b="1" dirty="0" smtClean="0"/>
              <a:t>ГКН – </a:t>
            </a:r>
            <a:r>
              <a:rPr lang="ru-RU" sz="2400" b="1" u="sng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Росреестр</a:t>
            </a:r>
            <a:endParaRPr lang="ru-RU" sz="2400" b="1" u="sng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7" name="Скругленный прямоугольник 4"/>
          <p:cNvSpPr/>
          <p:nvPr/>
        </p:nvSpPr>
        <p:spPr>
          <a:xfrm>
            <a:off x="4499992" y="5025889"/>
            <a:ext cx="3408123" cy="594410"/>
          </a:xfrm>
          <a:prstGeom prst="rect">
            <a:avLst/>
          </a:prstGeom>
          <a:noFill/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4008" tIns="64008" rIns="64008" bIns="64008" numCol="1" spcCol="1270" anchor="ctr" anchorCtr="0">
            <a:noAutofit/>
          </a:bodyPr>
          <a:lstStyle/>
          <a:p>
            <a:pPr algn="ctr" defTabSz="340923">
              <a:lnSpc>
                <a:spcPct val="90000"/>
              </a:lnSpc>
              <a:spcBef>
                <a:spcPct val="0"/>
              </a:spcBef>
            </a:pPr>
            <a:endParaRPr lang="ru-RU" sz="1400" b="1" u="sng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9" name="Скругленный прямоугольник 4"/>
          <p:cNvSpPr/>
          <p:nvPr/>
        </p:nvSpPr>
        <p:spPr>
          <a:xfrm>
            <a:off x="535703" y="2654224"/>
            <a:ext cx="3377088" cy="369158"/>
          </a:xfrm>
          <a:prstGeom prst="rect">
            <a:avLst/>
          </a:prstGeom>
          <a:noFill/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4008" tIns="64008" rIns="64008" bIns="64008" numCol="1" spcCol="1270" anchor="ctr" anchorCtr="0">
            <a:noAutofit/>
          </a:bodyPr>
          <a:lstStyle/>
          <a:p>
            <a:pPr algn="ctr" defTabSz="340923">
              <a:lnSpc>
                <a:spcPct val="90000"/>
              </a:lnSpc>
              <a:spcBef>
                <a:spcPct val="0"/>
              </a:spcBef>
            </a:pPr>
            <a:endParaRPr lang="ru-RU" sz="1400" b="1" u="sng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2690" y="3140968"/>
            <a:ext cx="7891718" cy="8101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defTabSz="340923">
              <a:lnSpc>
                <a:spcPct val="90000"/>
              </a:lnSpc>
              <a:spcBef>
                <a:spcPct val="0"/>
              </a:spcBef>
            </a:pPr>
            <a:r>
              <a:rPr lang="ru-RU" sz="2400" b="1" dirty="0"/>
              <a:t>Сведения о населенных пунктах </a:t>
            </a:r>
            <a:r>
              <a:rPr lang="ru-RU" sz="2400" b="1" dirty="0" smtClean="0"/>
              <a:t>–</a:t>
            </a:r>
          </a:p>
          <a:p>
            <a:pPr algn="ctr" defTabSz="340923">
              <a:lnSpc>
                <a:spcPct val="90000"/>
              </a:lnSpc>
              <a:spcBef>
                <a:spcPct val="0"/>
              </a:spcBef>
            </a:pPr>
            <a:r>
              <a:rPr lang="ru-RU" sz="2400" b="1" u="sng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Центр </a:t>
            </a:r>
            <a:r>
              <a:rPr lang="ru-RU" sz="2400" b="1" u="sng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геодезии и картографии </a:t>
            </a:r>
            <a:r>
              <a:rPr lang="ru-RU" sz="2400" b="1" u="sng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Росреестра</a:t>
            </a:r>
            <a:endParaRPr lang="ru-RU" sz="2400" b="1" u="sng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3" name="Скругленный прямоугольник 4"/>
          <p:cNvSpPr/>
          <p:nvPr/>
        </p:nvSpPr>
        <p:spPr>
          <a:xfrm>
            <a:off x="345075" y="4672186"/>
            <a:ext cx="7899333" cy="50824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64008" tIns="64008" rIns="64008" bIns="64008" numCol="1" spcCol="1270" anchor="ctr" anchorCtr="0">
            <a:noAutofit/>
          </a:bodyPr>
          <a:lstStyle/>
          <a:p>
            <a:pPr algn="ctr" defTabSz="340923">
              <a:lnSpc>
                <a:spcPct val="90000"/>
              </a:lnSpc>
              <a:spcBef>
                <a:spcPct val="0"/>
              </a:spcBef>
            </a:pPr>
            <a:r>
              <a:rPr lang="ru-RU" sz="2400" b="1" dirty="0"/>
              <a:t>Сведения об </a:t>
            </a:r>
            <a:r>
              <a:rPr lang="ru-RU" sz="2400" b="1" dirty="0" smtClean="0"/>
              <a:t>автодорогах – </a:t>
            </a:r>
            <a:r>
              <a:rPr lang="ru-RU" sz="2400" b="1" u="sng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Росавтодор</a:t>
            </a:r>
            <a:endParaRPr lang="ru-RU" sz="2400" b="1" u="sng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5" name="Скругленный прямоугольник 4"/>
          <p:cNvSpPr/>
          <p:nvPr/>
        </p:nvSpPr>
        <p:spPr>
          <a:xfrm>
            <a:off x="352692" y="2204864"/>
            <a:ext cx="7891716" cy="81525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64008" tIns="64008" rIns="64008" bIns="64008" numCol="1" spcCol="1270" anchor="ctr" anchorCtr="0">
            <a:noAutofit/>
          </a:bodyPr>
          <a:lstStyle/>
          <a:p>
            <a:pPr algn="ctr" defTabSz="340923">
              <a:lnSpc>
                <a:spcPct val="90000"/>
              </a:lnSpc>
              <a:spcBef>
                <a:spcPct val="0"/>
              </a:spcBef>
            </a:pPr>
            <a:r>
              <a:rPr lang="ru-RU" sz="2400" b="1" dirty="0"/>
              <a:t>Сведения о муниципальных образованиях </a:t>
            </a:r>
            <a:r>
              <a:rPr lang="ru-RU" sz="2400" b="1" dirty="0" smtClean="0"/>
              <a:t>– </a:t>
            </a:r>
            <a:r>
              <a:rPr lang="ru-RU" sz="2400" b="1" u="sng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Министерство </a:t>
            </a:r>
            <a:r>
              <a:rPr lang="ru-RU" sz="2400" b="1" u="sng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юстиции Российской Федерации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52690" y="908720"/>
            <a:ext cx="7891718" cy="114321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Адрес объекта</a:t>
            </a:r>
            <a:r>
              <a:rPr lang="en-US" sz="2400" b="1" dirty="0" smtClean="0"/>
              <a:t> </a:t>
            </a:r>
            <a:r>
              <a:rPr lang="ru-RU" sz="2400" b="1" dirty="0" smtClean="0"/>
              <a:t>от уровня элемента планировочной структуры</a:t>
            </a:r>
            <a:r>
              <a:rPr lang="en-US" sz="2400" b="1" dirty="0" smtClean="0"/>
              <a:t> </a:t>
            </a:r>
            <a:r>
              <a:rPr lang="ru-RU" sz="2400" b="1" dirty="0" smtClean="0"/>
              <a:t>до дома/помещения</a:t>
            </a:r>
            <a:endParaRPr lang="en-US" sz="2400" b="1" dirty="0" smtClean="0"/>
          </a:p>
          <a:p>
            <a:pPr algn="ctr"/>
            <a:r>
              <a:rPr lang="ru-RU" sz="2400" b="1" u="sng" dirty="0" smtClean="0">
                <a:solidFill>
                  <a:srgbClr val="002060"/>
                </a:solidFill>
              </a:rPr>
              <a:t>Органы местного самоуправления</a:t>
            </a:r>
            <a:endParaRPr lang="ru-RU" sz="2400" b="1" u="sng" dirty="0">
              <a:solidFill>
                <a:srgbClr val="00206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52690" y="4077072"/>
            <a:ext cx="7891718" cy="48484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defTabSz="340923">
              <a:lnSpc>
                <a:spcPct val="90000"/>
              </a:lnSpc>
              <a:spcBef>
                <a:spcPct val="0"/>
              </a:spcBef>
            </a:pPr>
            <a:r>
              <a:rPr lang="ru-RU" sz="2400" b="1" dirty="0"/>
              <a:t>Сведения о кодах </a:t>
            </a:r>
            <a:r>
              <a:rPr lang="ru-RU" sz="2400" b="1" dirty="0" smtClean="0"/>
              <a:t>ОКТМО – </a:t>
            </a:r>
            <a:r>
              <a:rPr lang="ru-RU" sz="2400" b="1" u="sng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Росстат</a:t>
            </a:r>
            <a:endParaRPr lang="ru-RU" sz="2400" b="1" u="sng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9446" y="5301208"/>
            <a:ext cx="7914962" cy="47981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defTabSz="340923">
              <a:lnSpc>
                <a:spcPct val="90000"/>
              </a:lnSpc>
              <a:spcBef>
                <a:spcPct val="0"/>
              </a:spcBef>
            </a:pPr>
            <a:r>
              <a:rPr lang="ru-RU" sz="2400" b="1" dirty="0"/>
              <a:t>Почтовые </a:t>
            </a:r>
            <a:r>
              <a:rPr lang="ru-RU" sz="2400" b="1" dirty="0" smtClean="0"/>
              <a:t>индексы – </a:t>
            </a:r>
            <a:r>
              <a:rPr lang="ru-RU" sz="2400" b="1" u="sng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Почта России </a:t>
            </a:r>
            <a:endParaRPr lang="ru-RU" sz="2400" b="1" u="sng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7802597" y="5373216"/>
            <a:ext cx="374001" cy="360040"/>
            <a:chOff x="6358240" y="4264332"/>
            <a:chExt cx="374001" cy="360040"/>
          </a:xfrm>
        </p:grpSpPr>
        <p:sp>
          <p:nvSpPr>
            <p:cNvPr id="33" name="Овал 32"/>
            <p:cNvSpPr/>
            <p:nvPr/>
          </p:nvSpPr>
          <p:spPr>
            <a:xfrm>
              <a:off x="6372201" y="4264332"/>
              <a:ext cx="360040" cy="36004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358240" y="4277143"/>
              <a:ext cx="360040" cy="347229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√</a:t>
              </a: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7816558" y="4149080"/>
            <a:ext cx="374001" cy="360040"/>
            <a:chOff x="6358240" y="4264332"/>
            <a:chExt cx="374001" cy="360040"/>
          </a:xfrm>
        </p:grpSpPr>
        <p:sp>
          <p:nvSpPr>
            <p:cNvPr id="40" name="Овал 39"/>
            <p:cNvSpPr/>
            <p:nvPr/>
          </p:nvSpPr>
          <p:spPr>
            <a:xfrm>
              <a:off x="6372201" y="4264332"/>
              <a:ext cx="360040" cy="36004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358240" y="4277143"/>
              <a:ext cx="360040" cy="347229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740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95536" y="476672"/>
            <a:ext cx="7548638" cy="672072"/>
          </a:xfrm>
        </p:spPr>
        <p:txBody>
          <a:bodyPr/>
          <a:lstStyle/>
          <a:p>
            <a:r>
              <a:rPr lang="ru-RU" sz="2400" dirty="0" smtClean="0"/>
              <a:t>Статистика обработки уведомлений об отсутствии (несоответствии) адресов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268760"/>
            <a:ext cx="8496944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043056">
              <a:spcBef>
                <a:spcPct val="0"/>
              </a:spcBef>
            </a:pPr>
            <a:r>
              <a:rPr lang="ru-RU" b="1" dirty="0">
                <a:solidFill>
                  <a:srgbClr val="005AA9"/>
                </a:solidFill>
              </a:rPr>
              <a:t>Сроки обработки уведомлений для ОМСУ:</a:t>
            </a:r>
          </a:p>
          <a:p>
            <a:pPr defTabSz="1043056">
              <a:spcBef>
                <a:spcPct val="0"/>
              </a:spcBef>
            </a:pPr>
            <a:r>
              <a:rPr lang="ru-RU" b="1" dirty="0"/>
              <a:t>- о несоответствии</a:t>
            </a:r>
            <a:r>
              <a:rPr lang="ru-RU" dirty="0"/>
              <a:t> - </a:t>
            </a:r>
            <a:r>
              <a:rPr lang="ru-RU" b="1" dirty="0"/>
              <a:t>в течение 1 месяца</a:t>
            </a:r>
            <a:r>
              <a:rPr lang="ru-RU" dirty="0"/>
              <a:t> (часть 5 статьи 7 Закона № 443-ФЗ),</a:t>
            </a:r>
          </a:p>
          <a:p>
            <a:pPr defTabSz="1043056">
              <a:spcBef>
                <a:spcPct val="0"/>
              </a:spcBef>
            </a:pPr>
            <a:r>
              <a:rPr lang="ru-RU" b="1" dirty="0"/>
              <a:t>- об отсутствии</a:t>
            </a:r>
            <a:r>
              <a:rPr lang="ru-RU" dirty="0"/>
              <a:t> адреса - не позднее </a:t>
            </a:r>
            <a:r>
              <a:rPr lang="ru-RU" b="1" dirty="0"/>
              <a:t>10 рабочих дней</a:t>
            </a:r>
            <a:r>
              <a:rPr lang="ru-RU" dirty="0"/>
              <a:t> (часть 6 статьи 9 Закона № 443-ФЗ)</a:t>
            </a:r>
            <a:endParaRPr lang="ru-RU" b="1" dirty="0">
              <a:solidFill>
                <a:srgbClr val="005AA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6388" y="3052436"/>
            <a:ext cx="8606091" cy="155786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79754" tIns="39877" rIns="79754" bIns="39877" rtlCol="0">
            <a:spAutoFit/>
          </a:bodyPr>
          <a:lstStyle/>
          <a:p>
            <a:r>
              <a:rPr lang="ru-RU" sz="1200" b="1" dirty="0"/>
              <a:t>ч.1 ст. 13.19.1. КоАП РФ </a:t>
            </a:r>
            <a:r>
              <a:rPr lang="ru-RU" sz="1200" dirty="0"/>
              <a:t>«Нарушение порядка размещения информации в государственной информационной системе жилищно-коммунального хозяйства»:</a:t>
            </a:r>
          </a:p>
          <a:p>
            <a:pPr algn="just"/>
            <a:r>
              <a:rPr lang="ru-RU" sz="1200" i="1" dirty="0" err="1"/>
              <a:t>Неразмещение</a:t>
            </a:r>
            <a:r>
              <a:rPr lang="ru-RU" sz="1200" i="1" dirty="0"/>
              <a:t> информации в ГИС ЖКХ или нарушение порядка, способов и (или) сроков размещения информации либо размещение информации не в полном объеме, размещение недостоверной информации </a:t>
            </a:r>
            <a:r>
              <a:rPr lang="ru-RU" sz="1200" i="1" u="sng" dirty="0"/>
              <a:t>должностными лицами ФОИВ и гос. внебюджетных фондов, ОИВ, ГЖИ, ОМЖК, органа, осуществляющего открытие и ведение ЛС, БТИ, операторов </a:t>
            </a:r>
            <a:r>
              <a:rPr lang="ru-RU" sz="1200" i="1" u="sng" dirty="0" err="1"/>
              <a:t>кап.ремонта</a:t>
            </a:r>
            <a:r>
              <a:rPr lang="ru-RU" sz="1200" i="1" u="sng" dirty="0"/>
              <a:t>, банков и кредитных организаций</a:t>
            </a:r>
            <a:r>
              <a:rPr lang="ru-RU" sz="1200" i="1" dirty="0"/>
              <a:t>, </a:t>
            </a:r>
            <a:r>
              <a:rPr lang="ru-RU" sz="1200" i="1" u="sng" dirty="0"/>
              <a:t>РКЦ,</a:t>
            </a:r>
            <a:r>
              <a:rPr lang="ru-RU" sz="1200" i="1" dirty="0"/>
              <a:t> за исключением должностных лиц, РСО, и УК, </a:t>
            </a:r>
            <a:r>
              <a:rPr lang="ru-RU" sz="1200" b="1" i="1" dirty="0"/>
              <a:t>влечет:</a:t>
            </a:r>
          </a:p>
          <a:p>
            <a:pPr marL="249231" indent="-249231">
              <a:buFontTx/>
              <a:buChar char="-"/>
            </a:pPr>
            <a:r>
              <a:rPr lang="ru-RU" sz="1200" b="1" i="1" dirty="0"/>
              <a:t>предупреждение или штраф на должностных лиц в размере от 5 - 10 тыс. руб.; </a:t>
            </a:r>
          </a:p>
          <a:p>
            <a:pPr marL="249231" indent="-249231">
              <a:buFontTx/>
              <a:buChar char="-"/>
            </a:pPr>
            <a:r>
              <a:rPr lang="ru-RU" sz="1200" b="1" i="1" dirty="0"/>
              <a:t>на юридических лиц - от 30 - 60 тыс. руб.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6389" y="4641021"/>
            <a:ext cx="8102036" cy="136100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79754" tIns="39877" rIns="79754" bIns="39877" rtlCol="0">
            <a:spAutoFit/>
          </a:bodyPr>
          <a:lstStyle/>
          <a:p>
            <a:pPr algn="just"/>
            <a:r>
              <a:rPr lang="ru-RU" sz="1200" b="1" dirty="0"/>
              <a:t>ч.2 ст. 13.19.2 КоАП РФ </a:t>
            </a:r>
            <a:r>
              <a:rPr lang="ru-RU" sz="1200" dirty="0"/>
              <a:t>«</a:t>
            </a:r>
            <a:r>
              <a:rPr lang="ru-RU" sz="1200" dirty="0" err="1"/>
              <a:t>Неразмещение</a:t>
            </a:r>
            <a:r>
              <a:rPr lang="ru-RU" sz="1200" dirty="0"/>
              <a:t> информации, размещение информации не в полном объеме или размещение недостоверной информации в ГИС ЖКХ»:</a:t>
            </a:r>
            <a:endParaRPr lang="ru-RU" sz="1200" b="1" i="1" dirty="0"/>
          </a:p>
          <a:p>
            <a:pPr algn="just"/>
            <a:r>
              <a:rPr lang="ru-RU" sz="1200" i="1" dirty="0" err="1"/>
              <a:t>Неразмещение</a:t>
            </a:r>
            <a:r>
              <a:rPr lang="ru-RU" sz="1200" i="1" dirty="0"/>
              <a:t> информации в ГИС ЖКХ или нарушение порядка, способов и (или) сроков размещения информации, либо размещение информации не в полном объеме, либо размещение недостоверной информации </a:t>
            </a:r>
            <a:r>
              <a:rPr lang="ru-RU" sz="1200" u="sng" dirty="0"/>
              <a:t>ОМС, РСО, УО, которые обязаны в соответствии с НПА размещать информацию в ГИС ЖКХ</a:t>
            </a:r>
            <a:r>
              <a:rPr lang="ru-RU" sz="1200" dirty="0"/>
              <a:t> </a:t>
            </a:r>
            <a:r>
              <a:rPr lang="ru-RU" sz="1200" b="1" i="1" dirty="0"/>
              <a:t>влечет:</a:t>
            </a:r>
          </a:p>
          <a:p>
            <a:pPr marL="249231" indent="-249231" algn="just">
              <a:buFontTx/>
              <a:buChar char="-"/>
            </a:pPr>
            <a:r>
              <a:rPr lang="ru-RU" sz="1200" b="1" i="1" dirty="0"/>
              <a:t>предупреждение;</a:t>
            </a:r>
          </a:p>
          <a:p>
            <a:pPr marL="249231" indent="-249231" algn="just">
              <a:buFontTx/>
              <a:buChar char="-"/>
            </a:pPr>
            <a:r>
              <a:rPr lang="ru-RU" sz="1200" b="1" i="1" dirty="0"/>
              <a:t>наложение административного штрафа на должностных лиц в размере 5 -10 тыс. руб.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6388" y="2142158"/>
            <a:ext cx="8606091" cy="9423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79754" tIns="39877" rIns="79754" bIns="39877" rtlCol="0">
            <a:spAutoFit/>
          </a:bodyPr>
          <a:lstStyle>
            <a:defPPr>
              <a:defRPr lang="ru-RU"/>
            </a:defPPr>
            <a:lvl1pPr>
              <a:defRPr sz="1400" b="1"/>
            </a:lvl1pPr>
          </a:lstStyle>
          <a:p>
            <a:pPr algn="just"/>
            <a:r>
              <a:rPr lang="ru-RU" b="0" dirty="0"/>
              <a:t>В соответствии со </a:t>
            </a:r>
            <a:r>
              <a:rPr lang="ru-RU" dirty="0" smtClean="0"/>
              <a:t>ст</a:t>
            </a:r>
            <a:r>
              <a:rPr lang="ru-RU" dirty="0"/>
              <a:t>. </a:t>
            </a:r>
            <a:r>
              <a:rPr lang="ru-RU" dirty="0" smtClean="0"/>
              <a:t>28.4 КоАП </a:t>
            </a:r>
            <a:r>
              <a:rPr lang="ru-RU" dirty="0"/>
              <a:t>РФ</a:t>
            </a:r>
            <a:r>
              <a:rPr lang="ru-RU" b="0" dirty="0"/>
              <a:t> </a:t>
            </a:r>
            <a:r>
              <a:rPr lang="ru-RU" b="0" dirty="0" smtClean="0"/>
              <a:t>дела </a:t>
            </a:r>
            <a:r>
              <a:rPr lang="ru-RU" b="0" dirty="0"/>
              <a:t>об </a:t>
            </a:r>
            <a:r>
              <a:rPr lang="ru-RU" b="0" dirty="0" smtClean="0"/>
              <a:t>адм. правонарушениях по </a:t>
            </a:r>
            <a:r>
              <a:rPr lang="ru-RU" dirty="0" smtClean="0"/>
              <a:t>ст. 13.19.1</a:t>
            </a:r>
            <a:r>
              <a:rPr lang="ru-RU" b="0" dirty="0" smtClean="0"/>
              <a:t>, возбуждаются прокурором</a:t>
            </a:r>
            <a:r>
              <a:rPr lang="ru-RU" b="0" dirty="0"/>
              <a:t> </a:t>
            </a:r>
            <a:r>
              <a:rPr lang="ru-RU" b="0" dirty="0" smtClean="0"/>
              <a:t>и </a:t>
            </a:r>
            <a:r>
              <a:rPr lang="ru-RU" b="0" dirty="0"/>
              <a:t>в соответствии с </a:t>
            </a:r>
            <a:r>
              <a:rPr lang="ru-RU" dirty="0"/>
              <a:t>ч. 1 ст. 23.1 КоАП РФ </a:t>
            </a:r>
            <a:r>
              <a:rPr lang="ru-RU" b="0" dirty="0" smtClean="0"/>
              <a:t>и</a:t>
            </a:r>
            <a:r>
              <a:rPr lang="ru-RU" dirty="0" smtClean="0"/>
              <a:t> </a:t>
            </a:r>
            <a:r>
              <a:rPr lang="ru-RU" b="0" dirty="0"/>
              <a:t>рассматриваются </a:t>
            </a:r>
            <a:r>
              <a:rPr lang="ru-RU" b="0" dirty="0" smtClean="0"/>
              <a:t>судьями. При этом, в соответствии со </a:t>
            </a:r>
            <a:r>
              <a:rPr lang="ru-RU" dirty="0" smtClean="0"/>
              <a:t>ст. 28.4 КоАП РФ</a:t>
            </a:r>
            <a:r>
              <a:rPr lang="ru-RU" b="0" dirty="0" smtClean="0"/>
              <a:t>, при осуществлении надзора за исполнением законов, прокурор вправе возбудить дело о любом другом административном правонарушении.</a:t>
            </a:r>
            <a:endParaRPr lang="ru-RU" b="0" dirty="0"/>
          </a:p>
        </p:txBody>
      </p:sp>
    </p:spTree>
    <p:extLst>
      <p:ext uri="{BB962C8B-B14F-4D97-AF65-F5344CB8AC3E}">
        <p14:creationId xmlns:p14="http://schemas.microsoft.com/office/powerpoint/2010/main" val="246042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11561" y="3044958"/>
            <a:ext cx="7632699" cy="768085"/>
          </a:xfrm>
        </p:spPr>
        <p:txBody>
          <a:bodyPr/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55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2651</TotalTime>
  <Words>761</Words>
  <Application>Microsoft Office PowerPoint</Application>
  <PresentationFormat>Экран (4:3)</PresentationFormat>
  <Paragraphs>67</Paragraphs>
  <Slides>8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Present_FNS2012_16-9</vt:lpstr>
      <vt:lpstr>Значение и использование ФИАС в работе государственных и муниципальных органов власти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Межведомственное взаимодействие при ведении ГАР</vt:lpstr>
      <vt:lpstr>Статистика обработки уведомлений об отсутствии (несоответствии) адресов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Едемский Сергей Викторович</cp:lastModifiedBy>
  <cp:revision>90</cp:revision>
  <dcterms:created xsi:type="dcterms:W3CDTF">2016-04-01T10:55:54Z</dcterms:created>
  <dcterms:modified xsi:type="dcterms:W3CDTF">2018-05-28T05:45:57Z</dcterms:modified>
</cp:coreProperties>
</file>