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86" r:id="rId3"/>
    <p:sldId id="258" r:id="rId4"/>
    <p:sldId id="270" r:id="rId5"/>
    <p:sldId id="287" r:id="rId6"/>
    <p:sldId id="271" r:id="rId7"/>
    <p:sldId id="288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360" autoAdjust="0"/>
  </p:normalViewPr>
  <p:slideViewPr>
    <p:cSldViewPr showGuides="1">
      <p:cViewPr varScale="1">
        <p:scale>
          <a:sx n="113" d="100"/>
          <a:sy n="113" d="100"/>
        </p:scale>
        <p:origin x="-1500" y="-108"/>
      </p:cViewPr>
      <p:guideLst>
        <p:guide orient="horz" pos="2160"/>
        <p:guide orient="horz" pos="3957"/>
        <p:guide orient="horz" pos="469"/>
        <p:guide orient="horz" pos="1264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0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1988840"/>
            <a:ext cx="9144000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59"/>
            <a:ext cx="9144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45067"/>
            <a:ext cx="7632700" cy="1234645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0" y="1988840"/>
            <a:ext cx="7632699" cy="4293427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2" y="5864225"/>
            <a:ext cx="503585" cy="68477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2" y="3861048"/>
            <a:ext cx="778358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Проблемы при регистрации и изменении регистрационных данных органов местного самоуправления в </a:t>
            </a:r>
            <a:r>
              <a:rPr lang="ru-RU" sz="3200" dirty="0" smtClean="0"/>
              <a:t>ФИАС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1243" y="2372883"/>
            <a:ext cx="5529286" cy="13441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6015587"/>
            <a:ext cx="2854920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25.05.2018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332656"/>
            <a:ext cx="7548638" cy="672072"/>
          </a:xfrm>
        </p:spPr>
        <p:txBody>
          <a:bodyPr/>
          <a:lstStyle/>
          <a:p>
            <a:r>
              <a:rPr lang="ru-RU" sz="2400" dirty="0" smtClean="0"/>
              <a:t>Все остальные данные обновятся автоматически</a:t>
            </a:r>
            <a:br>
              <a:rPr lang="ru-RU" sz="2400" dirty="0" smtClean="0"/>
            </a:br>
            <a:r>
              <a:rPr lang="ru-RU" sz="2400" dirty="0" smtClean="0"/>
              <a:t>по данным ЕГРН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208912" cy="504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7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7624" y="1073861"/>
            <a:ext cx="6680200" cy="546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5580112" y="5013176"/>
            <a:ext cx="2016224" cy="648072"/>
          </a:xfrm>
          <a:prstGeom prst="wedgeRectCallout">
            <a:avLst>
              <a:gd name="adj1" fmla="val -148911"/>
              <a:gd name="adj2" fmla="val 84709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Номер дома можно внести вручную</a:t>
            </a:r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332656"/>
            <a:ext cx="7548638" cy="672072"/>
          </a:xfrm>
        </p:spPr>
        <p:txBody>
          <a:bodyPr/>
          <a:lstStyle/>
          <a:p>
            <a:r>
              <a:rPr lang="ru-RU" sz="2400" dirty="0" smtClean="0"/>
              <a:t>Внесение адреса органа местного самоуправления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67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332656"/>
            <a:ext cx="7548638" cy="672072"/>
          </a:xfrm>
        </p:spPr>
        <p:txBody>
          <a:bodyPr/>
          <a:lstStyle/>
          <a:p>
            <a:r>
              <a:rPr lang="ru-RU" sz="2400" dirty="0" smtClean="0"/>
              <a:t>Выбор кода ОКТМО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382314" cy="290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4427984" y="3429000"/>
            <a:ext cx="2016224" cy="648072"/>
          </a:xfrm>
          <a:prstGeom prst="wedgeRectCallout">
            <a:avLst>
              <a:gd name="adj1" fmla="val -104819"/>
              <a:gd name="adj2" fmla="val -167434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Код ОКМО</a:t>
            </a:r>
            <a:endParaRPr lang="ru-RU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539552" y="3634569"/>
            <a:ext cx="2304256" cy="648072"/>
          </a:xfrm>
          <a:prstGeom prst="wedgeRectCallout">
            <a:avLst>
              <a:gd name="adj1" fmla="val -21936"/>
              <a:gd name="adj2" fmla="val -134356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Выбор кода ОКМО</a:t>
            </a:r>
          </a:p>
          <a:p>
            <a:pPr algn="ctr"/>
            <a:r>
              <a:rPr lang="ru-RU" b="1" dirty="0" smtClean="0"/>
              <a:t>из справочника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02317" y="5165262"/>
            <a:ext cx="7186107" cy="136008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Необходимо выбрать код ОКТМО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органа местного самоуправления (8 знаков),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а не населенного пункта (11 </a:t>
            </a:r>
            <a:r>
              <a:rPr lang="ru-RU" sz="2800" b="1" dirty="0">
                <a:latin typeface="+mj-lt"/>
                <a:ea typeface="+mj-ea"/>
                <a:cs typeface="+mj-cs"/>
              </a:rPr>
              <a:t>з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наков)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202522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9332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85" y="404664"/>
            <a:ext cx="8136904" cy="576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Делегирование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5796136" y="2963973"/>
            <a:ext cx="2016224" cy="648072"/>
          </a:xfrm>
          <a:prstGeom prst="wedgeRectCallout">
            <a:avLst>
              <a:gd name="adj1" fmla="val -75004"/>
              <a:gd name="adj2" fmla="val 1096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Выбор кода ОКМО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02317" y="5165262"/>
            <a:ext cx="7186107" cy="136008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Раздел делегирование заполняется районными администрациями, которым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 вы делегировали права вносить данные в ФИАС за вас!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493" y="5262405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2262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570251" cy="362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главе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7117349" y="2904351"/>
            <a:ext cx="2016224" cy="795889"/>
          </a:xfrm>
          <a:prstGeom prst="wedgeRectCallout">
            <a:avLst>
              <a:gd name="adj1" fmla="val -75004"/>
              <a:gd name="adj2" fmla="val 1096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Данные главы органа местного самоуправления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30173" y="4725144"/>
            <a:ext cx="7186107" cy="172819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Необходимо внимательно заносить данные о главе. Ошибка в одной букве или цифре может привести к невозможности затем зайти в ФИАС.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Необходимо вносить сведения о действующем главе, а не о временно исполняющим обязанности.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013176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340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712968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главе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623144" y="2797720"/>
            <a:ext cx="2664296" cy="795889"/>
          </a:xfrm>
          <a:prstGeom prst="wedgeRectCallout">
            <a:avLst>
              <a:gd name="adj1" fmla="val -21969"/>
              <a:gd name="adj2" fmla="val -107412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Загрузка сканированного файла нормативного документа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30173" y="4725144"/>
            <a:ext cx="7186107" cy="172819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Вносятся данные на главу и прикрепляется сканированный документ о его назначении на должность (решение совета депутатов, о назначении на должность главы по результатам выборов и т.п.)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013176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7258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400" y="476672"/>
            <a:ext cx="864446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4880" y="2420888"/>
            <a:ext cx="7186107" cy="374441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 данном разделе необходимо внести данные представителя, у которого есть электронная подпись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!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Если у сотрудника нет электронной подписи, вносить его в качестве представителя не имеет смысла, т. к. зайти в ФИАС он все равно не сможет!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Если подпись выдана только на главу, значит необходимо вносить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его в качестве представителя.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741" y="3789040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353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490716"/>
            <a:ext cx="7444680" cy="39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4067944" y="2081310"/>
            <a:ext cx="4896544" cy="1491706"/>
          </a:xfrm>
          <a:prstGeom prst="wedgeRectCallout">
            <a:avLst>
              <a:gd name="adj1" fmla="val -37915"/>
              <a:gd name="adj2" fmla="val -69882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Выбрать вид изменений:</a:t>
            </a:r>
          </a:p>
          <a:p>
            <a:r>
              <a:rPr lang="ru-RU" b="1" dirty="0" smtClean="0"/>
              <a:t>Дополнить – если добавляется новый пользователь</a:t>
            </a:r>
          </a:p>
          <a:p>
            <a:r>
              <a:rPr lang="ru-RU" b="1" dirty="0" smtClean="0"/>
              <a:t>Изменить – если пользователь уже зарегистрирован</a:t>
            </a:r>
          </a:p>
          <a:p>
            <a:r>
              <a:rPr lang="ru-RU" b="1" dirty="0" smtClean="0"/>
              <a:t>Удалить – если пользователь уволен или больше не занимается ФИАС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30173" y="4653136"/>
            <a:ext cx="7186107" cy="18002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Внимательно заполнить все ячейки, ошибка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 одной цифре или лишний пробел может привести к невозможности пользователя зайти в ФИАС.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Также рекомендуем заполнить номера телефонов и электронной почты.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013176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412776"/>
            <a:ext cx="27363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60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90" y="443921"/>
            <a:ext cx="7646987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467544" y="3503047"/>
            <a:ext cx="4896544" cy="745853"/>
          </a:xfrm>
          <a:prstGeom prst="wedgeRectCallout">
            <a:avLst>
              <a:gd name="adj1" fmla="val -1777"/>
              <a:gd name="adj2" fmla="val -119262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Проставить галочки, определяющие полномочия пользователя в системе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30173" y="4653136"/>
            <a:ext cx="7186107" cy="18002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Внимательно заполнить все ячейки, ошибка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 одной цифре или лишний пробел может привести к невозможности зайти в ФИАС.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Также рекомендуем заполнить номера телефонов и электронной почты.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013176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980728"/>
            <a:ext cx="5184576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84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0173" y="4653136"/>
            <a:ext cx="7186107" cy="18002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Если представитель – глава, то необходимо приложить нормативный документ (распоряжение, постановление), в котором глава сам себя назначает ответственным за ввод информации в ФИАС.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5013176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412776"/>
            <a:ext cx="27363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3485"/>
            <a:ext cx="7580313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539552" y="3068960"/>
            <a:ext cx="2664296" cy="795889"/>
          </a:xfrm>
          <a:prstGeom prst="wedgeRectCallout">
            <a:avLst>
              <a:gd name="adj1" fmla="val -21969"/>
              <a:gd name="adj2" fmla="val -107412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Загрузка сканированного файла нормативного документа</a:t>
            </a:r>
            <a:endParaRPr lang="ru-RU" b="1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868144" y="2564905"/>
            <a:ext cx="2664296" cy="504056"/>
          </a:xfrm>
          <a:prstGeom prst="wedgeRectCallout">
            <a:avLst>
              <a:gd name="adj1" fmla="val 4725"/>
              <a:gd name="adj2" fmla="val -232102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Реквизиты документа</a:t>
            </a:r>
            <a:endParaRPr lang="ru-RU" b="1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779912" y="4005064"/>
            <a:ext cx="4787635" cy="504056"/>
          </a:xfrm>
          <a:prstGeom prst="wedgeRectCallout">
            <a:avLst>
              <a:gd name="adj1" fmla="val 24039"/>
              <a:gd name="adj2" fmla="val -122921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После ввода всей информации о представителе, нажать «изменить»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606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23528" y="332656"/>
            <a:ext cx="7548638" cy="672072"/>
          </a:xfrm>
        </p:spPr>
        <p:txBody>
          <a:bodyPr/>
          <a:lstStyle/>
          <a:p>
            <a:r>
              <a:rPr lang="ru-RU" sz="2400" dirty="0" smtClean="0"/>
              <a:t>Статистика</a:t>
            </a:r>
            <a:r>
              <a:rPr lang="en-US" sz="2400" dirty="0" smtClean="0"/>
              <a:t> </a:t>
            </a:r>
            <a:r>
              <a:rPr lang="ru-RU" sz="2400" dirty="0" smtClean="0"/>
              <a:t>активности пользователей ФИАС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19333" y="1052736"/>
            <a:ext cx="8424936" cy="6840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Зарегистрировано 26</a:t>
            </a:r>
            <a:r>
              <a:rPr lang="en-US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4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(99%)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органов местного самоуправления из 266 (без учета районов)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16984"/>
              </p:ext>
            </p:extLst>
          </p:nvPr>
        </p:nvGraphicFramePr>
        <p:xfrm>
          <a:off x="467544" y="1736812"/>
          <a:ext cx="7992888" cy="4362450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808312"/>
                <a:gridCol w="5184576"/>
              </a:tblGrid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</a:rPr>
                        <a:t>Городские округа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</a:rPr>
                        <a:t>Дата </a:t>
                      </a:r>
                      <a:r>
                        <a:rPr lang="ru-RU" sz="2800" u="none" strike="noStrike" dirty="0">
                          <a:effectLst/>
                        </a:rPr>
                        <a:t>последнего входа в ФИАС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</a:rPr>
                        <a:t>г. Благовещенск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15.05.2018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Белогорск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24.05.2018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Зея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24.05.2018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 err="1" smtClean="0">
                          <a:effectLst/>
                        </a:rPr>
                        <a:t>пгт</a:t>
                      </a:r>
                      <a:r>
                        <a:rPr lang="ru-RU" sz="2800" u="none" strike="noStrike" dirty="0" smtClean="0">
                          <a:effectLst/>
                        </a:rPr>
                        <a:t>. </a:t>
                      </a:r>
                      <a:r>
                        <a:rPr lang="ru-RU" sz="2800" u="none" strike="noStrike" dirty="0">
                          <a:effectLst/>
                        </a:rPr>
                        <a:t>Прогресс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28.04.2018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Райчихинск  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24.05.2018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Свободный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18.05.2018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Тында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24.05.2018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Шимановск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23.05.2018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г. Циолковский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u="none" strike="noStrike" dirty="0">
                          <a:effectLst/>
                        </a:rPr>
                        <a:t>10.05.2018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6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600" y="404664"/>
            <a:ext cx="8695267" cy="233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2803187" y="1267522"/>
            <a:ext cx="6120680" cy="648072"/>
          </a:xfrm>
          <a:prstGeom prst="wedgeRectCallout">
            <a:avLst>
              <a:gd name="adj1" fmla="val -71510"/>
              <a:gd name="adj2" fmla="val -38507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Загрузка сканированного файла нормативного документа о назначении ответственных за ведение ФИАС </a:t>
            </a:r>
            <a:endParaRPr lang="ru-RU" b="1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3864662" y="3284984"/>
            <a:ext cx="5059205" cy="504056"/>
          </a:xfrm>
          <a:prstGeom prst="wedgeRectCallout">
            <a:avLst>
              <a:gd name="adj1" fmla="val 33461"/>
              <a:gd name="adj2" fmla="val -97726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Нажать «продолжить» для завершения процесса изменения регистрационных данных</a:t>
            </a:r>
            <a:endParaRPr lang="ru-RU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599" y="2641930"/>
            <a:ext cx="8695267" cy="42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63451" y="4041114"/>
            <a:ext cx="7186107" cy="129614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После завершения формирования заявки система выдаст номер заявки, по </a:t>
            </a:r>
            <a:r>
              <a:rPr lang="ru-RU" sz="2400" b="1" dirty="0">
                <a:latin typeface="+mj-lt"/>
                <a:ea typeface="+mj-ea"/>
                <a:cs typeface="+mj-cs"/>
              </a:rPr>
              <a:t>которому на главной странице 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сайта можно </a:t>
            </a:r>
            <a:r>
              <a:rPr lang="ru-RU" sz="2400" b="1" noProof="0" dirty="0" smtClean="0">
                <a:latin typeface="+mj-lt"/>
                <a:ea typeface="+mj-ea"/>
                <a:cs typeface="+mj-cs"/>
              </a:rPr>
              <a:t>отследить ее статус :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7590" y="4054847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63451" y="5262711"/>
            <a:ext cx="718610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275856" y="6041337"/>
            <a:ext cx="230425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8" name="Заголовок 9"/>
          <p:cNvSpPr>
            <a:spLocks noGrp="1"/>
          </p:cNvSpPr>
          <p:nvPr>
            <p:ph type="title"/>
          </p:nvPr>
        </p:nvSpPr>
        <p:spPr>
          <a:xfrm>
            <a:off x="323528" y="-90925"/>
            <a:ext cx="7548638" cy="672072"/>
          </a:xfrm>
        </p:spPr>
        <p:txBody>
          <a:bodyPr/>
          <a:lstStyle/>
          <a:p>
            <a:r>
              <a:rPr lang="ru-RU" sz="2400" dirty="0" smtClean="0"/>
              <a:t>Сведения о представителях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221" y="1376726"/>
            <a:ext cx="8050203" cy="478857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noProof="0" dirty="0" smtClean="0">
                <a:latin typeface="+mj-lt"/>
                <a:ea typeface="+mj-ea"/>
                <a:cs typeface="+mj-cs"/>
              </a:rPr>
              <a:t>В случае невозможности формирования заявки на изменение регистрационных данных на сайте ФИАС, необходимо подать заявку </a:t>
            </a:r>
            <a:r>
              <a:rPr kumimoji="0" lang="ru-RU" sz="2400" b="1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на бумажно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м носителе по форме приложения № 2 к приказу Минфина № 225н и направить в Управление Федеральной налоговой службы по Амурской области по адресу: 675000, г. Благовещенск, пер. Советский, д. 65/1 или в ближайший налоговый орган.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Следует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учитывать, срок рассмотрения заявки -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 рабочих дней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со дня формирования заявки на сайте ФИАС.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260648"/>
            <a:ext cx="1179139" cy="119093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330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1" y="3044958"/>
            <a:ext cx="7632699" cy="768085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794217"/>
              </p:ext>
            </p:extLst>
          </p:nvPr>
        </p:nvGraphicFramePr>
        <p:xfrm>
          <a:off x="395536" y="620688"/>
          <a:ext cx="7992888" cy="5889724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234571"/>
                <a:gridCol w="932485"/>
                <a:gridCol w="1657480"/>
                <a:gridCol w="1872208"/>
                <a:gridCol w="1296144"/>
              </a:tblGrid>
              <a:tr h="2553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Муниципальные районы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Всего </a:t>
                      </a:r>
                      <a:r>
                        <a:rPr lang="ru-RU" sz="1600" u="none" strike="noStrike" dirty="0" smtClean="0">
                          <a:effectLst/>
                        </a:rPr>
                        <a:t>ОМСУ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всего подключено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не входили больше месяца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не входили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/>
                </a:tc>
              </a:tr>
              <a:tr h="28764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Архаринский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Белогорский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Благовещенский район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Бурейский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Завитинский</a:t>
                      </a:r>
                      <a:r>
                        <a:rPr lang="ru-RU" sz="1600" u="none" strike="noStrike" dirty="0">
                          <a:effectLst/>
                        </a:rPr>
                        <a:t>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Зейский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Ивановский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Константиновский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Магдагачинский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Мазановский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Михайловский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Октябрьский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Ромненский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Свободненский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Селемджинский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Серышевский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Сковородинский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Тамбовский район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92D05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Тындинский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66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Шимановский район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>
                    <a:solidFill>
                      <a:srgbClr val="FFC000"/>
                    </a:solidFill>
                  </a:tcPr>
                </a:tc>
              </a:tr>
              <a:tr h="255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266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264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38 (15%)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27 (10%)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4990" y="209022"/>
            <a:ext cx="8496944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65 (25%) органов местного самоуправления не используют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ФИАС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Регистрация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980728"/>
            <a:ext cx="687984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0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Регистрация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7969324" cy="370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22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Регистрация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15587"/>
            <a:ext cx="650952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6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48638" cy="672072"/>
          </a:xfrm>
        </p:spPr>
        <p:txBody>
          <a:bodyPr/>
          <a:lstStyle/>
          <a:p>
            <a:r>
              <a:rPr lang="ru-RU" sz="2400" dirty="0" smtClean="0"/>
              <a:t>Проблемы с входом и </a:t>
            </a:r>
            <a:r>
              <a:rPr lang="ru-RU" sz="2400" smtClean="0"/>
              <a:t>технической работы в ФИАС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98488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980728"/>
            <a:ext cx="288032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2447925"/>
            <a:ext cx="6780213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8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Регистрация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740352" cy="236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28184" y="2446289"/>
            <a:ext cx="1512168" cy="28803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35643"/>
            <a:ext cx="3312368" cy="305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 flipH="1">
            <a:off x="3635896" y="2590305"/>
            <a:ext cx="2592288" cy="23721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55576" y="4987838"/>
            <a:ext cx="3024336" cy="48278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4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560" y="452672"/>
            <a:ext cx="7548638" cy="672072"/>
          </a:xfrm>
        </p:spPr>
        <p:txBody>
          <a:bodyPr/>
          <a:lstStyle/>
          <a:p>
            <a:r>
              <a:rPr lang="ru-RU" sz="2400" dirty="0" smtClean="0"/>
              <a:t>Регистрация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510324" cy="497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4067944" y="1700808"/>
            <a:ext cx="2952328" cy="792088"/>
          </a:xfrm>
          <a:prstGeom prst="wedgeRectCallout">
            <a:avLst>
              <a:gd name="adj1" fmla="val -35484"/>
              <a:gd name="adj2" fmla="val 119864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Ввести ИНН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0278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6216</TotalTime>
  <Words>787</Words>
  <Application>Microsoft Office PowerPoint</Application>
  <PresentationFormat>Экран (4:3)</PresentationFormat>
  <Paragraphs>248</Paragraphs>
  <Slides>22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Present_FNS2012_16-9</vt:lpstr>
      <vt:lpstr>Проблемы при регистрации и изменении регистрационных данных органов местного самоуправления в ФИАС</vt:lpstr>
      <vt:lpstr>Статистика активности пользователей ФИАС</vt:lpstr>
      <vt:lpstr>Презентация PowerPoint</vt:lpstr>
      <vt:lpstr>Регистрация</vt:lpstr>
      <vt:lpstr>Регистрация</vt:lpstr>
      <vt:lpstr>Регистрация</vt:lpstr>
      <vt:lpstr>Проблемы с входом и технической работы в ФИАС</vt:lpstr>
      <vt:lpstr>Регистрация</vt:lpstr>
      <vt:lpstr>Регистрация</vt:lpstr>
      <vt:lpstr>Все остальные данные обновятся автоматически по данным ЕГРН</vt:lpstr>
      <vt:lpstr>Внесение адреса органа местного самоуправления</vt:lpstr>
      <vt:lpstr>Выбор кода ОКТМО</vt:lpstr>
      <vt:lpstr>Делегирование</vt:lpstr>
      <vt:lpstr>Сведения о главе</vt:lpstr>
      <vt:lpstr>Сведения о главе</vt:lpstr>
      <vt:lpstr>Сведения о представителях</vt:lpstr>
      <vt:lpstr>Сведения о представителях</vt:lpstr>
      <vt:lpstr>Сведения о представителях</vt:lpstr>
      <vt:lpstr>Сведения о представителях</vt:lpstr>
      <vt:lpstr>Сведения о представителях</vt:lpstr>
      <vt:lpstr>Сведения о представителях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Едемский Сергей Викторович</cp:lastModifiedBy>
  <cp:revision>76</cp:revision>
  <dcterms:created xsi:type="dcterms:W3CDTF">2016-04-01T10:55:54Z</dcterms:created>
  <dcterms:modified xsi:type="dcterms:W3CDTF">2018-05-28T05:46:18Z</dcterms:modified>
</cp:coreProperties>
</file>