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3"/>
  </p:notesMasterIdLst>
  <p:sldIdLst>
    <p:sldId id="256" r:id="rId2"/>
    <p:sldId id="280" r:id="rId3"/>
    <p:sldId id="295" r:id="rId4"/>
    <p:sldId id="258" r:id="rId5"/>
    <p:sldId id="302" r:id="rId6"/>
    <p:sldId id="271" r:id="rId7"/>
    <p:sldId id="270" r:id="rId8"/>
    <p:sldId id="272" r:id="rId9"/>
    <p:sldId id="273" r:id="rId10"/>
    <p:sldId id="278" r:id="rId11"/>
    <p:sldId id="293" r:id="rId12"/>
    <p:sldId id="276" r:id="rId13"/>
    <p:sldId id="287" r:id="rId14"/>
    <p:sldId id="288" r:id="rId15"/>
    <p:sldId id="289" r:id="rId16"/>
    <p:sldId id="291" r:id="rId17"/>
    <p:sldId id="292" r:id="rId18"/>
    <p:sldId id="290" r:id="rId19"/>
    <p:sldId id="296" r:id="rId20"/>
    <p:sldId id="299" r:id="rId21"/>
    <p:sldId id="297" r:id="rId22"/>
    <p:sldId id="294" r:id="rId23"/>
    <p:sldId id="298" r:id="rId24"/>
    <p:sldId id="300" r:id="rId25"/>
    <p:sldId id="301" r:id="rId26"/>
    <p:sldId id="277" r:id="rId27"/>
    <p:sldId id="279" r:id="rId28"/>
    <p:sldId id="282" r:id="rId29"/>
    <p:sldId id="285" r:id="rId30"/>
    <p:sldId id="286" r:id="rId31"/>
    <p:sldId id="269" r:id="rId32"/>
  </p:sldIdLst>
  <p:sldSz cx="9144000" cy="6858000" type="screen4x3"/>
  <p:notesSz cx="6858000" cy="9144000"/>
  <p:defaultTextStyle>
    <a:defPPr>
      <a:defRPr lang="ru-RU"/>
    </a:defPPr>
    <a:lvl1pPr marL="0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orient="horz" pos="2968">
          <p15:clr>
            <a:srgbClr val="A4A3A4"/>
          </p15:clr>
        </p15:guide>
        <p15:guide id="3" orient="horz" pos="352">
          <p15:clr>
            <a:srgbClr val="A4A3A4"/>
          </p15:clr>
        </p15:guide>
        <p15:guide id="4" orient="horz" pos="948">
          <p15:clr>
            <a:srgbClr val="A4A3A4"/>
          </p15:clr>
        </p15:guide>
        <p15:guide id="5" pos="2880">
          <p15:clr>
            <a:srgbClr val="A4A3A4"/>
          </p15:clr>
        </p15:guide>
        <p15:guide id="6" pos="385">
          <p15:clr>
            <a:srgbClr val="A4A3A4"/>
          </p15:clr>
        </p15:guide>
        <p15:guide id="7" pos="1565">
          <p15:clr>
            <a:srgbClr val="A4A3A4"/>
          </p15:clr>
        </p15:guide>
        <p15:guide id="8" pos="5193">
          <p15:clr>
            <a:srgbClr val="A4A3A4"/>
          </p15:clr>
        </p15:guide>
        <p15:guide id="9" pos="406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005AA9"/>
    <a:srgbClr val="F2F2F2"/>
    <a:srgbClr val="8D8C90"/>
    <a:srgbClr val="504F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360" autoAdjust="0"/>
  </p:normalViewPr>
  <p:slideViewPr>
    <p:cSldViewPr showGuides="1">
      <p:cViewPr>
        <p:scale>
          <a:sx n="100" d="100"/>
          <a:sy n="100" d="100"/>
        </p:scale>
        <p:origin x="-1860" y="-126"/>
      </p:cViewPr>
      <p:guideLst>
        <p:guide orient="horz" pos="2160"/>
        <p:guide orient="horz" pos="3957"/>
        <p:guide orient="horz" pos="469"/>
        <p:guide orient="horz" pos="1264"/>
        <p:guide pos="2880"/>
        <p:guide pos="385"/>
        <p:guide pos="1565"/>
        <p:guide pos="5193"/>
        <p:guide pos="40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28.05.2018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1724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801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3726650"/>
            <a:ext cx="7772400" cy="1470025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5228795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0" y="1988840"/>
            <a:ext cx="9144000" cy="93610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6" y="1037861"/>
            <a:ext cx="7562805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EE4C3-B3F9-4492-AC4E-AEB8AB203703}" type="datetime1">
              <a:rPr lang="ru-RU" smtClean="0"/>
              <a:pPr/>
              <a:t>28.05.2018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2"/>
            <a:ext cx="3008313" cy="1162049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3112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C1266-D9B9-4642-A506-7317DD4ADF73}" type="datetime1">
              <a:rPr lang="ru-RU" smtClean="0"/>
              <a:pPr/>
              <a:t>28.05.2018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78A2D-CC43-4DD9-8CF9-DF5286C3CC1D}" type="datetime1">
              <a:rPr lang="ru-RU" smtClean="0"/>
              <a:pPr/>
              <a:t>28.05.2018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58524-75FA-4DFF-9D30-F97C17CE17A5}" type="datetime1">
              <a:rPr lang="ru-RU" smtClean="0"/>
              <a:pPr/>
              <a:t>28.05.2018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1" y="303212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2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B2CD-5EDF-45E0-A730-F2C3E6027E1D}" type="datetime1">
              <a:rPr lang="ru-RU" smtClean="0"/>
              <a:pPr/>
              <a:t>28.05.2018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-751"/>
            <a:ext cx="9144000" cy="6857193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467" y="1247808"/>
            <a:ext cx="6102883" cy="4773480"/>
          </a:xfrm>
        </p:spPr>
        <p:txBody>
          <a:bodyPr anchor="t">
            <a:normAutofit/>
          </a:bodyPr>
          <a:lstStyle>
            <a:lvl1pPr algn="l">
              <a:lnSpc>
                <a:spcPts val="5400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2006602"/>
            <a:ext cx="7632700" cy="4275665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5127076"/>
            <a:ext cx="923618" cy="376853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745067"/>
            <a:ext cx="7548638" cy="1261535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2006602"/>
            <a:ext cx="7632700" cy="4275665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5127076"/>
            <a:ext cx="923618" cy="376853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745068"/>
            <a:ext cx="7632699" cy="1261533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" y="1559"/>
            <a:ext cx="9143998" cy="6857193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2006601"/>
            <a:ext cx="7632700" cy="4275665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9" y="745068"/>
            <a:ext cx="7632699" cy="1261533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559"/>
            <a:ext cx="9144000" cy="6857193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2006601"/>
            <a:ext cx="7632700" cy="4275665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9" y="745068"/>
            <a:ext cx="7632699" cy="1261533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-751"/>
            <a:ext cx="9144000" cy="685719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970915"/>
            <a:ext cx="5736842" cy="1362075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470728"/>
            <a:ext cx="5736842" cy="1500187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745066"/>
            <a:ext cx="8075612" cy="1261535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2006600"/>
            <a:ext cx="3647576" cy="4275667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2006600"/>
            <a:ext cx="3671888" cy="4275667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5" cy="63976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5A173-E5E4-4B86-BADB-BBB422306F42}" type="datetime1">
              <a:rPr lang="ru-RU" smtClean="0"/>
              <a:pPr/>
              <a:t>28.05.2018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" y="1559"/>
            <a:ext cx="9143998" cy="685719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745067"/>
            <a:ext cx="7632700" cy="1234645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190" y="1988840"/>
            <a:ext cx="7632699" cy="4293427"/>
          </a:xfrm>
          <a:prstGeom prst="rect">
            <a:avLst/>
          </a:prstGeom>
        </p:spPr>
        <p:txBody>
          <a:bodyPr vert="horz" lIns="81630" tIns="40815" rIns="81630" bIns="40815" rtlCol="0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6356351"/>
            <a:ext cx="2133600" cy="365125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1EDECA-DAED-49E8-AB44-A10369DCE766}" type="datetime1">
              <a:rPr lang="ru-RU" smtClean="0"/>
              <a:pPr/>
              <a:t>28.05.2018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6356351"/>
            <a:ext cx="2895600" cy="365125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3432" y="5864225"/>
            <a:ext cx="503585" cy="684776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lnSpc>
                <a:spcPts val="1878"/>
              </a:lnSpc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2" r:id="rId4"/>
    <p:sldLayoutId id="2147483661" r:id="rId5"/>
    <p:sldLayoutId id="2147483663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816296" rtl="0" eaLnBrk="1" latinLnBrk="0" hangingPunct="1">
        <a:spcBef>
          <a:spcPct val="0"/>
        </a:spcBef>
        <a:buNone/>
        <a:defRPr sz="38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505" indent="0" algn="l" defTabSz="816296" rtl="0" eaLnBrk="1" latinLnBrk="0" hangingPunct="1">
        <a:spcBef>
          <a:spcPct val="20000"/>
        </a:spcBef>
        <a:buFont typeface="+mj-lt"/>
        <a:buNone/>
        <a:defRPr sz="24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505" indent="0" algn="l" defTabSz="816296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828" indent="-203750" algn="l" defTabSz="816296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2020" algn="just" defTabSz="816296" rtl="0" eaLnBrk="1" latinLnBrk="0" hangingPunct="1">
        <a:lnSpc>
          <a:spcPts val="19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3109" indent="0" algn="l" defTabSz="81629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352" y="3861048"/>
            <a:ext cx="7783588" cy="147002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/>
              <a:t>Работа с уведомлениями о несоответствии (отсутствии) адресов в ФИАС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01243" y="2372883"/>
            <a:ext cx="5529286" cy="1344149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Управление </a:t>
            </a:r>
            <a:r>
              <a:rPr lang="ru-RU" b="1" noProof="0" dirty="0" smtClean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Федеральной налоговой службы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b="1" noProof="0" dirty="0" smtClean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по Амурской области</a:t>
            </a: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87824" y="6015587"/>
            <a:ext cx="2854920" cy="480053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25.05.2018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11560" y="452672"/>
            <a:ext cx="8280920" cy="672072"/>
          </a:xfrm>
        </p:spPr>
        <p:txBody>
          <a:bodyPr/>
          <a:lstStyle/>
          <a:p>
            <a:r>
              <a:rPr lang="ru-RU" sz="2400" dirty="0" smtClean="0"/>
              <a:t>До 18.09.2017 адреса не отображаются в таблице,</a:t>
            </a:r>
            <a:br>
              <a:rPr lang="ru-RU" sz="2400" dirty="0" smtClean="0"/>
            </a:br>
            <a:r>
              <a:rPr lang="ru-RU" sz="2400" dirty="0" smtClean="0"/>
              <a:t>чтобы увидеть адрес, необходимо раскрыть уведомление: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10</a:t>
            </a:fld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37" r="837"/>
          <a:stretch/>
        </p:blipFill>
        <p:spPr bwMode="auto">
          <a:xfrm>
            <a:off x="251520" y="1208355"/>
            <a:ext cx="8640960" cy="4799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ая выноска 4"/>
          <p:cNvSpPr/>
          <p:nvPr/>
        </p:nvSpPr>
        <p:spPr>
          <a:xfrm>
            <a:off x="6084168" y="2924943"/>
            <a:ext cx="2592288" cy="683025"/>
          </a:xfrm>
          <a:prstGeom prst="wedgeRectCallout">
            <a:avLst>
              <a:gd name="adj1" fmla="val 47114"/>
              <a:gd name="adj2" fmla="val -14613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Раскрыть карточку уведомления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604448" y="2132856"/>
            <a:ext cx="216024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923928" y="1208355"/>
            <a:ext cx="1656184" cy="150056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3623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539552" y="332656"/>
            <a:ext cx="7548638" cy="672072"/>
          </a:xfrm>
        </p:spPr>
        <p:txBody>
          <a:bodyPr/>
          <a:lstStyle/>
          <a:p>
            <a:r>
              <a:rPr lang="ru-RU" sz="2400" dirty="0" smtClean="0"/>
              <a:t>Уведомление в формате </a:t>
            </a:r>
            <a:r>
              <a:rPr lang="en-US" sz="2400" dirty="0" smtClean="0"/>
              <a:t>PDF (</a:t>
            </a:r>
            <a:r>
              <a:rPr lang="ru-RU" sz="2400" dirty="0" smtClean="0"/>
              <a:t>для просмотр контактов</a:t>
            </a:r>
            <a:r>
              <a:rPr lang="en-US" sz="2400" dirty="0" smtClean="0"/>
              <a:t>)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11</a:t>
            </a:fld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5536" y="980728"/>
            <a:ext cx="5904656" cy="2740682"/>
          </a:xfrm>
          <a:prstGeom prst="rect">
            <a:avLst/>
          </a:prstGeom>
          <a:noFill/>
          <a:ln w="19050">
            <a:solidFill>
              <a:srgbClr val="005AA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ая выноска 1"/>
          <p:cNvSpPr/>
          <p:nvPr/>
        </p:nvSpPr>
        <p:spPr>
          <a:xfrm>
            <a:off x="4788024" y="1592635"/>
            <a:ext cx="3096344" cy="1080120"/>
          </a:xfrm>
          <a:prstGeom prst="wedgeRectCallout">
            <a:avLst>
              <a:gd name="adj1" fmla="val -94165"/>
              <a:gd name="adj2" fmla="val 16163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Выбрать «Скачать документ»</a:t>
            </a:r>
            <a:endParaRPr lang="ru-RU" sz="2400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4725144"/>
            <a:ext cx="8008093" cy="1796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08670" y="3953247"/>
            <a:ext cx="7632848" cy="78142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 скачанном документе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можно посмотреть телефоны сотрудника, сформировавшего уведомление: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081044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67544" y="236648"/>
            <a:ext cx="7548638" cy="672072"/>
          </a:xfrm>
        </p:spPr>
        <p:txBody>
          <a:bodyPr/>
          <a:lstStyle/>
          <a:p>
            <a:r>
              <a:rPr lang="ru-RU" sz="2400" dirty="0" smtClean="0"/>
              <a:t>Выбор действия для обработки уведомления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12</a:t>
            </a:fld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525"/>
          <a:stretch/>
        </p:blipFill>
        <p:spPr bwMode="auto">
          <a:xfrm>
            <a:off x="437431" y="1539454"/>
            <a:ext cx="7875033" cy="2831951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15616" y="764704"/>
            <a:ext cx="7576836" cy="86352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04306" tIns="52153" rIns="104306" bIns="52153" rtlCol="0" anchor="ctr">
            <a:normAutofit fontScale="92500"/>
          </a:bodyPr>
          <a:lstStyle/>
          <a:p>
            <a:pPr defTabSz="1043056">
              <a:spcBef>
                <a:spcPct val="0"/>
              </a:spcBef>
            </a:pPr>
            <a:r>
              <a:rPr lang="ru-RU" sz="48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Угловой переулок, Дом 14ЛА1</a:t>
            </a: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15616" y="1628228"/>
            <a:ext cx="7576836" cy="1156123"/>
          </a:xfrm>
          <a:custGeom>
            <a:avLst/>
            <a:gdLst>
              <a:gd name="connsiteX0" fmla="*/ 0 w 7576836"/>
              <a:gd name="connsiteY0" fmla="*/ 0 h 1584748"/>
              <a:gd name="connsiteX1" fmla="*/ 7576836 w 7576836"/>
              <a:gd name="connsiteY1" fmla="*/ 0 h 1584748"/>
              <a:gd name="connsiteX2" fmla="*/ 7576836 w 7576836"/>
              <a:gd name="connsiteY2" fmla="*/ 1584748 h 1584748"/>
              <a:gd name="connsiteX3" fmla="*/ 0 w 7576836"/>
              <a:gd name="connsiteY3" fmla="*/ 1584748 h 1584748"/>
              <a:gd name="connsiteX4" fmla="*/ 0 w 7576836"/>
              <a:gd name="connsiteY4" fmla="*/ 0 h 1584748"/>
              <a:gd name="connsiteX0" fmla="*/ 0 w 7576836"/>
              <a:gd name="connsiteY0" fmla="*/ 0 h 1584748"/>
              <a:gd name="connsiteX1" fmla="*/ 7576836 w 7576836"/>
              <a:gd name="connsiteY1" fmla="*/ 0 h 1584748"/>
              <a:gd name="connsiteX2" fmla="*/ 7576836 w 7576836"/>
              <a:gd name="connsiteY2" fmla="*/ 1584748 h 1584748"/>
              <a:gd name="connsiteX3" fmla="*/ 2733675 w 7576836"/>
              <a:gd name="connsiteY3" fmla="*/ 1518073 h 1584748"/>
              <a:gd name="connsiteX4" fmla="*/ 0 w 7576836"/>
              <a:gd name="connsiteY4" fmla="*/ 0 h 1584748"/>
              <a:gd name="connsiteX0" fmla="*/ 0 w 7576836"/>
              <a:gd name="connsiteY0" fmla="*/ 0 h 1584748"/>
              <a:gd name="connsiteX1" fmla="*/ 7576836 w 7576836"/>
              <a:gd name="connsiteY1" fmla="*/ 0 h 1584748"/>
              <a:gd name="connsiteX2" fmla="*/ 7576836 w 7576836"/>
              <a:gd name="connsiteY2" fmla="*/ 1584748 h 1584748"/>
              <a:gd name="connsiteX3" fmla="*/ 2819400 w 7576836"/>
              <a:gd name="connsiteY3" fmla="*/ 1251373 h 1584748"/>
              <a:gd name="connsiteX4" fmla="*/ 0 w 7576836"/>
              <a:gd name="connsiteY4" fmla="*/ 0 h 1584748"/>
              <a:gd name="connsiteX0" fmla="*/ 0 w 7576836"/>
              <a:gd name="connsiteY0" fmla="*/ 0 h 1584748"/>
              <a:gd name="connsiteX1" fmla="*/ 7576836 w 7576836"/>
              <a:gd name="connsiteY1" fmla="*/ 0 h 1584748"/>
              <a:gd name="connsiteX2" fmla="*/ 7576836 w 7576836"/>
              <a:gd name="connsiteY2" fmla="*/ 1584748 h 1584748"/>
              <a:gd name="connsiteX3" fmla="*/ 3028950 w 7576836"/>
              <a:gd name="connsiteY3" fmla="*/ 1270423 h 1584748"/>
              <a:gd name="connsiteX4" fmla="*/ 0 w 7576836"/>
              <a:gd name="connsiteY4" fmla="*/ 0 h 1584748"/>
              <a:gd name="connsiteX0" fmla="*/ 0 w 7576836"/>
              <a:gd name="connsiteY0" fmla="*/ 0 h 1584748"/>
              <a:gd name="connsiteX1" fmla="*/ 7576836 w 7576836"/>
              <a:gd name="connsiteY1" fmla="*/ 0 h 1584748"/>
              <a:gd name="connsiteX2" fmla="*/ 7576836 w 7576836"/>
              <a:gd name="connsiteY2" fmla="*/ 1584748 h 1584748"/>
              <a:gd name="connsiteX3" fmla="*/ 3067050 w 7576836"/>
              <a:gd name="connsiteY3" fmla="*/ 1156123 h 1584748"/>
              <a:gd name="connsiteX4" fmla="*/ 0 w 7576836"/>
              <a:gd name="connsiteY4" fmla="*/ 0 h 1584748"/>
              <a:gd name="connsiteX0" fmla="*/ 0 w 7576836"/>
              <a:gd name="connsiteY0" fmla="*/ 0 h 1584748"/>
              <a:gd name="connsiteX1" fmla="*/ 7576836 w 7576836"/>
              <a:gd name="connsiteY1" fmla="*/ 0 h 1584748"/>
              <a:gd name="connsiteX2" fmla="*/ 7576836 w 7576836"/>
              <a:gd name="connsiteY2" fmla="*/ 1584748 h 1584748"/>
              <a:gd name="connsiteX3" fmla="*/ 3771900 w 7576836"/>
              <a:gd name="connsiteY3" fmla="*/ 1118023 h 1584748"/>
              <a:gd name="connsiteX4" fmla="*/ 0 w 7576836"/>
              <a:gd name="connsiteY4" fmla="*/ 0 h 1584748"/>
              <a:gd name="connsiteX0" fmla="*/ 0 w 7576836"/>
              <a:gd name="connsiteY0" fmla="*/ 0 h 1584748"/>
              <a:gd name="connsiteX1" fmla="*/ 7576836 w 7576836"/>
              <a:gd name="connsiteY1" fmla="*/ 0 h 1584748"/>
              <a:gd name="connsiteX2" fmla="*/ 7576836 w 7576836"/>
              <a:gd name="connsiteY2" fmla="*/ 1584748 h 1584748"/>
              <a:gd name="connsiteX3" fmla="*/ 3962400 w 7576836"/>
              <a:gd name="connsiteY3" fmla="*/ 1156123 h 1584748"/>
              <a:gd name="connsiteX4" fmla="*/ 0 w 7576836"/>
              <a:gd name="connsiteY4" fmla="*/ 0 h 1584748"/>
              <a:gd name="connsiteX0" fmla="*/ 0 w 7576836"/>
              <a:gd name="connsiteY0" fmla="*/ 0 h 1184698"/>
              <a:gd name="connsiteX1" fmla="*/ 7576836 w 7576836"/>
              <a:gd name="connsiteY1" fmla="*/ 0 h 1184698"/>
              <a:gd name="connsiteX2" fmla="*/ 5243211 w 7576836"/>
              <a:gd name="connsiteY2" fmla="*/ 1184698 h 1184698"/>
              <a:gd name="connsiteX3" fmla="*/ 3962400 w 7576836"/>
              <a:gd name="connsiteY3" fmla="*/ 1156123 h 1184698"/>
              <a:gd name="connsiteX4" fmla="*/ 0 w 7576836"/>
              <a:gd name="connsiteY4" fmla="*/ 0 h 1184698"/>
              <a:gd name="connsiteX0" fmla="*/ 0 w 7576836"/>
              <a:gd name="connsiteY0" fmla="*/ 0 h 1156123"/>
              <a:gd name="connsiteX1" fmla="*/ 7576836 w 7576836"/>
              <a:gd name="connsiteY1" fmla="*/ 0 h 1156123"/>
              <a:gd name="connsiteX2" fmla="*/ 5414661 w 7576836"/>
              <a:gd name="connsiteY2" fmla="*/ 1146598 h 1156123"/>
              <a:gd name="connsiteX3" fmla="*/ 3962400 w 7576836"/>
              <a:gd name="connsiteY3" fmla="*/ 1156123 h 1156123"/>
              <a:gd name="connsiteX4" fmla="*/ 0 w 7576836"/>
              <a:gd name="connsiteY4" fmla="*/ 0 h 1156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76836" h="1156123">
                <a:moveTo>
                  <a:pt x="0" y="0"/>
                </a:moveTo>
                <a:lnTo>
                  <a:pt x="7576836" y="0"/>
                </a:lnTo>
                <a:lnTo>
                  <a:pt x="5414661" y="1146598"/>
                </a:lnTo>
                <a:lnTo>
                  <a:pt x="3962400" y="1156123"/>
                </a:lnTo>
                <a:lnTo>
                  <a:pt x="0" y="0"/>
                </a:lnTo>
                <a:close/>
              </a:path>
            </a:pathLst>
          </a:custGeom>
          <a:solidFill>
            <a:srgbClr val="F2F2F2">
              <a:alpha val="45098"/>
            </a:srgb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/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57911" y="3924499"/>
            <a:ext cx="3558505" cy="441970"/>
          </a:xfrm>
          <a:prstGeom prst="rect">
            <a:avLst/>
          </a:prstGeom>
        </p:spPr>
      </p:pic>
      <p:sp>
        <p:nvSpPr>
          <p:cNvPr id="8" name="Заголовок 9"/>
          <p:cNvSpPr txBox="1">
            <a:spLocks/>
          </p:cNvSpPr>
          <p:nvPr/>
        </p:nvSpPr>
        <p:spPr>
          <a:xfrm>
            <a:off x="3419872" y="4427587"/>
            <a:ext cx="4824537" cy="911721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>
            <a:lvl1pPr marL="0" marR="0" indent="0" algn="l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42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 smtClean="0"/>
              <a:t>– для внесения изменений в ФИАС 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</a:rPr>
              <a:t>– </a:t>
            </a:r>
            <a:r>
              <a:rPr lang="ru-RU" sz="2400" dirty="0" smtClean="0"/>
              <a:t>(добавить или удалить адрес)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Заголовок 9"/>
          <p:cNvSpPr txBox="1">
            <a:spLocks/>
          </p:cNvSpPr>
          <p:nvPr/>
        </p:nvSpPr>
        <p:spPr>
          <a:xfrm>
            <a:off x="3563888" y="5589240"/>
            <a:ext cx="5040560" cy="672072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>
            <a:lvl1pPr marL="0" marR="0" indent="0" algn="l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42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 smtClean="0"/>
              <a:t>– если изменения в ФИАС</a:t>
            </a:r>
          </a:p>
          <a:p>
            <a:r>
              <a:rPr lang="ru-RU" sz="2400" dirty="0">
                <a:solidFill>
                  <a:schemeClr val="bg1">
                    <a:lumMod val="95000"/>
                  </a:schemeClr>
                </a:solidFill>
              </a:rPr>
              <a:t>– </a:t>
            </a:r>
            <a:r>
              <a:rPr lang="ru-RU" sz="2400" dirty="0" smtClean="0"/>
              <a:t>не требуются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Рисунок 11"/>
          <p:cNvPicPr/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4825" y="4581128"/>
            <a:ext cx="2987055" cy="628152"/>
          </a:xfrm>
          <a:prstGeom prst="rect">
            <a:avLst/>
          </a:prstGeom>
        </p:spPr>
      </p:pic>
      <p:pic>
        <p:nvPicPr>
          <p:cNvPr id="13" name="Рисунок 12"/>
          <p:cNvPicPr/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7431" y="5589240"/>
            <a:ext cx="3198465" cy="659779"/>
          </a:xfrm>
          <a:prstGeom prst="rect">
            <a:avLst/>
          </a:prstGeom>
        </p:spPr>
      </p:pic>
      <p:sp>
        <p:nvSpPr>
          <p:cNvPr id="3" name="Прямоугольная выноска 2"/>
          <p:cNvSpPr/>
          <p:nvPr/>
        </p:nvSpPr>
        <p:spPr>
          <a:xfrm>
            <a:off x="3444495" y="3369841"/>
            <a:ext cx="5447985" cy="491208"/>
          </a:xfrm>
          <a:prstGeom prst="wedgeRectCallout">
            <a:avLst>
              <a:gd name="adj1" fmla="val -60619"/>
              <a:gd name="adj2" fmla="val 17924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Источник поступления информации об адресе</a:t>
            </a:r>
            <a:endParaRPr lang="ru-RU" sz="2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3615445"/>
            <a:ext cx="2232248" cy="17359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5555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2411760" y="92632"/>
            <a:ext cx="3641057" cy="672072"/>
          </a:xfrm>
        </p:spPr>
        <p:txBody>
          <a:bodyPr/>
          <a:lstStyle/>
          <a:p>
            <a:r>
              <a:rPr lang="ru-RU" sz="2400" dirty="0" smtClean="0"/>
              <a:t>Случаи выбора действий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13</a:t>
            </a:fld>
            <a:endParaRPr lang="ru-RU" dirty="0"/>
          </a:p>
        </p:txBody>
      </p:sp>
      <p:sp>
        <p:nvSpPr>
          <p:cNvPr id="9" name="Заголовок 9"/>
          <p:cNvSpPr txBox="1">
            <a:spLocks/>
          </p:cNvSpPr>
          <p:nvPr/>
        </p:nvSpPr>
        <p:spPr>
          <a:xfrm>
            <a:off x="455736" y="3284984"/>
            <a:ext cx="7806977" cy="259228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81630" tIns="40815" rIns="81630" bIns="40815" rtlCol="0" anchor="ctr">
            <a:noAutofit/>
          </a:bodyPr>
          <a:lstStyle>
            <a:lvl1pPr marL="0" marR="0" indent="0" algn="l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42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buFontTx/>
              <a:buChar char="-"/>
            </a:pPr>
            <a:r>
              <a:rPr lang="ru-RU" sz="2400" dirty="0">
                <a:solidFill>
                  <a:schemeClr val="tx1"/>
                </a:solidFill>
                <a:latin typeface="+mn-lt"/>
                <a:cs typeface="Arial" pitchFamily="34" charset="0"/>
              </a:rPr>
              <a:t>Если необходимость внесения изменений в ФИАС </a:t>
            </a:r>
            <a:r>
              <a:rPr lang="ru-RU" sz="2400" dirty="0" smtClean="0">
                <a:solidFill>
                  <a:schemeClr val="tx1"/>
                </a:solidFill>
                <a:latin typeface="+mn-lt"/>
                <a:cs typeface="Arial" pitchFamily="34" charset="0"/>
              </a:rPr>
              <a:t>отсутствует («отсутствующего» адрес не должно быть в ФИАС или несоответствия в адресе нет).</a:t>
            </a:r>
            <a:endParaRPr lang="ru-RU" sz="2400" dirty="0" smtClean="0">
              <a:solidFill>
                <a:schemeClr val="tx1"/>
              </a:solidFill>
              <a:latin typeface="+mn-lt"/>
            </a:endParaRPr>
          </a:p>
          <a:p>
            <a:pPr marL="342900" indent="-342900">
              <a:buFontTx/>
              <a:buChar char="-"/>
            </a:pPr>
            <a:r>
              <a:rPr lang="ru-RU" sz="2400" dirty="0" smtClean="0">
                <a:solidFill>
                  <a:schemeClr val="tx1"/>
                </a:solidFill>
                <a:latin typeface="+mn-lt"/>
              </a:rPr>
              <a:t>Если изменения по адресу, указанному в уведомлении уже проведены ранее в ФИАС. </a:t>
            </a:r>
          </a:p>
        </p:txBody>
      </p:sp>
      <p:pic>
        <p:nvPicPr>
          <p:cNvPr id="13" name="Рисунок 12"/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1724" y="2852936"/>
            <a:ext cx="3198465" cy="65977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4825" y="1412776"/>
            <a:ext cx="8315647" cy="230425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4825" y="1340768"/>
            <a:ext cx="7811591" cy="216024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7432" y="1100361"/>
            <a:ext cx="7825282" cy="172819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104306" tIns="52153" rIns="104306" bIns="52153" rtlCol="0" anchor="ctr">
            <a:normAutofit/>
          </a:bodyPr>
          <a:lstStyle/>
          <a:p>
            <a:pPr marL="342900" marR="0" indent="-34290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</a:pPr>
            <a:r>
              <a:rPr lang="ru-RU" sz="2400" b="1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Если адрес действительно отсутствует в ФИАС и его необходимо внести.</a:t>
            </a:r>
          </a:p>
          <a:p>
            <a:pPr marL="342900" marR="0" indent="-34290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Если действительно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выявлены дубли адресов</a:t>
            </a:r>
            <a:r>
              <a:rPr lang="ru-RU" sz="2400" b="1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 необходим</a:t>
            </a:r>
            <a:r>
              <a:rPr lang="ru-RU" sz="2400" b="1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о удалить «лишний».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2" name="Рисунок 11"/>
          <p:cNvPicPr/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2817" y="620688"/>
            <a:ext cx="2987055" cy="62815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82684" y="5816890"/>
            <a:ext cx="7186107" cy="792088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400" b="1" noProof="0" dirty="0" smtClean="0">
                <a:latin typeface="+mj-lt"/>
                <a:ea typeface="+mj-ea"/>
                <a:cs typeface="+mj-cs"/>
              </a:rPr>
              <a:t>В случае мотивированного отказа прикладывать нормативный документ не обязательно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41385" y="5775548"/>
            <a:ext cx="822664" cy="830891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104306" tIns="52153" rIns="104306" bIns="52153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8000" b="1" i="0" u="none" strike="noStrike" kern="120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559054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67544" y="236648"/>
            <a:ext cx="7548638" cy="672072"/>
          </a:xfrm>
        </p:spPr>
        <p:txBody>
          <a:bodyPr/>
          <a:lstStyle/>
          <a:p>
            <a:r>
              <a:rPr lang="ru-RU" sz="2400" dirty="0" smtClean="0"/>
              <a:t>Формирование заявки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14</a:t>
            </a:fld>
            <a:endParaRPr lang="ru-RU" dirty="0"/>
          </a:p>
        </p:txBody>
      </p:sp>
      <p:pic>
        <p:nvPicPr>
          <p:cNvPr id="14" name="Рисунок 13"/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9552" y="2276872"/>
            <a:ext cx="6408712" cy="4176464"/>
          </a:xfrm>
          <a:prstGeom prst="rect">
            <a:avLst/>
          </a:prstGeom>
          <a:ln w="19050">
            <a:solidFill>
              <a:srgbClr val="005AA9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539552" y="908720"/>
            <a:ext cx="8136904" cy="122413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104306" tIns="52153" rIns="104306" bIns="52153" rtlCol="0" anchor="ctr">
            <a:normAutofit fontScale="55000" lnSpcReduction="20000"/>
          </a:bodyPr>
          <a:lstStyle/>
          <a:p>
            <a:pPr defTabSz="1043056">
              <a:spcBef>
                <a:spcPct val="0"/>
              </a:spcBef>
            </a:pPr>
            <a:r>
              <a:rPr lang="ru-RU" sz="4800" b="1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При уведомлении об отсутствии адреса открывается форма на добавление объекта, при уведомлении о несоответствии – форма выбора </a:t>
            </a:r>
            <a:r>
              <a:rPr lang="ru-RU" sz="4800" b="1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действия:</a:t>
            </a: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639025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67544" y="236648"/>
            <a:ext cx="7548638" cy="672072"/>
          </a:xfrm>
        </p:spPr>
        <p:txBody>
          <a:bodyPr/>
          <a:lstStyle/>
          <a:p>
            <a:r>
              <a:rPr lang="ru-RU" sz="2400" dirty="0" smtClean="0"/>
              <a:t>Формирование заявки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15</a:t>
            </a:fld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70011" y="836712"/>
            <a:ext cx="4656517" cy="2152997"/>
          </a:xfrm>
          <a:prstGeom prst="rect">
            <a:avLst/>
          </a:prstGeom>
          <a:noFill/>
          <a:ln w="19050">
            <a:solidFill>
              <a:srgbClr val="005AA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5" y="5157192"/>
            <a:ext cx="7056785" cy="93610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07880" y="836711"/>
            <a:ext cx="3612592" cy="2152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104306" tIns="52153" rIns="104306" bIns="52153" rtlCol="0" anchor="ctr">
            <a:normAutofit fontScale="325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Если статус</a:t>
            </a:r>
            <a:r>
              <a:rPr kumimoji="0" lang="ru-RU" sz="48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принял</a:t>
            </a:r>
            <a:r>
              <a:rPr kumimoji="0" lang="en-US" sz="48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48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значение «Внесены изменения</a:t>
            </a:r>
            <a:r>
              <a:rPr lang="ru-RU" sz="48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, заявка ожидает утверждения</a:t>
            </a:r>
            <a:r>
              <a:rPr kumimoji="0" lang="ru-RU" sz="48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» - </a:t>
            </a:r>
            <a:r>
              <a:rPr kumimoji="0" lang="ru-RU" sz="70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необходимо дождаться утверждения заявки не региональном или федеральном уровне.</a:t>
            </a:r>
            <a:endParaRPr kumimoji="0" lang="ru-RU" sz="70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08791" y="3429000"/>
            <a:ext cx="6927505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ая выноска 4"/>
          <p:cNvSpPr/>
          <p:nvPr/>
        </p:nvSpPr>
        <p:spPr>
          <a:xfrm>
            <a:off x="4860032" y="4118012"/>
            <a:ext cx="3456384" cy="1831268"/>
          </a:xfrm>
          <a:prstGeom prst="wedgeRectCallout">
            <a:avLst>
              <a:gd name="adj1" fmla="val -75523"/>
              <a:gd name="adj2" fmla="val -27346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Проверить статус заявки на внесение изменений можно нажав на ссылку «перейти к заявке»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913913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7544" y="3121533"/>
            <a:ext cx="7932417" cy="811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67544" y="236648"/>
            <a:ext cx="7548638" cy="672072"/>
          </a:xfrm>
        </p:spPr>
        <p:txBody>
          <a:bodyPr/>
          <a:lstStyle/>
          <a:p>
            <a:r>
              <a:rPr lang="ru-RU" sz="2400" dirty="0" smtClean="0"/>
              <a:t>Статус «Ввод данных»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16</a:t>
            </a:fld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395535" y="5157192"/>
            <a:ext cx="7056785" cy="93610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55976" y="741461"/>
            <a:ext cx="4464496" cy="2152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104306" tIns="52153" rIns="104306" bIns="52153" rtlCol="0" anchor="ctr">
            <a:normAutofit fontScale="475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Если заявка на внесение изменений имеет</a:t>
            </a:r>
            <a:r>
              <a:rPr lang="ru-RU" sz="4800" b="1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статус </a:t>
            </a:r>
            <a:r>
              <a:rPr lang="ru-RU" sz="48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«Ввод данных»</a:t>
            </a:r>
            <a:r>
              <a:rPr lang="ru-RU" sz="4800" b="1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это означает, что данная заявка</a:t>
            </a:r>
            <a:r>
              <a:rPr lang="ru-RU" sz="48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59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не отправлена на утверждение на региональный уровень!!!</a:t>
            </a:r>
            <a:endParaRPr kumimoji="0" lang="ru-RU" sz="59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Прямоугольная выноска 4"/>
          <p:cNvSpPr/>
          <p:nvPr/>
        </p:nvSpPr>
        <p:spPr>
          <a:xfrm>
            <a:off x="1331640" y="3789040"/>
            <a:ext cx="6984776" cy="1183196"/>
          </a:xfrm>
          <a:prstGeom prst="wedgeRectCallout">
            <a:avLst>
              <a:gd name="adj1" fmla="val -53977"/>
              <a:gd name="adj2" fmla="val -50752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Для отправки заявки на утверждение на региональном и федеральном уровне необходимо открыть заявку и нажать кнопку «Принять»</a:t>
            </a:r>
            <a:endParaRPr lang="ru-RU" sz="2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7544" y="836711"/>
            <a:ext cx="3704406" cy="2029368"/>
          </a:xfrm>
          <a:prstGeom prst="rect">
            <a:avLst/>
          </a:prstGeom>
          <a:noFill/>
          <a:ln w="19050">
            <a:solidFill>
              <a:srgbClr val="005AA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290324" y="5090517"/>
            <a:ext cx="6810068" cy="1451786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400" b="1" noProof="0" dirty="0" smtClean="0">
                <a:latin typeface="+mj-lt"/>
                <a:ea typeface="+mj-ea"/>
                <a:cs typeface="+mj-cs"/>
              </a:rPr>
              <a:t>Если</a:t>
            </a:r>
            <a:r>
              <a:rPr lang="ru-RU" sz="2400" b="1" dirty="0" smtClean="0">
                <a:latin typeface="+mj-lt"/>
                <a:ea typeface="+mj-ea"/>
                <a:cs typeface="+mj-cs"/>
              </a:rPr>
              <a:t> заявка в течение одного месяца не будет направлена на утверждение на вышестоящий уровень, она будет автоматически аннулирована (примет статус «</a:t>
            </a:r>
            <a:r>
              <a:rPr lang="ru-RU" sz="24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Принудительно аннулирована</a:t>
            </a:r>
            <a:r>
              <a:rPr lang="ru-RU" sz="2400" b="1" dirty="0" smtClean="0">
                <a:latin typeface="+mj-lt"/>
                <a:ea typeface="+mj-ea"/>
                <a:cs typeface="+mj-cs"/>
              </a:rPr>
              <a:t>»)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6228" y="5373216"/>
            <a:ext cx="822664" cy="830891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104306" tIns="52153" rIns="104306" bIns="52153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8000" b="1" i="0" u="none" strike="noStrike" kern="120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419946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20072" y="836712"/>
            <a:ext cx="3685803" cy="4714875"/>
          </a:xfrm>
          <a:prstGeom prst="rect">
            <a:avLst/>
          </a:prstGeom>
          <a:noFill/>
          <a:ln w="19050">
            <a:solidFill>
              <a:srgbClr val="005AA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96119" y="164640"/>
            <a:ext cx="7548638" cy="672072"/>
          </a:xfrm>
        </p:spPr>
        <p:txBody>
          <a:bodyPr/>
          <a:lstStyle/>
          <a:p>
            <a:pPr algn="ctr"/>
            <a:r>
              <a:rPr lang="ru-RU" sz="2400" dirty="0" smtClean="0"/>
              <a:t>Изменение номера заявки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17</a:t>
            </a:fld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395535" y="5157192"/>
            <a:ext cx="7056785" cy="93610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Прямоугольная выноска 2"/>
          <p:cNvSpPr/>
          <p:nvPr/>
        </p:nvSpPr>
        <p:spPr>
          <a:xfrm>
            <a:off x="251520" y="738805"/>
            <a:ext cx="5262807" cy="5714529"/>
          </a:xfrm>
          <a:custGeom>
            <a:avLst/>
            <a:gdLst>
              <a:gd name="connsiteX0" fmla="*/ 0 w 4752528"/>
              <a:gd name="connsiteY0" fmla="*/ 0 h 5714529"/>
              <a:gd name="connsiteX1" fmla="*/ 2772308 w 4752528"/>
              <a:gd name="connsiteY1" fmla="*/ 0 h 5714529"/>
              <a:gd name="connsiteX2" fmla="*/ 2772308 w 4752528"/>
              <a:gd name="connsiteY2" fmla="*/ 0 h 5714529"/>
              <a:gd name="connsiteX3" fmla="*/ 3960440 w 4752528"/>
              <a:gd name="connsiteY3" fmla="*/ 0 h 5714529"/>
              <a:gd name="connsiteX4" fmla="*/ 4752528 w 4752528"/>
              <a:gd name="connsiteY4" fmla="*/ 0 h 5714529"/>
              <a:gd name="connsiteX5" fmla="*/ 4752528 w 4752528"/>
              <a:gd name="connsiteY5" fmla="*/ 3333475 h 5714529"/>
              <a:gd name="connsiteX6" fmla="*/ 5262807 w 4752528"/>
              <a:gd name="connsiteY6" fmla="*/ 3565466 h 5714529"/>
              <a:gd name="connsiteX7" fmla="*/ 4752528 w 4752528"/>
              <a:gd name="connsiteY7" fmla="*/ 4762108 h 5714529"/>
              <a:gd name="connsiteX8" fmla="*/ 4752528 w 4752528"/>
              <a:gd name="connsiteY8" fmla="*/ 5714529 h 5714529"/>
              <a:gd name="connsiteX9" fmla="*/ 3960440 w 4752528"/>
              <a:gd name="connsiteY9" fmla="*/ 5714529 h 5714529"/>
              <a:gd name="connsiteX10" fmla="*/ 2772308 w 4752528"/>
              <a:gd name="connsiteY10" fmla="*/ 5714529 h 5714529"/>
              <a:gd name="connsiteX11" fmla="*/ 2772308 w 4752528"/>
              <a:gd name="connsiteY11" fmla="*/ 5714529 h 5714529"/>
              <a:gd name="connsiteX12" fmla="*/ 0 w 4752528"/>
              <a:gd name="connsiteY12" fmla="*/ 5714529 h 5714529"/>
              <a:gd name="connsiteX13" fmla="*/ 0 w 4752528"/>
              <a:gd name="connsiteY13" fmla="*/ 4762108 h 5714529"/>
              <a:gd name="connsiteX14" fmla="*/ 0 w 4752528"/>
              <a:gd name="connsiteY14" fmla="*/ 3333475 h 5714529"/>
              <a:gd name="connsiteX15" fmla="*/ 0 w 4752528"/>
              <a:gd name="connsiteY15" fmla="*/ 3333475 h 5714529"/>
              <a:gd name="connsiteX16" fmla="*/ 0 w 4752528"/>
              <a:gd name="connsiteY16" fmla="*/ 0 h 5714529"/>
              <a:gd name="connsiteX0" fmla="*/ 0 w 5262807"/>
              <a:gd name="connsiteY0" fmla="*/ 0 h 5714529"/>
              <a:gd name="connsiteX1" fmla="*/ 2772308 w 5262807"/>
              <a:gd name="connsiteY1" fmla="*/ 0 h 5714529"/>
              <a:gd name="connsiteX2" fmla="*/ 2772308 w 5262807"/>
              <a:gd name="connsiteY2" fmla="*/ 0 h 5714529"/>
              <a:gd name="connsiteX3" fmla="*/ 3960440 w 5262807"/>
              <a:gd name="connsiteY3" fmla="*/ 0 h 5714529"/>
              <a:gd name="connsiteX4" fmla="*/ 4752528 w 5262807"/>
              <a:gd name="connsiteY4" fmla="*/ 0 h 5714529"/>
              <a:gd name="connsiteX5" fmla="*/ 4752528 w 5262807"/>
              <a:gd name="connsiteY5" fmla="*/ 3333475 h 5714529"/>
              <a:gd name="connsiteX6" fmla="*/ 5262807 w 5262807"/>
              <a:gd name="connsiteY6" fmla="*/ 3565466 h 5714529"/>
              <a:gd name="connsiteX7" fmla="*/ 4771578 w 5262807"/>
              <a:gd name="connsiteY7" fmla="*/ 3790558 h 5714529"/>
              <a:gd name="connsiteX8" fmla="*/ 4752528 w 5262807"/>
              <a:gd name="connsiteY8" fmla="*/ 5714529 h 5714529"/>
              <a:gd name="connsiteX9" fmla="*/ 3960440 w 5262807"/>
              <a:gd name="connsiteY9" fmla="*/ 5714529 h 5714529"/>
              <a:gd name="connsiteX10" fmla="*/ 2772308 w 5262807"/>
              <a:gd name="connsiteY10" fmla="*/ 5714529 h 5714529"/>
              <a:gd name="connsiteX11" fmla="*/ 2772308 w 5262807"/>
              <a:gd name="connsiteY11" fmla="*/ 5714529 h 5714529"/>
              <a:gd name="connsiteX12" fmla="*/ 0 w 5262807"/>
              <a:gd name="connsiteY12" fmla="*/ 5714529 h 5714529"/>
              <a:gd name="connsiteX13" fmla="*/ 0 w 5262807"/>
              <a:gd name="connsiteY13" fmla="*/ 4762108 h 5714529"/>
              <a:gd name="connsiteX14" fmla="*/ 0 w 5262807"/>
              <a:gd name="connsiteY14" fmla="*/ 3333475 h 5714529"/>
              <a:gd name="connsiteX15" fmla="*/ 0 w 5262807"/>
              <a:gd name="connsiteY15" fmla="*/ 3333475 h 5714529"/>
              <a:gd name="connsiteX16" fmla="*/ 0 w 5262807"/>
              <a:gd name="connsiteY16" fmla="*/ 0 h 5714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262807" h="5714529">
                <a:moveTo>
                  <a:pt x="0" y="0"/>
                </a:moveTo>
                <a:lnTo>
                  <a:pt x="2772308" y="0"/>
                </a:lnTo>
                <a:lnTo>
                  <a:pt x="2772308" y="0"/>
                </a:lnTo>
                <a:lnTo>
                  <a:pt x="3960440" y="0"/>
                </a:lnTo>
                <a:lnTo>
                  <a:pt x="4752528" y="0"/>
                </a:lnTo>
                <a:lnTo>
                  <a:pt x="4752528" y="3333475"/>
                </a:lnTo>
                <a:lnTo>
                  <a:pt x="5262807" y="3565466"/>
                </a:lnTo>
                <a:lnTo>
                  <a:pt x="4771578" y="3790558"/>
                </a:lnTo>
                <a:lnTo>
                  <a:pt x="4752528" y="5714529"/>
                </a:lnTo>
                <a:lnTo>
                  <a:pt x="3960440" y="5714529"/>
                </a:lnTo>
                <a:lnTo>
                  <a:pt x="2772308" y="5714529"/>
                </a:lnTo>
                <a:lnTo>
                  <a:pt x="2772308" y="5714529"/>
                </a:lnTo>
                <a:lnTo>
                  <a:pt x="0" y="5714529"/>
                </a:lnTo>
                <a:lnTo>
                  <a:pt x="0" y="4762108"/>
                </a:lnTo>
                <a:lnTo>
                  <a:pt x="0" y="3333475"/>
                </a:lnTo>
                <a:lnTo>
                  <a:pt x="0" y="333347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defTabSz="1043056">
              <a:spcBef>
                <a:spcPct val="0"/>
              </a:spcBef>
              <a:tabLst>
                <a:tab pos="4572000" algn="l"/>
                <a:tab pos="4667250" algn="l"/>
              </a:tabLst>
            </a:pPr>
            <a:r>
              <a:rPr lang="ru-RU" sz="2700" b="1" dirty="0">
                <a:solidFill>
                  <a:schemeClr val="tx1"/>
                </a:solidFill>
              </a:rPr>
              <a:t>Если заявка на изменение данных в ФИАС не </a:t>
            </a:r>
            <a:r>
              <a:rPr lang="ru-RU" sz="2700" b="1" dirty="0" smtClean="0">
                <a:solidFill>
                  <a:schemeClr val="tx1"/>
                </a:solidFill>
              </a:rPr>
              <a:t>была</a:t>
            </a:r>
          </a:p>
          <a:p>
            <a:pPr defTabSz="1043056">
              <a:spcBef>
                <a:spcPct val="0"/>
              </a:spcBef>
              <a:tabLst>
                <a:tab pos="4572000" algn="l"/>
                <a:tab pos="4667250" algn="l"/>
              </a:tabLst>
            </a:pPr>
            <a:r>
              <a:rPr lang="ru-RU" sz="2700" b="1" dirty="0" smtClean="0">
                <a:solidFill>
                  <a:schemeClr val="tx1"/>
                </a:solidFill>
              </a:rPr>
              <a:t>успешно </a:t>
            </a:r>
            <a:r>
              <a:rPr lang="ru-RU" sz="2700" b="1" dirty="0">
                <a:solidFill>
                  <a:schemeClr val="tx1"/>
                </a:solidFill>
              </a:rPr>
              <a:t>принята </a:t>
            </a:r>
            <a:r>
              <a:rPr lang="ru-RU" sz="2700" b="1" dirty="0" smtClean="0">
                <a:solidFill>
                  <a:schemeClr val="tx1"/>
                </a:solidFill>
              </a:rPr>
              <a:t>и </a:t>
            </a:r>
            <a:r>
              <a:rPr lang="ru-RU" sz="2700" b="1" dirty="0">
                <a:solidFill>
                  <a:schemeClr val="tx1"/>
                </a:solidFill>
              </a:rPr>
              <a:t>пришлось  </a:t>
            </a:r>
            <a:r>
              <a:rPr lang="ru-RU" sz="2700" b="1" dirty="0" smtClean="0">
                <a:solidFill>
                  <a:schemeClr val="tx1"/>
                </a:solidFill>
              </a:rPr>
              <a:t>формировать новую заявку, </a:t>
            </a:r>
            <a:r>
              <a:rPr lang="ru-RU" sz="2700" b="1" dirty="0">
                <a:solidFill>
                  <a:schemeClr val="tx1"/>
                </a:solidFill>
              </a:rPr>
              <a:t>то </a:t>
            </a:r>
            <a:r>
              <a:rPr lang="ru-RU" sz="2700" b="1" dirty="0" smtClean="0">
                <a:solidFill>
                  <a:srgbClr val="FF0000"/>
                </a:solidFill>
              </a:rPr>
              <a:t>необходимо</a:t>
            </a:r>
          </a:p>
          <a:p>
            <a:pPr defTabSz="1043056">
              <a:spcBef>
                <a:spcPct val="0"/>
              </a:spcBef>
              <a:tabLst>
                <a:tab pos="4572000" algn="l"/>
                <a:tab pos="4667250" algn="l"/>
              </a:tabLst>
            </a:pPr>
            <a:r>
              <a:rPr lang="ru-RU" sz="2700" b="1" dirty="0" smtClean="0">
                <a:solidFill>
                  <a:srgbClr val="FF0000"/>
                </a:solidFill>
              </a:rPr>
              <a:t>в </a:t>
            </a:r>
            <a:r>
              <a:rPr lang="ru-RU" sz="2700" b="1" dirty="0">
                <a:solidFill>
                  <a:srgbClr val="FF0000"/>
                </a:solidFill>
              </a:rPr>
              <a:t>уведомлении </a:t>
            </a:r>
            <a:r>
              <a:rPr lang="ru-RU" sz="2700" b="1" dirty="0" smtClean="0">
                <a:solidFill>
                  <a:srgbClr val="FF0000"/>
                </a:solidFill>
              </a:rPr>
              <a:t>поменять «старый» номер заявки</a:t>
            </a:r>
          </a:p>
          <a:p>
            <a:pPr defTabSz="1043056">
              <a:spcBef>
                <a:spcPct val="0"/>
              </a:spcBef>
              <a:tabLst>
                <a:tab pos="4572000" algn="l"/>
                <a:tab pos="4667250" algn="l"/>
              </a:tabLst>
            </a:pPr>
            <a:r>
              <a:rPr lang="ru-RU" sz="2700" b="1" dirty="0" smtClean="0">
                <a:solidFill>
                  <a:srgbClr val="FF0000"/>
                </a:solidFill>
              </a:rPr>
              <a:t>на «новый»,</a:t>
            </a:r>
          </a:p>
          <a:p>
            <a:pPr defTabSz="1043056">
              <a:spcBef>
                <a:spcPct val="0"/>
              </a:spcBef>
              <a:tabLst>
                <a:tab pos="4572000" algn="l"/>
                <a:tab pos="4667250" algn="l"/>
              </a:tabLst>
            </a:pPr>
            <a:r>
              <a:rPr lang="ru-RU" sz="2700" b="1" dirty="0" smtClean="0">
                <a:solidFill>
                  <a:schemeClr val="tx1"/>
                </a:solidFill>
              </a:rPr>
              <a:t>нажав </a:t>
            </a:r>
            <a:r>
              <a:rPr lang="ru-RU" sz="2700" b="1" dirty="0">
                <a:solidFill>
                  <a:schemeClr val="tx1"/>
                </a:solidFill>
              </a:rPr>
              <a:t>в </a:t>
            </a:r>
            <a:r>
              <a:rPr lang="ru-RU" sz="2700" b="1" dirty="0" smtClean="0">
                <a:solidFill>
                  <a:schemeClr val="tx1"/>
                </a:solidFill>
              </a:rPr>
              <a:t>уведомлении</a:t>
            </a:r>
          </a:p>
          <a:p>
            <a:pPr defTabSz="1043056">
              <a:spcBef>
                <a:spcPct val="0"/>
              </a:spcBef>
              <a:tabLst>
                <a:tab pos="4572000" algn="l"/>
                <a:tab pos="4667250" algn="l"/>
              </a:tabLst>
            </a:pPr>
            <a:r>
              <a:rPr lang="ru-RU" sz="2700" b="1" dirty="0" smtClean="0">
                <a:solidFill>
                  <a:schemeClr val="tx1"/>
                </a:solidFill>
              </a:rPr>
              <a:t>на </a:t>
            </a:r>
            <a:r>
              <a:rPr lang="ru-RU" sz="2700" b="1" dirty="0">
                <a:solidFill>
                  <a:schemeClr val="tx1"/>
                </a:solidFill>
              </a:rPr>
              <a:t>ссылку </a:t>
            </a:r>
            <a:r>
              <a:rPr lang="ru-RU" sz="2700" b="1" dirty="0">
                <a:solidFill>
                  <a:srgbClr val="005AA9"/>
                </a:solidFill>
              </a:rPr>
              <a:t>«</a:t>
            </a:r>
            <a:r>
              <a:rPr lang="ru-RU" sz="2700" b="1" u="sng" dirty="0">
                <a:solidFill>
                  <a:srgbClr val="005AA9"/>
                </a:solidFill>
              </a:rPr>
              <a:t>Изменить номер заявки</a:t>
            </a:r>
            <a:r>
              <a:rPr lang="ru-RU" sz="2700" b="1" dirty="0">
                <a:solidFill>
                  <a:srgbClr val="005AA9"/>
                </a:solidFill>
              </a:rPr>
              <a:t>»</a:t>
            </a:r>
            <a:r>
              <a:rPr lang="ru-RU" sz="2700" b="1" dirty="0">
                <a:solidFill>
                  <a:schemeClr val="tx1"/>
                </a:solidFill>
              </a:rPr>
              <a:t>:</a:t>
            </a:r>
            <a:endParaRPr lang="ru-RU" sz="27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349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67544" y="236648"/>
            <a:ext cx="7548638" cy="672072"/>
          </a:xfrm>
        </p:spPr>
        <p:txBody>
          <a:bodyPr/>
          <a:lstStyle/>
          <a:p>
            <a:r>
              <a:rPr lang="ru-RU" sz="2400" dirty="0" smtClean="0"/>
              <a:t>Формирование заявки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18</a:t>
            </a:fld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011" y="3933056"/>
            <a:ext cx="7681244" cy="1018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5" y="5157192"/>
            <a:ext cx="7056785" cy="93610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5" y="5013176"/>
            <a:ext cx="7992889" cy="151216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104306" tIns="52153" rIns="104306" bIns="52153" rtlCol="0" anchor="ctr">
            <a:normAutofit fontScale="475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Далее – нажать</a:t>
            </a:r>
            <a:r>
              <a:rPr kumimoji="0" lang="ru-RU" sz="48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на кнопку «Сформировать</a:t>
            </a:r>
            <a:r>
              <a:rPr lang="ru-RU" sz="48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 отчет</a:t>
            </a:r>
            <a:r>
              <a:rPr kumimoji="0" lang="ru-RU" sz="48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» и подписать его своей электронной подписью. При этом н</a:t>
            </a:r>
            <a:r>
              <a:rPr lang="ru-RU" sz="4800" b="1" dirty="0" err="1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еобходимо</a:t>
            </a:r>
            <a:r>
              <a:rPr lang="ru-RU" sz="48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 прикрепить нормативный документ, который прикреплялся при создании заявки на внесение изменений в ФИАС</a:t>
            </a:r>
            <a:r>
              <a:rPr kumimoji="0" lang="ru-RU" sz="48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!!!</a:t>
            </a: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88024" y="692696"/>
            <a:ext cx="4032448" cy="23762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104306" tIns="52153" rIns="104306" bIns="52153" rtlCol="0" anchor="ctr">
            <a:normAutofit fontScale="475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Если статус</a:t>
            </a:r>
            <a:r>
              <a:rPr kumimoji="0" lang="ru-RU" sz="4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принял</a:t>
            </a:r>
            <a:r>
              <a:rPr kumimoji="0" lang="en-US" sz="4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4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значение </a:t>
            </a:r>
            <a:r>
              <a:rPr kumimoji="0" lang="ru-RU" sz="48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«Сведения внесены в ФИАС, сообщите об исправлении несоответствия»</a:t>
            </a:r>
            <a:r>
              <a:rPr kumimoji="0" lang="ru-RU" sz="4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, значит, что </a:t>
            </a:r>
            <a:r>
              <a:rPr kumimoji="0" lang="ru-RU" sz="59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заявка успешно принята и данные внесены в ФИАС</a:t>
            </a:r>
            <a:endParaRPr kumimoji="0" lang="ru-RU" sz="59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3635" y="836711"/>
            <a:ext cx="4282381" cy="2198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41994" y="3364236"/>
            <a:ext cx="7609261" cy="7848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104306" tIns="52153" rIns="104306" bIns="52153" rtlCol="0" anchor="ctr">
            <a:normAutofit fontScale="55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Необходимо раскрыть</a:t>
            </a:r>
            <a:r>
              <a:rPr kumimoji="0" lang="ru-RU" sz="48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заявку и нажать на кнопку «Сформировать отчет о внесенных исправлениях»</a:t>
            </a: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74565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539552" y="476672"/>
            <a:ext cx="7548638" cy="432048"/>
          </a:xfrm>
        </p:spPr>
        <p:txBody>
          <a:bodyPr/>
          <a:lstStyle/>
          <a:p>
            <a:r>
              <a:rPr lang="ru-RU" sz="2400" dirty="0" smtClean="0"/>
              <a:t>Мотивированный отказ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19</a:t>
            </a:fld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23528" y="692696"/>
            <a:ext cx="8568952" cy="122413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40000" lnSpcReduction="20000"/>
          </a:bodyPr>
          <a:lstStyle/>
          <a:p>
            <a:pPr defTabSz="1043056">
              <a:spcBef>
                <a:spcPct val="0"/>
              </a:spcBef>
            </a:pPr>
            <a:r>
              <a:rPr lang="ru-RU" sz="4800" b="1" dirty="0" smtClean="0">
                <a:latin typeface="+mj-lt"/>
                <a:ea typeface="+mj-ea"/>
                <a:cs typeface="+mj-cs"/>
              </a:rPr>
              <a:t>Мотивированный </a:t>
            </a:r>
            <a:r>
              <a:rPr lang="ru-RU" sz="4800" b="1" dirty="0">
                <a:latin typeface="+mj-lt"/>
                <a:ea typeface="+mj-ea"/>
                <a:cs typeface="+mj-cs"/>
              </a:rPr>
              <a:t>отказ на </a:t>
            </a:r>
            <a:r>
              <a:rPr lang="ru-RU" sz="4800" b="1" dirty="0" smtClean="0">
                <a:latin typeface="+mj-lt"/>
                <a:ea typeface="+mj-ea"/>
                <a:cs typeface="+mj-cs"/>
              </a:rPr>
              <a:t>уведомление </a:t>
            </a:r>
            <a:r>
              <a:rPr lang="ru-RU" sz="4800" b="1" dirty="0">
                <a:latin typeface="+mj-lt"/>
                <a:ea typeface="+mj-ea"/>
                <a:cs typeface="+mj-cs"/>
              </a:rPr>
              <a:t>можно сформировать </a:t>
            </a:r>
            <a:r>
              <a:rPr lang="ru-RU" sz="4800" b="1" dirty="0" smtClean="0">
                <a:latin typeface="+mj-lt"/>
                <a:ea typeface="+mj-ea"/>
                <a:cs typeface="+mj-cs"/>
              </a:rPr>
              <a:t>на этапе его получения, а также в </a:t>
            </a:r>
            <a:r>
              <a:rPr lang="ru-RU" sz="4800" b="1" dirty="0">
                <a:latin typeface="+mj-lt"/>
                <a:ea typeface="+mj-ea"/>
                <a:cs typeface="+mj-cs"/>
              </a:rPr>
              <a:t>случае, если уже созданная адресная заявка имеет статус «Ошибка импорта» или «Отклонено на региональном/федеральном уровне</a:t>
            </a:r>
            <a:r>
              <a:rPr lang="ru-RU" sz="4800" b="1" dirty="0" smtClean="0">
                <a:latin typeface="+mj-lt"/>
                <a:ea typeface="+mj-ea"/>
                <a:cs typeface="+mj-cs"/>
              </a:rPr>
              <a:t>»</a:t>
            </a: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1" name="Рисунок 10"/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350"/>
          <a:stretch/>
        </p:blipFill>
        <p:spPr>
          <a:xfrm>
            <a:off x="323529" y="1628800"/>
            <a:ext cx="8064896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82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23528" y="260648"/>
            <a:ext cx="9145016" cy="672072"/>
          </a:xfrm>
        </p:spPr>
        <p:txBody>
          <a:bodyPr/>
          <a:lstStyle/>
          <a:p>
            <a:r>
              <a:rPr lang="ru-RU" sz="3200" dirty="0" smtClean="0"/>
              <a:t>Правовая основа направления уведомлений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313679" y="2132856"/>
            <a:ext cx="8578799" cy="230425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104306" tIns="52153" rIns="104306" bIns="52153" rtlCol="0" anchor="ctr">
            <a:normAutofit fontScale="40000" lnSpcReduction="20000"/>
          </a:bodyPr>
          <a:lstStyle/>
          <a:p>
            <a:pPr defTabSz="1043056">
              <a:spcBef>
                <a:spcPct val="0"/>
              </a:spcBef>
            </a:pPr>
            <a:r>
              <a:rPr lang="ru-RU" sz="4800" b="1" dirty="0" smtClean="0">
                <a:solidFill>
                  <a:srgbClr val="005AA9"/>
                </a:solidFill>
              </a:rPr>
              <a:t>О несоответствии:</a:t>
            </a:r>
          </a:p>
          <a:p>
            <a:pPr defTabSz="1043056">
              <a:spcBef>
                <a:spcPct val="0"/>
              </a:spcBef>
            </a:pPr>
            <a:r>
              <a:rPr lang="ru-RU" sz="4300" b="1" dirty="0" smtClean="0"/>
              <a:t>часть 4 </a:t>
            </a:r>
            <a:r>
              <a:rPr lang="ru-RU" sz="4300" b="1" dirty="0"/>
              <a:t>статьи 7 Закона № </a:t>
            </a:r>
            <a:r>
              <a:rPr lang="ru-RU" sz="4300" b="1" dirty="0" smtClean="0"/>
              <a:t>443-ФЗ:</a:t>
            </a:r>
          </a:p>
          <a:p>
            <a:pPr defTabSz="1043056">
              <a:spcBef>
                <a:spcPct val="0"/>
              </a:spcBef>
            </a:pPr>
            <a:r>
              <a:rPr lang="ru-RU" sz="43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В случае выявления оператором федеральной информационной адресной системы несоответствия муниципальным правовым </a:t>
            </a:r>
            <a:r>
              <a:rPr lang="ru-RU" sz="43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актам содержащихся </a:t>
            </a:r>
            <a:r>
              <a:rPr lang="ru-RU" sz="43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в государственном адресном реестре сведений об адресах либо несоответствия адреса объекта адресации установленным Правительством Российской Федерации правилам присвоения, изменения, аннулирования адресов оператор федеральной информационной адресной системы направляет в орган местного </a:t>
            </a:r>
            <a:r>
              <a:rPr lang="ru-RU" sz="43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самоуправления, </a:t>
            </a:r>
            <a:r>
              <a:rPr lang="ru-RU" sz="43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разместившие соответствующую информацию, уведомление о выявленных несоответствиях и необходимости их устранения.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13680" y="4365104"/>
            <a:ext cx="8064896" cy="230425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104306" tIns="52153" rIns="104306" bIns="52153" rtlCol="0" anchor="ctr">
            <a:normAutofit fontScale="40000" lnSpcReduction="20000"/>
          </a:bodyPr>
          <a:lstStyle/>
          <a:p>
            <a:pPr defTabSz="1043056">
              <a:spcBef>
                <a:spcPct val="0"/>
              </a:spcBef>
            </a:pPr>
            <a:r>
              <a:rPr lang="ru-RU" sz="4800" b="1" dirty="0" smtClean="0">
                <a:solidFill>
                  <a:srgbClr val="005AA9"/>
                </a:solidFill>
              </a:rPr>
              <a:t>Об </a:t>
            </a:r>
            <a:r>
              <a:rPr lang="ru-RU" sz="4800" b="1" dirty="0">
                <a:solidFill>
                  <a:srgbClr val="005AA9"/>
                </a:solidFill>
              </a:rPr>
              <a:t>отсутствии</a:t>
            </a:r>
            <a:r>
              <a:rPr lang="ru-RU" sz="4800" dirty="0">
                <a:solidFill>
                  <a:srgbClr val="005AA9"/>
                </a:solidFill>
              </a:rPr>
              <a:t> </a:t>
            </a:r>
            <a:r>
              <a:rPr lang="ru-RU" sz="4800" b="1" dirty="0" smtClean="0">
                <a:solidFill>
                  <a:srgbClr val="005AA9"/>
                </a:solidFill>
              </a:rPr>
              <a:t>адреса:</a:t>
            </a:r>
          </a:p>
          <a:p>
            <a:pPr defTabSz="1043056">
              <a:spcBef>
                <a:spcPct val="0"/>
              </a:spcBef>
            </a:pPr>
            <a:r>
              <a:rPr lang="ru-RU" sz="4300" b="1" dirty="0" smtClean="0"/>
              <a:t>часть </a:t>
            </a:r>
            <a:r>
              <a:rPr lang="ru-RU" sz="4300" b="1" dirty="0"/>
              <a:t>6 статьи 9 Закона № </a:t>
            </a:r>
            <a:r>
              <a:rPr lang="ru-RU" sz="4300" b="1" dirty="0" smtClean="0"/>
              <a:t>443-ФЗ:</a:t>
            </a:r>
          </a:p>
          <a:p>
            <a:pPr defTabSz="1043056">
              <a:spcBef>
                <a:spcPct val="0"/>
              </a:spcBef>
            </a:pPr>
            <a:r>
              <a:rPr lang="ru-RU" sz="4400" dirty="0"/>
              <a:t>При поступлении оператору федеральной информационной адресной системы от органов государственной власти, органов местного самоуправления информации о выявлении в ходе оказания государственных и муниципальных услуг факта отсутствия в государственном адресном реестре сведений об адресе оператор федеральной информационной адресной системы направляет в соответствующий </a:t>
            </a:r>
            <a:r>
              <a:rPr lang="ru-RU" sz="4400" dirty="0" smtClean="0"/>
              <a:t>орган </a:t>
            </a:r>
            <a:r>
              <a:rPr lang="ru-RU" sz="4400" dirty="0"/>
              <a:t>местного самоуправления уведомление в форме электронного документа о необходимости внести в государственный адресный реестр соответствующие </a:t>
            </a:r>
            <a:r>
              <a:rPr lang="ru-RU" sz="4400" dirty="0" smtClean="0"/>
              <a:t>сведения.</a:t>
            </a:r>
            <a:endParaRPr kumimoji="0" lang="ru-RU" sz="43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3474" y="908720"/>
            <a:ext cx="8559005" cy="122413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104306" tIns="52153" rIns="104306" bIns="52153" rtlCol="0" anchor="ctr">
            <a:noAutofit/>
          </a:bodyPr>
          <a:lstStyle/>
          <a:p>
            <a:r>
              <a:rPr lang="ru-RU" sz="2000" b="1" dirty="0">
                <a:solidFill>
                  <a:srgbClr val="005AA9"/>
                </a:solidFill>
              </a:rPr>
              <a:t>Федеральный закон от 28.12.2013 </a:t>
            </a:r>
            <a:r>
              <a:rPr lang="ru-RU" sz="2000" b="1" dirty="0" smtClean="0">
                <a:solidFill>
                  <a:srgbClr val="005AA9"/>
                </a:solidFill>
              </a:rPr>
              <a:t>№ 443-ФЗ</a:t>
            </a:r>
          </a:p>
          <a:p>
            <a:r>
              <a:rPr lang="ru-RU" sz="2000" b="1" dirty="0" smtClean="0"/>
              <a:t>«О </a:t>
            </a:r>
            <a:r>
              <a:rPr lang="ru-RU" sz="2000" b="1" dirty="0"/>
              <a:t>федеральной информационной адресной системе и о внесении </a:t>
            </a:r>
            <a:r>
              <a:rPr lang="ru-RU" sz="2000" b="1" dirty="0" smtClean="0"/>
              <a:t>изменений в </a:t>
            </a:r>
            <a:r>
              <a:rPr lang="ru-RU" sz="2000" b="1" dirty="0"/>
              <a:t>Федеральный закон </a:t>
            </a:r>
            <a:r>
              <a:rPr lang="ru-RU" sz="2000" b="1" dirty="0" smtClean="0"/>
              <a:t>«Об </a:t>
            </a:r>
            <a:r>
              <a:rPr lang="ru-RU" sz="2000" b="1" dirty="0"/>
              <a:t>общих принципах организации местного самоуправления в Российской </a:t>
            </a:r>
            <a:r>
              <a:rPr lang="ru-RU" sz="2000" b="1" dirty="0" smtClean="0"/>
              <a:t>Федерации»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963061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539552" y="476672"/>
            <a:ext cx="7548638" cy="432048"/>
          </a:xfrm>
        </p:spPr>
        <p:txBody>
          <a:bodyPr/>
          <a:lstStyle/>
          <a:p>
            <a:r>
              <a:rPr lang="ru-RU" sz="2400" dirty="0" smtClean="0"/>
              <a:t>Мотивированный отказ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20</a:t>
            </a:fld>
            <a:endParaRPr lang="ru-RU" dirty="0"/>
          </a:p>
        </p:txBody>
      </p:sp>
      <p:pic>
        <p:nvPicPr>
          <p:cNvPr id="11" name="Рисунок 10"/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520" y="980728"/>
            <a:ext cx="8640960" cy="398901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7" name="Прямоугольная выноска 6"/>
          <p:cNvSpPr/>
          <p:nvPr/>
        </p:nvSpPr>
        <p:spPr>
          <a:xfrm>
            <a:off x="251520" y="4501304"/>
            <a:ext cx="8136904" cy="1159944"/>
          </a:xfrm>
          <a:custGeom>
            <a:avLst/>
            <a:gdLst>
              <a:gd name="connsiteX0" fmla="*/ 0 w 8136904"/>
              <a:gd name="connsiteY0" fmla="*/ 0 h 957822"/>
              <a:gd name="connsiteX1" fmla="*/ 1356151 w 8136904"/>
              <a:gd name="connsiteY1" fmla="*/ 0 h 957822"/>
              <a:gd name="connsiteX2" fmla="*/ 2515443 w 8136904"/>
              <a:gd name="connsiteY2" fmla="*/ -274129 h 957822"/>
              <a:gd name="connsiteX3" fmla="*/ 3390377 w 8136904"/>
              <a:gd name="connsiteY3" fmla="*/ 0 h 957822"/>
              <a:gd name="connsiteX4" fmla="*/ 8136904 w 8136904"/>
              <a:gd name="connsiteY4" fmla="*/ 0 h 957822"/>
              <a:gd name="connsiteX5" fmla="*/ 8136904 w 8136904"/>
              <a:gd name="connsiteY5" fmla="*/ 159637 h 957822"/>
              <a:gd name="connsiteX6" fmla="*/ 8136904 w 8136904"/>
              <a:gd name="connsiteY6" fmla="*/ 159637 h 957822"/>
              <a:gd name="connsiteX7" fmla="*/ 8136904 w 8136904"/>
              <a:gd name="connsiteY7" fmla="*/ 399093 h 957822"/>
              <a:gd name="connsiteX8" fmla="*/ 8136904 w 8136904"/>
              <a:gd name="connsiteY8" fmla="*/ 957822 h 957822"/>
              <a:gd name="connsiteX9" fmla="*/ 3390377 w 8136904"/>
              <a:gd name="connsiteY9" fmla="*/ 957822 h 957822"/>
              <a:gd name="connsiteX10" fmla="*/ 1356151 w 8136904"/>
              <a:gd name="connsiteY10" fmla="*/ 957822 h 957822"/>
              <a:gd name="connsiteX11" fmla="*/ 1356151 w 8136904"/>
              <a:gd name="connsiteY11" fmla="*/ 957822 h 957822"/>
              <a:gd name="connsiteX12" fmla="*/ 0 w 8136904"/>
              <a:gd name="connsiteY12" fmla="*/ 957822 h 957822"/>
              <a:gd name="connsiteX13" fmla="*/ 0 w 8136904"/>
              <a:gd name="connsiteY13" fmla="*/ 399093 h 957822"/>
              <a:gd name="connsiteX14" fmla="*/ 0 w 8136904"/>
              <a:gd name="connsiteY14" fmla="*/ 159637 h 957822"/>
              <a:gd name="connsiteX15" fmla="*/ 0 w 8136904"/>
              <a:gd name="connsiteY15" fmla="*/ 159637 h 957822"/>
              <a:gd name="connsiteX16" fmla="*/ 0 w 8136904"/>
              <a:gd name="connsiteY16" fmla="*/ 0 h 957822"/>
              <a:gd name="connsiteX0" fmla="*/ 0 w 8136904"/>
              <a:gd name="connsiteY0" fmla="*/ 274129 h 1231951"/>
              <a:gd name="connsiteX1" fmla="*/ 2318176 w 8136904"/>
              <a:gd name="connsiteY1" fmla="*/ 274129 h 1231951"/>
              <a:gd name="connsiteX2" fmla="*/ 2515443 w 8136904"/>
              <a:gd name="connsiteY2" fmla="*/ 0 h 1231951"/>
              <a:gd name="connsiteX3" fmla="*/ 3390377 w 8136904"/>
              <a:gd name="connsiteY3" fmla="*/ 274129 h 1231951"/>
              <a:gd name="connsiteX4" fmla="*/ 8136904 w 8136904"/>
              <a:gd name="connsiteY4" fmla="*/ 274129 h 1231951"/>
              <a:gd name="connsiteX5" fmla="*/ 8136904 w 8136904"/>
              <a:gd name="connsiteY5" fmla="*/ 433766 h 1231951"/>
              <a:gd name="connsiteX6" fmla="*/ 8136904 w 8136904"/>
              <a:gd name="connsiteY6" fmla="*/ 433766 h 1231951"/>
              <a:gd name="connsiteX7" fmla="*/ 8136904 w 8136904"/>
              <a:gd name="connsiteY7" fmla="*/ 673222 h 1231951"/>
              <a:gd name="connsiteX8" fmla="*/ 8136904 w 8136904"/>
              <a:gd name="connsiteY8" fmla="*/ 1231951 h 1231951"/>
              <a:gd name="connsiteX9" fmla="*/ 3390377 w 8136904"/>
              <a:gd name="connsiteY9" fmla="*/ 1231951 h 1231951"/>
              <a:gd name="connsiteX10" fmla="*/ 1356151 w 8136904"/>
              <a:gd name="connsiteY10" fmla="*/ 1231951 h 1231951"/>
              <a:gd name="connsiteX11" fmla="*/ 1356151 w 8136904"/>
              <a:gd name="connsiteY11" fmla="*/ 1231951 h 1231951"/>
              <a:gd name="connsiteX12" fmla="*/ 0 w 8136904"/>
              <a:gd name="connsiteY12" fmla="*/ 1231951 h 1231951"/>
              <a:gd name="connsiteX13" fmla="*/ 0 w 8136904"/>
              <a:gd name="connsiteY13" fmla="*/ 673222 h 1231951"/>
              <a:gd name="connsiteX14" fmla="*/ 0 w 8136904"/>
              <a:gd name="connsiteY14" fmla="*/ 433766 h 1231951"/>
              <a:gd name="connsiteX15" fmla="*/ 0 w 8136904"/>
              <a:gd name="connsiteY15" fmla="*/ 433766 h 1231951"/>
              <a:gd name="connsiteX16" fmla="*/ 0 w 8136904"/>
              <a:gd name="connsiteY16" fmla="*/ 274129 h 1231951"/>
              <a:gd name="connsiteX0" fmla="*/ 0 w 8136904"/>
              <a:gd name="connsiteY0" fmla="*/ 274129 h 1231951"/>
              <a:gd name="connsiteX1" fmla="*/ 2318176 w 8136904"/>
              <a:gd name="connsiteY1" fmla="*/ 274129 h 1231951"/>
              <a:gd name="connsiteX2" fmla="*/ 2515443 w 8136904"/>
              <a:gd name="connsiteY2" fmla="*/ 0 h 1231951"/>
              <a:gd name="connsiteX3" fmla="*/ 2714102 w 8136904"/>
              <a:gd name="connsiteY3" fmla="*/ 264604 h 1231951"/>
              <a:gd name="connsiteX4" fmla="*/ 8136904 w 8136904"/>
              <a:gd name="connsiteY4" fmla="*/ 274129 h 1231951"/>
              <a:gd name="connsiteX5" fmla="*/ 8136904 w 8136904"/>
              <a:gd name="connsiteY5" fmla="*/ 433766 h 1231951"/>
              <a:gd name="connsiteX6" fmla="*/ 8136904 w 8136904"/>
              <a:gd name="connsiteY6" fmla="*/ 433766 h 1231951"/>
              <a:gd name="connsiteX7" fmla="*/ 8136904 w 8136904"/>
              <a:gd name="connsiteY7" fmla="*/ 673222 h 1231951"/>
              <a:gd name="connsiteX8" fmla="*/ 8136904 w 8136904"/>
              <a:gd name="connsiteY8" fmla="*/ 1231951 h 1231951"/>
              <a:gd name="connsiteX9" fmla="*/ 3390377 w 8136904"/>
              <a:gd name="connsiteY9" fmla="*/ 1231951 h 1231951"/>
              <a:gd name="connsiteX10" fmla="*/ 1356151 w 8136904"/>
              <a:gd name="connsiteY10" fmla="*/ 1231951 h 1231951"/>
              <a:gd name="connsiteX11" fmla="*/ 1356151 w 8136904"/>
              <a:gd name="connsiteY11" fmla="*/ 1231951 h 1231951"/>
              <a:gd name="connsiteX12" fmla="*/ 0 w 8136904"/>
              <a:gd name="connsiteY12" fmla="*/ 1231951 h 1231951"/>
              <a:gd name="connsiteX13" fmla="*/ 0 w 8136904"/>
              <a:gd name="connsiteY13" fmla="*/ 673222 h 1231951"/>
              <a:gd name="connsiteX14" fmla="*/ 0 w 8136904"/>
              <a:gd name="connsiteY14" fmla="*/ 433766 h 1231951"/>
              <a:gd name="connsiteX15" fmla="*/ 0 w 8136904"/>
              <a:gd name="connsiteY15" fmla="*/ 433766 h 1231951"/>
              <a:gd name="connsiteX16" fmla="*/ 0 w 8136904"/>
              <a:gd name="connsiteY16" fmla="*/ 274129 h 1231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36904" h="1231951">
                <a:moveTo>
                  <a:pt x="0" y="274129"/>
                </a:moveTo>
                <a:lnTo>
                  <a:pt x="2318176" y="274129"/>
                </a:lnTo>
                <a:lnTo>
                  <a:pt x="2515443" y="0"/>
                </a:lnTo>
                <a:lnTo>
                  <a:pt x="2714102" y="264604"/>
                </a:lnTo>
                <a:lnTo>
                  <a:pt x="8136904" y="274129"/>
                </a:lnTo>
                <a:lnTo>
                  <a:pt x="8136904" y="433766"/>
                </a:lnTo>
                <a:lnTo>
                  <a:pt x="8136904" y="433766"/>
                </a:lnTo>
                <a:lnTo>
                  <a:pt x="8136904" y="673222"/>
                </a:lnTo>
                <a:lnTo>
                  <a:pt x="8136904" y="1231951"/>
                </a:lnTo>
                <a:lnTo>
                  <a:pt x="3390377" y="1231951"/>
                </a:lnTo>
                <a:lnTo>
                  <a:pt x="1356151" y="1231951"/>
                </a:lnTo>
                <a:lnTo>
                  <a:pt x="1356151" y="1231951"/>
                </a:lnTo>
                <a:lnTo>
                  <a:pt x="0" y="1231951"/>
                </a:lnTo>
                <a:lnTo>
                  <a:pt x="0" y="673222"/>
                </a:lnTo>
                <a:lnTo>
                  <a:pt x="0" y="433766"/>
                </a:lnTo>
                <a:lnTo>
                  <a:pt x="0" y="433766"/>
                </a:lnTo>
                <a:lnTo>
                  <a:pt x="0" y="274129"/>
                </a:lnTo>
                <a:close/>
              </a:path>
            </a:pathLst>
          </a:cu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sz="2300" b="1" dirty="0" smtClean="0"/>
              <a:t>Поле для ввода комментария, например: «Адрес уже внесен ранее в ФИАС», «Адрес фактически отсутствует» и т. п.</a:t>
            </a:r>
            <a:endParaRPr lang="ru-RU" sz="2300" b="1" dirty="0"/>
          </a:p>
        </p:txBody>
      </p:sp>
    </p:spTree>
    <p:extLst>
      <p:ext uri="{BB962C8B-B14F-4D97-AF65-F5344CB8AC3E}">
        <p14:creationId xmlns:p14="http://schemas.microsoft.com/office/powerpoint/2010/main" val="2484161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539552" y="260648"/>
            <a:ext cx="7548638" cy="432048"/>
          </a:xfrm>
        </p:spPr>
        <p:txBody>
          <a:bodyPr/>
          <a:lstStyle/>
          <a:p>
            <a:r>
              <a:rPr lang="ru-RU" sz="2400" dirty="0" smtClean="0"/>
              <a:t>Мотивированный отказ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21</a:t>
            </a:fld>
            <a:endParaRPr lang="ru-RU" dirty="0"/>
          </a:p>
        </p:txBody>
      </p:sp>
      <p:pic>
        <p:nvPicPr>
          <p:cNvPr id="11" name="Рисунок 10"/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521" y="836712"/>
            <a:ext cx="8640960" cy="273630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7" name="Прямоугольная выноска 6"/>
          <p:cNvSpPr/>
          <p:nvPr/>
        </p:nvSpPr>
        <p:spPr>
          <a:xfrm>
            <a:off x="251520" y="3429000"/>
            <a:ext cx="8136904" cy="2952328"/>
          </a:xfrm>
          <a:custGeom>
            <a:avLst/>
            <a:gdLst>
              <a:gd name="connsiteX0" fmla="*/ 0 w 8136904"/>
              <a:gd name="connsiteY0" fmla="*/ 0 h 957822"/>
              <a:gd name="connsiteX1" fmla="*/ 1356151 w 8136904"/>
              <a:gd name="connsiteY1" fmla="*/ 0 h 957822"/>
              <a:gd name="connsiteX2" fmla="*/ 2515443 w 8136904"/>
              <a:gd name="connsiteY2" fmla="*/ -274129 h 957822"/>
              <a:gd name="connsiteX3" fmla="*/ 3390377 w 8136904"/>
              <a:gd name="connsiteY3" fmla="*/ 0 h 957822"/>
              <a:gd name="connsiteX4" fmla="*/ 8136904 w 8136904"/>
              <a:gd name="connsiteY4" fmla="*/ 0 h 957822"/>
              <a:gd name="connsiteX5" fmla="*/ 8136904 w 8136904"/>
              <a:gd name="connsiteY5" fmla="*/ 159637 h 957822"/>
              <a:gd name="connsiteX6" fmla="*/ 8136904 w 8136904"/>
              <a:gd name="connsiteY6" fmla="*/ 159637 h 957822"/>
              <a:gd name="connsiteX7" fmla="*/ 8136904 w 8136904"/>
              <a:gd name="connsiteY7" fmla="*/ 399093 h 957822"/>
              <a:gd name="connsiteX8" fmla="*/ 8136904 w 8136904"/>
              <a:gd name="connsiteY8" fmla="*/ 957822 h 957822"/>
              <a:gd name="connsiteX9" fmla="*/ 3390377 w 8136904"/>
              <a:gd name="connsiteY9" fmla="*/ 957822 h 957822"/>
              <a:gd name="connsiteX10" fmla="*/ 1356151 w 8136904"/>
              <a:gd name="connsiteY10" fmla="*/ 957822 h 957822"/>
              <a:gd name="connsiteX11" fmla="*/ 1356151 w 8136904"/>
              <a:gd name="connsiteY11" fmla="*/ 957822 h 957822"/>
              <a:gd name="connsiteX12" fmla="*/ 0 w 8136904"/>
              <a:gd name="connsiteY12" fmla="*/ 957822 h 957822"/>
              <a:gd name="connsiteX13" fmla="*/ 0 w 8136904"/>
              <a:gd name="connsiteY13" fmla="*/ 399093 h 957822"/>
              <a:gd name="connsiteX14" fmla="*/ 0 w 8136904"/>
              <a:gd name="connsiteY14" fmla="*/ 159637 h 957822"/>
              <a:gd name="connsiteX15" fmla="*/ 0 w 8136904"/>
              <a:gd name="connsiteY15" fmla="*/ 159637 h 957822"/>
              <a:gd name="connsiteX16" fmla="*/ 0 w 8136904"/>
              <a:gd name="connsiteY16" fmla="*/ 0 h 957822"/>
              <a:gd name="connsiteX0" fmla="*/ 0 w 8136904"/>
              <a:gd name="connsiteY0" fmla="*/ 274129 h 1231951"/>
              <a:gd name="connsiteX1" fmla="*/ 2318176 w 8136904"/>
              <a:gd name="connsiteY1" fmla="*/ 274129 h 1231951"/>
              <a:gd name="connsiteX2" fmla="*/ 2515443 w 8136904"/>
              <a:gd name="connsiteY2" fmla="*/ 0 h 1231951"/>
              <a:gd name="connsiteX3" fmla="*/ 3390377 w 8136904"/>
              <a:gd name="connsiteY3" fmla="*/ 274129 h 1231951"/>
              <a:gd name="connsiteX4" fmla="*/ 8136904 w 8136904"/>
              <a:gd name="connsiteY4" fmla="*/ 274129 h 1231951"/>
              <a:gd name="connsiteX5" fmla="*/ 8136904 w 8136904"/>
              <a:gd name="connsiteY5" fmla="*/ 433766 h 1231951"/>
              <a:gd name="connsiteX6" fmla="*/ 8136904 w 8136904"/>
              <a:gd name="connsiteY6" fmla="*/ 433766 h 1231951"/>
              <a:gd name="connsiteX7" fmla="*/ 8136904 w 8136904"/>
              <a:gd name="connsiteY7" fmla="*/ 673222 h 1231951"/>
              <a:gd name="connsiteX8" fmla="*/ 8136904 w 8136904"/>
              <a:gd name="connsiteY8" fmla="*/ 1231951 h 1231951"/>
              <a:gd name="connsiteX9" fmla="*/ 3390377 w 8136904"/>
              <a:gd name="connsiteY9" fmla="*/ 1231951 h 1231951"/>
              <a:gd name="connsiteX10" fmla="*/ 1356151 w 8136904"/>
              <a:gd name="connsiteY10" fmla="*/ 1231951 h 1231951"/>
              <a:gd name="connsiteX11" fmla="*/ 1356151 w 8136904"/>
              <a:gd name="connsiteY11" fmla="*/ 1231951 h 1231951"/>
              <a:gd name="connsiteX12" fmla="*/ 0 w 8136904"/>
              <a:gd name="connsiteY12" fmla="*/ 1231951 h 1231951"/>
              <a:gd name="connsiteX13" fmla="*/ 0 w 8136904"/>
              <a:gd name="connsiteY13" fmla="*/ 673222 h 1231951"/>
              <a:gd name="connsiteX14" fmla="*/ 0 w 8136904"/>
              <a:gd name="connsiteY14" fmla="*/ 433766 h 1231951"/>
              <a:gd name="connsiteX15" fmla="*/ 0 w 8136904"/>
              <a:gd name="connsiteY15" fmla="*/ 433766 h 1231951"/>
              <a:gd name="connsiteX16" fmla="*/ 0 w 8136904"/>
              <a:gd name="connsiteY16" fmla="*/ 274129 h 1231951"/>
              <a:gd name="connsiteX0" fmla="*/ 0 w 8136904"/>
              <a:gd name="connsiteY0" fmla="*/ 274129 h 1231951"/>
              <a:gd name="connsiteX1" fmla="*/ 2318176 w 8136904"/>
              <a:gd name="connsiteY1" fmla="*/ 274129 h 1231951"/>
              <a:gd name="connsiteX2" fmla="*/ 2515443 w 8136904"/>
              <a:gd name="connsiteY2" fmla="*/ 0 h 1231951"/>
              <a:gd name="connsiteX3" fmla="*/ 2714102 w 8136904"/>
              <a:gd name="connsiteY3" fmla="*/ 264604 h 1231951"/>
              <a:gd name="connsiteX4" fmla="*/ 8136904 w 8136904"/>
              <a:gd name="connsiteY4" fmla="*/ 274129 h 1231951"/>
              <a:gd name="connsiteX5" fmla="*/ 8136904 w 8136904"/>
              <a:gd name="connsiteY5" fmla="*/ 433766 h 1231951"/>
              <a:gd name="connsiteX6" fmla="*/ 8136904 w 8136904"/>
              <a:gd name="connsiteY6" fmla="*/ 433766 h 1231951"/>
              <a:gd name="connsiteX7" fmla="*/ 8136904 w 8136904"/>
              <a:gd name="connsiteY7" fmla="*/ 673222 h 1231951"/>
              <a:gd name="connsiteX8" fmla="*/ 8136904 w 8136904"/>
              <a:gd name="connsiteY8" fmla="*/ 1231951 h 1231951"/>
              <a:gd name="connsiteX9" fmla="*/ 3390377 w 8136904"/>
              <a:gd name="connsiteY9" fmla="*/ 1231951 h 1231951"/>
              <a:gd name="connsiteX10" fmla="*/ 1356151 w 8136904"/>
              <a:gd name="connsiteY10" fmla="*/ 1231951 h 1231951"/>
              <a:gd name="connsiteX11" fmla="*/ 1356151 w 8136904"/>
              <a:gd name="connsiteY11" fmla="*/ 1231951 h 1231951"/>
              <a:gd name="connsiteX12" fmla="*/ 0 w 8136904"/>
              <a:gd name="connsiteY12" fmla="*/ 1231951 h 1231951"/>
              <a:gd name="connsiteX13" fmla="*/ 0 w 8136904"/>
              <a:gd name="connsiteY13" fmla="*/ 673222 h 1231951"/>
              <a:gd name="connsiteX14" fmla="*/ 0 w 8136904"/>
              <a:gd name="connsiteY14" fmla="*/ 433766 h 1231951"/>
              <a:gd name="connsiteX15" fmla="*/ 0 w 8136904"/>
              <a:gd name="connsiteY15" fmla="*/ 433766 h 1231951"/>
              <a:gd name="connsiteX16" fmla="*/ 0 w 8136904"/>
              <a:gd name="connsiteY16" fmla="*/ 274129 h 1231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36904" h="1231951">
                <a:moveTo>
                  <a:pt x="0" y="274129"/>
                </a:moveTo>
                <a:lnTo>
                  <a:pt x="2318176" y="274129"/>
                </a:lnTo>
                <a:lnTo>
                  <a:pt x="2515443" y="0"/>
                </a:lnTo>
                <a:lnTo>
                  <a:pt x="2714102" y="264604"/>
                </a:lnTo>
                <a:lnTo>
                  <a:pt x="8136904" y="274129"/>
                </a:lnTo>
                <a:lnTo>
                  <a:pt x="8136904" y="433766"/>
                </a:lnTo>
                <a:lnTo>
                  <a:pt x="8136904" y="433766"/>
                </a:lnTo>
                <a:lnTo>
                  <a:pt x="8136904" y="673222"/>
                </a:lnTo>
                <a:lnTo>
                  <a:pt x="8136904" y="1231951"/>
                </a:lnTo>
                <a:lnTo>
                  <a:pt x="3390377" y="1231951"/>
                </a:lnTo>
                <a:lnTo>
                  <a:pt x="1356151" y="1231951"/>
                </a:lnTo>
                <a:lnTo>
                  <a:pt x="1356151" y="1231951"/>
                </a:lnTo>
                <a:lnTo>
                  <a:pt x="0" y="1231951"/>
                </a:lnTo>
                <a:lnTo>
                  <a:pt x="0" y="673222"/>
                </a:lnTo>
                <a:lnTo>
                  <a:pt x="0" y="433766"/>
                </a:lnTo>
                <a:lnTo>
                  <a:pt x="0" y="433766"/>
                </a:lnTo>
                <a:lnTo>
                  <a:pt x="0" y="274129"/>
                </a:lnTo>
                <a:close/>
              </a:path>
            </a:pathLst>
          </a:cu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ru-RU" sz="2300" b="1" dirty="0" smtClean="0"/>
              <a:t>Поля для указания пунктов Правил № 1221, в соответствии с которым основания для внесения изменений в ФИАС отсутствуют. Например, если адрес уже был внесен ранее в ФИАС, можно указать раздел 2,  пункт 6 (который говорит о том, что адреса присваиваются, изменяются и аннулируются органами местного самоуправления)</a:t>
            </a:r>
            <a:r>
              <a:rPr lang="en-US" sz="2300" b="1" dirty="0" smtClean="0"/>
              <a:t> </a:t>
            </a:r>
            <a:endParaRPr lang="ru-RU" sz="2300" b="1" dirty="0"/>
          </a:p>
        </p:txBody>
      </p:sp>
    </p:spTree>
    <p:extLst>
      <p:ext uri="{BB962C8B-B14F-4D97-AF65-F5344CB8AC3E}">
        <p14:creationId xmlns:p14="http://schemas.microsoft.com/office/powerpoint/2010/main" val="774921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11560" y="452672"/>
            <a:ext cx="7548638" cy="672072"/>
          </a:xfrm>
        </p:spPr>
        <p:txBody>
          <a:bodyPr/>
          <a:lstStyle/>
          <a:p>
            <a:r>
              <a:rPr lang="ru-RU" sz="2400" dirty="0" smtClean="0"/>
              <a:t>Контроль исполнения уведомлений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22</a:t>
            </a:fld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395536" y="1124744"/>
            <a:ext cx="8344900" cy="2826221"/>
            <a:chOff x="242765" y="3558902"/>
            <a:chExt cx="8344900" cy="2826221"/>
          </a:xfrm>
        </p:grpSpPr>
        <p:pic>
          <p:nvPicPr>
            <p:cNvPr id="3075" name="Picture 3"/>
            <p:cNvPicPr>
              <a:picLocks noChangeAspect="1" noChangeArrowheads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42765" y="3573016"/>
              <a:ext cx="4381812" cy="28121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4"/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568764" y="3558902"/>
              <a:ext cx="4018901" cy="28121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4" name="Прямоугольник 3"/>
          <p:cNvSpPr/>
          <p:nvPr/>
        </p:nvSpPr>
        <p:spPr>
          <a:xfrm>
            <a:off x="4777348" y="1556792"/>
            <a:ext cx="3179028" cy="23941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ая выноска 4"/>
          <p:cNvSpPr/>
          <p:nvPr/>
        </p:nvSpPr>
        <p:spPr>
          <a:xfrm>
            <a:off x="251520" y="4293096"/>
            <a:ext cx="5544616" cy="2016224"/>
          </a:xfrm>
          <a:prstGeom prst="wedgeRectCallout">
            <a:avLst>
              <a:gd name="adj1" fmla="val 68252"/>
              <a:gd name="adj2" fmla="val -65210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После </a:t>
            </a:r>
            <a:r>
              <a:rPr lang="ru-RU" sz="2400" b="1" dirty="0"/>
              <a:t>завершения обработки уведомления изменится цветовой индикатор (</a:t>
            </a:r>
            <a:r>
              <a:rPr lang="ru-RU" sz="2400" b="1" dirty="0">
                <a:solidFill>
                  <a:srgbClr val="00B050"/>
                </a:solidFill>
              </a:rPr>
              <a:t>станет зеленым</a:t>
            </a:r>
            <a:r>
              <a:rPr lang="ru-RU" sz="2400" b="1" dirty="0" smtClean="0"/>
              <a:t>)</a:t>
            </a:r>
          </a:p>
          <a:p>
            <a:pPr algn="ctr"/>
            <a:r>
              <a:rPr lang="ru-RU" sz="2400" b="1" dirty="0" smtClean="0"/>
              <a:t>и появится </a:t>
            </a:r>
            <a:r>
              <a:rPr lang="ru-RU" sz="2400" b="1" dirty="0"/>
              <a:t>дата и время исполнения</a:t>
            </a:r>
          </a:p>
        </p:txBody>
      </p:sp>
    </p:spTree>
    <p:extLst>
      <p:ext uri="{BB962C8B-B14F-4D97-AF65-F5344CB8AC3E}">
        <p14:creationId xmlns:p14="http://schemas.microsoft.com/office/powerpoint/2010/main" val="687870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539552" y="260648"/>
            <a:ext cx="7548638" cy="432048"/>
          </a:xfrm>
        </p:spPr>
        <p:txBody>
          <a:bodyPr/>
          <a:lstStyle/>
          <a:p>
            <a:r>
              <a:rPr lang="ru-RU" sz="2400" dirty="0" smtClean="0"/>
              <a:t>Мотивированный отказ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23</a:t>
            </a:fld>
            <a:endParaRPr lang="ru-RU" dirty="0"/>
          </a:p>
        </p:txBody>
      </p:sp>
      <p:pic>
        <p:nvPicPr>
          <p:cNvPr id="11" name="Рисунок 10"/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528" y="692696"/>
            <a:ext cx="8568952" cy="273630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5" name="Прямоугольная выноска 6"/>
          <p:cNvSpPr/>
          <p:nvPr/>
        </p:nvSpPr>
        <p:spPr>
          <a:xfrm>
            <a:off x="292857" y="2780928"/>
            <a:ext cx="8136904" cy="2952328"/>
          </a:xfrm>
          <a:custGeom>
            <a:avLst/>
            <a:gdLst>
              <a:gd name="connsiteX0" fmla="*/ 0 w 8136904"/>
              <a:gd name="connsiteY0" fmla="*/ 0 h 957822"/>
              <a:gd name="connsiteX1" fmla="*/ 1356151 w 8136904"/>
              <a:gd name="connsiteY1" fmla="*/ 0 h 957822"/>
              <a:gd name="connsiteX2" fmla="*/ 2515443 w 8136904"/>
              <a:gd name="connsiteY2" fmla="*/ -274129 h 957822"/>
              <a:gd name="connsiteX3" fmla="*/ 3390377 w 8136904"/>
              <a:gd name="connsiteY3" fmla="*/ 0 h 957822"/>
              <a:gd name="connsiteX4" fmla="*/ 8136904 w 8136904"/>
              <a:gd name="connsiteY4" fmla="*/ 0 h 957822"/>
              <a:gd name="connsiteX5" fmla="*/ 8136904 w 8136904"/>
              <a:gd name="connsiteY5" fmla="*/ 159637 h 957822"/>
              <a:gd name="connsiteX6" fmla="*/ 8136904 w 8136904"/>
              <a:gd name="connsiteY6" fmla="*/ 159637 h 957822"/>
              <a:gd name="connsiteX7" fmla="*/ 8136904 w 8136904"/>
              <a:gd name="connsiteY7" fmla="*/ 399093 h 957822"/>
              <a:gd name="connsiteX8" fmla="*/ 8136904 w 8136904"/>
              <a:gd name="connsiteY8" fmla="*/ 957822 h 957822"/>
              <a:gd name="connsiteX9" fmla="*/ 3390377 w 8136904"/>
              <a:gd name="connsiteY9" fmla="*/ 957822 h 957822"/>
              <a:gd name="connsiteX10" fmla="*/ 1356151 w 8136904"/>
              <a:gd name="connsiteY10" fmla="*/ 957822 h 957822"/>
              <a:gd name="connsiteX11" fmla="*/ 1356151 w 8136904"/>
              <a:gd name="connsiteY11" fmla="*/ 957822 h 957822"/>
              <a:gd name="connsiteX12" fmla="*/ 0 w 8136904"/>
              <a:gd name="connsiteY12" fmla="*/ 957822 h 957822"/>
              <a:gd name="connsiteX13" fmla="*/ 0 w 8136904"/>
              <a:gd name="connsiteY13" fmla="*/ 399093 h 957822"/>
              <a:gd name="connsiteX14" fmla="*/ 0 w 8136904"/>
              <a:gd name="connsiteY14" fmla="*/ 159637 h 957822"/>
              <a:gd name="connsiteX15" fmla="*/ 0 w 8136904"/>
              <a:gd name="connsiteY15" fmla="*/ 159637 h 957822"/>
              <a:gd name="connsiteX16" fmla="*/ 0 w 8136904"/>
              <a:gd name="connsiteY16" fmla="*/ 0 h 957822"/>
              <a:gd name="connsiteX0" fmla="*/ 0 w 8136904"/>
              <a:gd name="connsiteY0" fmla="*/ 274129 h 1231951"/>
              <a:gd name="connsiteX1" fmla="*/ 2318176 w 8136904"/>
              <a:gd name="connsiteY1" fmla="*/ 274129 h 1231951"/>
              <a:gd name="connsiteX2" fmla="*/ 2515443 w 8136904"/>
              <a:gd name="connsiteY2" fmla="*/ 0 h 1231951"/>
              <a:gd name="connsiteX3" fmla="*/ 3390377 w 8136904"/>
              <a:gd name="connsiteY3" fmla="*/ 274129 h 1231951"/>
              <a:gd name="connsiteX4" fmla="*/ 8136904 w 8136904"/>
              <a:gd name="connsiteY4" fmla="*/ 274129 h 1231951"/>
              <a:gd name="connsiteX5" fmla="*/ 8136904 w 8136904"/>
              <a:gd name="connsiteY5" fmla="*/ 433766 h 1231951"/>
              <a:gd name="connsiteX6" fmla="*/ 8136904 w 8136904"/>
              <a:gd name="connsiteY6" fmla="*/ 433766 h 1231951"/>
              <a:gd name="connsiteX7" fmla="*/ 8136904 w 8136904"/>
              <a:gd name="connsiteY7" fmla="*/ 673222 h 1231951"/>
              <a:gd name="connsiteX8" fmla="*/ 8136904 w 8136904"/>
              <a:gd name="connsiteY8" fmla="*/ 1231951 h 1231951"/>
              <a:gd name="connsiteX9" fmla="*/ 3390377 w 8136904"/>
              <a:gd name="connsiteY9" fmla="*/ 1231951 h 1231951"/>
              <a:gd name="connsiteX10" fmla="*/ 1356151 w 8136904"/>
              <a:gd name="connsiteY10" fmla="*/ 1231951 h 1231951"/>
              <a:gd name="connsiteX11" fmla="*/ 1356151 w 8136904"/>
              <a:gd name="connsiteY11" fmla="*/ 1231951 h 1231951"/>
              <a:gd name="connsiteX12" fmla="*/ 0 w 8136904"/>
              <a:gd name="connsiteY12" fmla="*/ 1231951 h 1231951"/>
              <a:gd name="connsiteX13" fmla="*/ 0 w 8136904"/>
              <a:gd name="connsiteY13" fmla="*/ 673222 h 1231951"/>
              <a:gd name="connsiteX14" fmla="*/ 0 w 8136904"/>
              <a:gd name="connsiteY14" fmla="*/ 433766 h 1231951"/>
              <a:gd name="connsiteX15" fmla="*/ 0 w 8136904"/>
              <a:gd name="connsiteY15" fmla="*/ 433766 h 1231951"/>
              <a:gd name="connsiteX16" fmla="*/ 0 w 8136904"/>
              <a:gd name="connsiteY16" fmla="*/ 274129 h 1231951"/>
              <a:gd name="connsiteX0" fmla="*/ 0 w 8136904"/>
              <a:gd name="connsiteY0" fmla="*/ 274129 h 1231951"/>
              <a:gd name="connsiteX1" fmla="*/ 2318176 w 8136904"/>
              <a:gd name="connsiteY1" fmla="*/ 274129 h 1231951"/>
              <a:gd name="connsiteX2" fmla="*/ 2515443 w 8136904"/>
              <a:gd name="connsiteY2" fmla="*/ 0 h 1231951"/>
              <a:gd name="connsiteX3" fmla="*/ 2714102 w 8136904"/>
              <a:gd name="connsiteY3" fmla="*/ 264604 h 1231951"/>
              <a:gd name="connsiteX4" fmla="*/ 8136904 w 8136904"/>
              <a:gd name="connsiteY4" fmla="*/ 274129 h 1231951"/>
              <a:gd name="connsiteX5" fmla="*/ 8136904 w 8136904"/>
              <a:gd name="connsiteY5" fmla="*/ 433766 h 1231951"/>
              <a:gd name="connsiteX6" fmla="*/ 8136904 w 8136904"/>
              <a:gd name="connsiteY6" fmla="*/ 433766 h 1231951"/>
              <a:gd name="connsiteX7" fmla="*/ 8136904 w 8136904"/>
              <a:gd name="connsiteY7" fmla="*/ 673222 h 1231951"/>
              <a:gd name="connsiteX8" fmla="*/ 8136904 w 8136904"/>
              <a:gd name="connsiteY8" fmla="*/ 1231951 h 1231951"/>
              <a:gd name="connsiteX9" fmla="*/ 3390377 w 8136904"/>
              <a:gd name="connsiteY9" fmla="*/ 1231951 h 1231951"/>
              <a:gd name="connsiteX10" fmla="*/ 1356151 w 8136904"/>
              <a:gd name="connsiteY10" fmla="*/ 1231951 h 1231951"/>
              <a:gd name="connsiteX11" fmla="*/ 1356151 w 8136904"/>
              <a:gd name="connsiteY11" fmla="*/ 1231951 h 1231951"/>
              <a:gd name="connsiteX12" fmla="*/ 0 w 8136904"/>
              <a:gd name="connsiteY12" fmla="*/ 1231951 h 1231951"/>
              <a:gd name="connsiteX13" fmla="*/ 0 w 8136904"/>
              <a:gd name="connsiteY13" fmla="*/ 673222 h 1231951"/>
              <a:gd name="connsiteX14" fmla="*/ 0 w 8136904"/>
              <a:gd name="connsiteY14" fmla="*/ 433766 h 1231951"/>
              <a:gd name="connsiteX15" fmla="*/ 0 w 8136904"/>
              <a:gd name="connsiteY15" fmla="*/ 433766 h 1231951"/>
              <a:gd name="connsiteX16" fmla="*/ 0 w 8136904"/>
              <a:gd name="connsiteY16" fmla="*/ 274129 h 1231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36904" h="1231951">
                <a:moveTo>
                  <a:pt x="0" y="274129"/>
                </a:moveTo>
                <a:lnTo>
                  <a:pt x="2318176" y="274129"/>
                </a:lnTo>
                <a:lnTo>
                  <a:pt x="2515443" y="0"/>
                </a:lnTo>
                <a:lnTo>
                  <a:pt x="2714102" y="264604"/>
                </a:lnTo>
                <a:lnTo>
                  <a:pt x="8136904" y="274129"/>
                </a:lnTo>
                <a:lnTo>
                  <a:pt x="8136904" y="433766"/>
                </a:lnTo>
                <a:lnTo>
                  <a:pt x="8136904" y="433766"/>
                </a:lnTo>
                <a:lnTo>
                  <a:pt x="8136904" y="673222"/>
                </a:lnTo>
                <a:lnTo>
                  <a:pt x="8136904" y="1231951"/>
                </a:lnTo>
                <a:lnTo>
                  <a:pt x="3390377" y="1231951"/>
                </a:lnTo>
                <a:lnTo>
                  <a:pt x="1356151" y="1231951"/>
                </a:lnTo>
                <a:lnTo>
                  <a:pt x="1356151" y="1231951"/>
                </a:lnTo>
                <a:lnTo>
                  <a:pt x="0" y="1231951"/>
                </a:lnTo>
                <a:lnTo>
                  <a:pt x="0" y="673222"/>
                </a:lnTo>
                <a:lnTo>
                  <a:pt x="0" y="433766"/>
                </a:lnTo>
                <a:lnTo>
                  <a:pt x="0" y="433766"/>
                </a:lnTo>
                <a:lnTo>
                  <a:pt x="0" y="274129"/>
                </a:lnTo>
                <a:close/>
              </a:path>
            </a:pathLst>
          </a:cu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300" b="1" dirty="0" smtClean="0"/>
          </a:p>
          <a:p>
            <a:endParaRPr lang="ru-RU" sz="2300" b="1" dirty="0" smtClean="0"/>
          </a:p>
          <a:p>
            <a:r>
              <a:rPr lang="ru-RU" sz="2300" b="1" dirty="0" smtClean="0"/>
              <a:t>Указать реквизиты нормативного документа (при его наличии). Если программа позволит, прикладывать документ не обязательно.</a:t>
            </a:r>
          </a:p>
          <a:p>
            <a:r>
              <a:rPr lang="ru-RU" sz="2300" b="1" dirty="0" smtClean="0"/>
              <a:t>После заполнения всех обязательных полей (помечены звездочкой), нажать кнопку «Сформировывать документ».</a:t>
            </a:r>
            <a:endParaRPr lang="ru-RU" sz="2300" b="1" dirty="0"/>
          </a:p>
        </p:txBody>
      </p:sp>
    </p:spTree>
    <p:extLst>
      <p:ext uri="{BB962C8B-B14F-4D97-AF65-F5344CB8AC3E}">
        <p14:creationId xmlns:p14="http://schemas.microsoft.com/office/powerpoint/2010/main" val="1138171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251520" y="260648"/>
            <a:ext cx="8568952" cy="648072"/>
          </a:xfrm>
        </p:spPr>
        <p:txBody>
          <a:bodyPr/>
          <a:lstStyle/>
          <a:p>
            <a:r>
              <a:rPr lang="ru-RU" sz="2400" dirty="0"/>
              <a:t>Уведомления, по которым необоснованно сформирован мотивированный </a:t>
            </a:r>
            <a:r>
              <a:rPr lang="ru-RU" sz="2400" dirty="0" smtClean="0"/>
              <a:t>отказ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24</a:t>
            </a:fld>
            <a:endParaRPr lang="ru-RU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2126097"/>
              </p:ext>
            </p:extLst>
          </p:nvPr>
        </p:nvGraphicFramePr>
        <p:xfrm>
          <a:off x="251520" y="1052736"/>
          <a:ext cx="8640958" cy="4771162"/>
        </p:xfrm>
        <a:graphic>
          <a:graphicData uri="http://schemas.openxmlformats.org/drawingml/2006/table">
            <a:tbl>
              <a:tblPr>
                <a:tableStyleId>{B301B821-A1FF-4177-AEE7-76D212191A09}</a:tableStyleId>
              </a:tblPr>
              <a:tblGrid>
                <a:gridCol w="4393708"/>
                <a:gridCol w="2929139"/>
                <a:gridCol w="1318111"/>
              </a:tblGrid>
              <a:tr h="6432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 smtClean="0">
                          <a:effectLst/>
                        </a:rPr>
                        <a:t>Адрес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376" marR="4376" marT="4376" marB="0" anchor="ctr"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 smtClean="0">
                          <a:effectLst/>
                        </a:rPr>
                        <a:t>Комментарий</a:t>
                      </a:r>
                      <a:r>
                        <a:rPr lang="ru-RU" sz="1800" u="none" strike="noStrike" baseline="0" dirty="0" smtClean="0">
                          <a:effectLst/>
                        </a:rPr>
                        <a:t> органа местного самоуправления</a:t>
                      </a:r>
                      <a:endParaRPr lang="ru-RU" sz="1800" b="0" i="0" u="none" strike="noStrike" dirty="0">
                        <a:solidFill>
                          <a:srgbClr val="7030A0"/>
                        </a:solidFill>
                        <a:effectLst/>
                        <a:latin typeface="+mn-lt"/>
                      </a:endParaRPr>
                    </a:p>
                  </a:txBody>
                  <a:tcPr marL="4376" marR="4376" marT="4376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 smtClean="0">
                          <a:effectLst/>
                        </a:rPr>
                        <a:t>Фактически</a:t>
                      </a:r>
                      <a:endParaRPr lang="ru-RU" sz="18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4376" marR="4376" marT="4376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6432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Амурская область, Городской Округ Город Шимановск, Шимановск город, 2-й микрорайон, Дом 18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376" marR="4376" marT="4376" marB="0" anchor="ctr"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Данный адрес добавлен в ФИАС</a:t>
                      </a:r>
                      <a:endParaRPr lang="ru-RU" sz="1800" b="0" i="0" u="none" strike="noStrike" dirty="0">
                        <a:solidFill>
                          <a:srgbClr val="7030A0"/>
                        </a:solidFill>
                        <a:effectLst/>
                        <a:latin typeface="+mn-lt"/>
                      </a:endParaRPr>
                    </a:p>
                  </a:txBody>
                  <a:tcPr marL="4376" marR="4376" marT="4376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НЕТ В ФИАС</a:t>
                      </a:r>
                      <a:endParaRPr lang="ru-RU" sz="18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4376" marR="4376" marT="4376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7570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Амурская область, </a:t>
                      </a:r>
                      <a:r>
                        <a:rPr lang="ru-RU" sz="1800" u="none" strike="noStrike" dirty="0" err="1">
                          <a:effectLst/>
                        </a:rPr>
                        <a:t>Ромненский</a:t>
                      </a:r>
                      <a:r>
                        <a:rPr lang="ru-RU" sz="1800" u="none" strike="noStrike" dirty="0">
                          <a:effectLst/>
                        </a:rPr>
                        <a:t> Муниципальный Район, Сельское Поселение Каховский Сельсовет, Новый Быт село, Рабочая улица, Дом 20/2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376" marR="4376" marT="4376" marB="0" anchor="ctr"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Внесены изменения постановлением главы Каховского</a:t>
                      </a:r>
                      <a:br>
                        <a:rPr lang="ru-RU" sz="1800" u="none" strike="noStrike" dirty="0">
                          <a:effectLst/>
                        </a:rPr>
                      </a:br>
                      <a:r>
                        <a:rPr lang="ru-RU" sz="1800" u="none" strike="noStrike" dirty="0">
                          <a:effectLst/>
                        </a:rPr>
                        <a:t> сельсовета от 27.11.2017 № 55</a:t>
                      </a:r>
                      <a:br>
                        <a:rPr lang="ru-RU" sz="1800" u="none" strike="noStrike" dirty="0">
                          <a:effectLst/>
                        </a:rPr>
                      </a:br>
                      <a:endParaRPr lang="ru-RU" sz="1800" b="0" i="0" u="none" strike="noStrike" dirty="0">
                        <a:solidFill>
                          <a:srgbClr val="7030A0"/>
                        </a:solidFill>
                        <a:effectLst/>
                        <a:latin typeface="+mn-lt"/>
                      </a:endParaRPr>
                    </a:p>
                  </a:txBody>
                  <a:tcPr marL="4376" marR="4376" marT="4376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НЕТ В ФИАС</a:t>
                      </a:r>
                      <a:endParaRPr lang="ru-RU" sz="18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4376" marR="4376" marT="4376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5951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Амурская область, </a:t>
                      </a:r>
                      <a:r>
                        <a:rPr lang="ru-RU" sz="1800" u="none" strike="noStrike" dirty="0" err="1">
                          <a:effectLst/>
                        </a:rPr>
                        <a:t>Ромненский</a:t>
                      </a:r>
                      <a:r>
                        <a:rPr lang="ru-RU" sz="1800" u="none" strike="noStrike" dirty="0">
                          <a:effectLst/>
                        </a:rPr>
                        <a:t> Муниципальный Район, Сельское Поселение Каховский Сельсовет, Новый Быт село, Трудовая улица, Дом 21/2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376" marR="4376" marT="4376" marB="0" anchor="ctr"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изменения внесены постановлением главы Каховского</a:t>
                      </a:r>
                      <a:br>
                        <a:rPr lang="ru-RU" sz="1800" u="none" strike="noStrike" dirty="0">
                          <a:effectLst/>
                        </a:rPr>
                      </a:br>
                      <a:r>
                        <a:rPr lang="ru-RU" sz="1800" u="none" strike="noStrike" dirty="0">
                          <a:effectLst/>
                        </a:rPr>
                        <a:t> сельсовета от 24.11.2017 года № 55</a:t>
                      </a:r>
                      <a:br>
                        <a:rPr lang="ru-RU" sz="1800" u="none" strike="noStrike" dirty="0">
                          <a:effectLst/>
                        </a:rPr>
                      </a:br>
                      <a:endParaRPr lang="ru-RU" sz="1800" b="0" i="0" u="none" strike="noStrike" dirty="0">
                        <a:solidFill>
                          <a:srgbClr val="7030A0"/>
                        </a:solidFill>
                        <a:effectLst/>
                        <a:latin typeface="+mn-lt"/>
                      </a:endParaRPr>
                    </a:p>
                  </a:txBody>
                  <a:tcPr marL="4376" marR="4376" marT="4376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НЕТ В ФИАС</a:t>
                      </a:r>
                      <a:endParaRPr lang="ru-RU" sz="18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4376" marR="4376" marT="4376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5254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25</a:t>
            </a:fld>
            <a:endParaRPr lang="ru-RU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4224562"/>
              </p:ext>
            </p:extLst>
          </p:nvPr>
        </p:nvGraphicFramePr>
        <p:xfrm>
          <a:off x="256803" y="1052736"/>
          <a:ext cx="8640958" cy="4801642"/>
        </p:xfrm>
        <a:graphic>
          <a:graphicData uri="http://schemas.openxmlformats.org/drawingml/2006/table">
            <a:tbl>
              <a:tblPr>
                <a:tableStyleId>{B301B821-A1FF-4177-AEE7-76D212191A09}</a:tableStyleId>
              </a:tblPr>
              <a:tblGrid>
                <a:gridCol w="3661424"/>
                <a:gridCol w="3441738"/>
                <a:gridCol w="1537796"/>
              </a:tblGrid>
              <a:tr h="6432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 smtClean="0">
                          <a:effectLst/>
                        </a:rPr>
                        <a:t>Адрес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376" marR="4376" marT="4376" marB="0" anchor="ctr"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 smtClean="0">
                          <a:effectLst/>
                        </a:rPr>
                        <a:t>Комментарий</a:t>
                      </a:r>
                      <a:r>
                        <a:rPr lang="ru-RU" sz="1800" u="none" strike="noStrike" baseline="0" dirty="0" smtClean="0">
                          <a:effectLst/>
                        </a:rPr>
                        <a:t> органа местного самоуправления</a:t>
                      </a:r>
                      <a:endParaRPr lang="ru-RU" sz="1800" b="0" i="0" u="none" strike="noStrike" dirty="0">
                        <a:solidFill>
                          <a:srgbClr val="7030A0"/>
                        </a:solidFill>
                        <a:effectLst/>
                        <a:latin typeface="+mn-lt"/>
                      </a:endParaRPr>
                    </a:p>
                  </a:txBody>
                  <a:tcPr marL="4376" marR="4376" marT="4376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 smtClean="0">
                          <a:effectLst/>
                        </a:rPr>
                        <a:t>Фактически</a:t>
                      </a:r>
                      <a:endParaRPr lang="ru-RU" sz="18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4376" marR="4376" marT="4376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8532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u="none" strike="noStrike" dirty="0">
                          <a:effectLst/>
                        </a:rPr>
                        <a:t>Амурская область, </a:t>
                      </a:r>
                      <a:r>
                        <a:rPr lang="ru-RU" sz="1700" u="none" strike="noStrike" dirty="0" err="1">
                          <a:effectLst/>
                        </a:rPr>
                        <a:t>Серышевский</a:t>
                      </a:r>
                      <a:r>
                        <a:rPr lang="ru-RU" sz="1700" u="none" strike="noStrike" dirty="0">
                          <a:effectLst/>
                        </a:rPr>
                        <a:t> Муниципальный Район, Городское Поселение Рабочий Поселок (Поселок Городского Типа) Серышево, Серышево поселок городского типа, Партизанская улица, Дом 46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376" marR="4376" marT="4376" marB="0" anchor="ctr"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адрес: </a:t>
                      </a:r>
                      <a:r>
                        <a:rPr lang="ru-RU" sz="1800" u="none" strike="noStrike" dirty="0" err="1">
                          <a:effectLst/>
                        </a:rPr>
                        <a:t>пгт</a:t>
                      </a:r>
                      <a:r>
                        <a:rPr lang="ru-RU" sz="1800" u="none" strike="noStrike" dirty="0">
                          <a:effectLst/>
                        </a:rPr>
                        <a:t> Серышево, ул. Партизанская, д.46 внесен</a:t>
                      </a:r>
                      <a:br>
                        <a:rPr lang="ru-RU" sz="1800" u="none" strike="noStrike" dirty="0">
                          <a:effectLst/>
                        </a:rPr>
                      </a:br>
                      <a:r>
                        <a:rPr lang="ru-RU" sz="1800" u="none" strike="noStrike" dirty="0">
                          <a:effectLst/>
                        </a:rPr>
                        <a:t> в ФИАС распоряжением №31р от 02.03.2018 г</a:t>
                      </a:r>
                      <a:r>
                        <a:rPr lang="ru-RU" sz="1800" u="none" strike="noStrike" dirty="0" smtClean="0">
                          <a:effectLst/>
                        </a:rPr>
                        <a:t>.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376" marR="4376" marT="4376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НЕТ В </a:t>
                      </a:r>
                      <a:r>
                        <a:rPr lang="ru-RU" sz="1800" u="none" strike="noStrike" dirty="0" smtClean="0">
                          <a:effectLst/>
                        </a:rPr>
                        <a:t>ФИАС</a:t>
                      </a:r>
                      <a:endParaRPr lang="ru-RU" sz="18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4376" marR="4376" marT="4376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6563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u="none" strike="noStrike" dirty="0">
                          <a:effectLst/>
                        </a:rPr>
                        <a:t>Амурская область, </a:t>
                      </a:r>
                      <a:r>
                        <a:rPr lang="ru-RU" sz="1700" u="none" strike="noStrike" dirty="0" err="1">
                          <a:effectLst/>
                        </a:rPr>
                        <a:t>Сковородинский</a:t>
                      </a:r>
                      <a:r>
                        <a:rPr lang="ru-RU" sz="1700" u="none" strike="noStrike" dirty="0">
                          <a:effectLst/>
                        </a:rPr>
                        <a:t> Муниципальный Район, Сельское Поселение </a:t>
                      </a:r>
                      <a:r>
                        <a:rPr lang="ru-RU" sz="1700" u="none" strike="noStrike" dirty="0" err="1">
                          <a:effectLst/>
                        </a:rPr>
                        <a:t>Неверский</a:t>
                      </a:r>
                      <a:r>
                        <a:rPr lang="ru-RU" sz="1700" u="none" strike="noStrike" dirty="0">
                          <a:effectLst/>
                        </a:rPr>
                        <a:t> Сельсовет, Невер село, Партизанская улица, Дом 199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376" marR="4376" marT="4376" marB="0" anchor="ctr"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данный адресный объект находится в статусе в ФИАС</a:t>
                      </a:r>
                      <a:br>
                        <a:rPr lang="ru-RU" sz="1800" u="none" strike="noStrike" dirty="0">
                          <a:effectLst/>
                        </a:rPr>
                      </a:br>
                      <a:r>
                        <a:rPr lang="ru-RU" sz="1800" u="none" strike="noStrike" dirty="0">
                          <a:effectLst/>
                        </a:rPr>
                        <a:t> "ввод данных" № заявки 32508375 от 10.04.2018 г.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376" marR="4376" marT="4376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 smtClean="0">
                          <a:effectLst/>
                        </a:rPr>
                        <a:t>НЕТ В ФИАС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376" marR="4376" marT="4376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7876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u="none" strike="noStrike" dirty="0">
                          <a:effectLst/>
                        </a:rPr>
                        <a:t>Амурская область, Октябрьский Муниципальный Район, Сельское Поселение Екатеринославский Сельсовет, Екатеринославка село, Коммунальная улица, Дом 62А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376" marR="4376" marT="4376" marB="0" anchor="ctr"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Утверждено 18.05.2018</a:t>
                      </a:r>
                      <a:br>
                        <a:rPr lang="ru-RU" sz="1800" u="none" strike="noStrike" dirty="0">
                          <a:effectLst/>
                        </a:rPr>
                      </a:b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376" marR="4376" marT="4376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 smtClean="0">
                          <a:effectLst/>
                        </a:rPr>
                        <a:t>НЕТ В ФИАС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376" marR="4376" marT="4376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sp>
        <p:nvSpPr>
          <p:cNvPr id="7" name="Заголовок 9"/>
          <p:cNvSpPr txBox="1">
            <a:spLocks/>
          </p:cNvSpPr>
          <p:nvPr/>
        </p:nvSpPr>
        <p:spPr>
          <a:xfrm>
            <a:off x="251520" y="260648"/>
            <a:ext cx="8568952" cy="648072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>
            <a:lvl1pPr marL="0" marR="0" indent="0" algn="l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42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 smtClean="0"/>
              <a:t>Уведомления, по которым необоснованно сформирован мотивированный отказ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2585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23528" y="476672"/>
            <a:ext cx="8568952" cy="1008112"/>
          </a:xfrm>
        </p:spPr>
        <p:txBody>
          <a:bodyPr/>
          <a:lstStyle/>
          <a:p>
            <a:r>
              <a:rPr lang="ru-RU" sz="2400" dirty="0" smtClean="0"/>
              <a:t>«Методические рекомендации по работе с ГАР «ФИАС»</a:t>
            </a:r>
            <a:br>
              <a:rPr lang="ru-RU" sz="2400" dirty="0" smtClean="0"/>
            </a:br>
            <a:r>
              <a:rPr lang="ru-RU" sz="2400" dirty="0" smtClean="0"/>
              <a:t>для сотрудников ОМСУ» размещены в нижней части любой страницы сайта ФИАС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26</a:t>
            </a:fld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85428" y="1556792"/>
            <a:ext cx="8566725" cy="188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Заголовок 9"/>
          <p:cNvSpPr txBox="1">
            <a:spLocks/>
          </p:cNvSpPr>
          <p:nvPr/>
        </p:nvSpPr>
        <p:spPr>
          <a:xfrm>
            <a:off x="270173" y="3429000"/>
            <a:ext cx="8102996" cy="2448272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>
            <a:lvl1pPr marL="0" marR="0" indent="0" algn="l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42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/>
              <a:t>«Методические рекомендации…» описывают случаи выявления дублей адресов и варианты их устранения, а также типичные ошибки при внесении изменений в ФИАС.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9974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2123728" y="212644"/>
            <a:ext cx="7548638" cy="672072"/>
          </a:xfrm>
        </p:spPr>
        <p:txBody>
          <a:bodyPr/>
          <a:lstStyle/>
          <a:p>
            <a:r>
              <a:rPr lang="ru-RU" sz="2400" dirty="0" smtClean="0"/>
              <a:t>Варианты устранения дублей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27</a:t>
            </a:fld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37195" y="980728"/>
            <a:ext cx="4450829" cy="10801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104306" tIns="52153" rIns="104306" bIns="52153" rtlCol="0" anchor="ctr">
            <a:normAutofit fontScale="47500" lnSpcReduction="20000"/>
          </a:bodyPr>
          <a:lstStyle/>
          <a:p>
            <a:pPr defTabSz="1043056">
              <a:spcBef>
                <a:spcPct val="0"/>
              </a:spcBef>
            </a:pPr>
            <a:r>
              <a:rPr lang="ru-RU" sz="48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- …</a:t>
            </a:r>
            <a:r>
              <a:rPr lang="ru-RU" sz="8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  <a:t>Дом 10</a:t>
            </a:r>
          </a:p>
          <a:p>
            <a:pPr defTabSz="1043056">
              <a:spcBef>
                <a:spcPct val="0"/>
              </a:spcBef>
            </a:pPr>
            <a:r>
              <a:rPr lang="ru-RU" sz="48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- …</a:t>
            </a:r>
            <a:r>
              <a:rPr lang="ru-RU" sz="7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  <a:t>Домовладение </a:t>
            </a:r>
            <a:r>
              <a:rPr lang="ru-RU" sz="7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  <a:t>10</a:t>
            </a:r>
            <a:endParaRPr kumimoji="0" lang="ru-RU" sz="74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9"/>
          <p:cNvSpPr txBox="1">
            <a:spLocks/>
          </p:cNvSpPr>
          <p:nvPr/>
        </p:nvSpPr>
        <p:spPr>
          <a:xfrm>
            <a:off x="323528" y="620688"/>
            <a:ext cx="7548638" cy="528056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>
            <a:lvl1pPr marL="0" marR="0" indent="0" algn="l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42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Явные дубли домов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88024" y="980728"/>
            <a:ext cx="3974107" cy="10801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104306" tIns="52153" rIns="104306" bIns="52153" rtlCol="0" anchor="ctr">
            <a:normAutofit fontScale="775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Решение:</a:t>
            </a:r>
            <a:r>
              <a:rPr kumimoji="0" lang="ru-RU" sz="48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о</a:t>
            </a: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дин</a:t>
            </a:r>
            <a:r>
              <a:rPr kumimoji="0" lang="ru-RU" sz="48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из домов удаляется</a:t>
            </a: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6721" y="2780928"/>
            <a:ext cx="5161384" cy="120774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104306" tIns="52153" rIns="104306" bIns="52153" rtlCol="0" anchor="ctr">
            <a:normAutofit fontScale="47500" lnSpcReduction="20000"/>
          </a:bodyPr>
          <a:lstStyle/>
          <a:p>
            <a:pPr defTabSz="1043056">
              <a:spcBef>
                <a:spcPct val="0"/>
              </a:spcBef>
            </a:pPr>
            <a:r>
              <a:rPr lang="ru-RU" sz="48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- …</a:t>
            </a:r>
            <a:r>
              <a:rPr lang="ru-RU" sz="8800" b="1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Центральная улица</a:t>
            </a:r>
          </a:p>
          <a:p>
            <a:pPr defTabSz="1043056">
              <a:spcBef>
                <a:spcPct val="0"/>
              </a:spcBef>
            </a:pPr>
            <a:r>
              <a:rPr lang="ru-RU" sz="48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- …</a:t>
            </a:r>
            <a:r>
              <a:rPr lang="ru-RU" sz="8800" b="1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Центральная улица</a:t>
            </a:r>
            <a:endParaRPr kumimoji="0" lang="ru-RU" sz="8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08105" y="2780928"/>
            <a:ext cx="3389757" cy="122413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8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Решение: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80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«Слияние» или «Редактирование» </a:t>
            </a:r>
            <a:r>
              <a:rPr kumimoji="0" lang="ru-RU" sz="48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(изменение наименования или кодов налогового органа и почтового индекса)</a:t>
            </a: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2060848"/>
            <a:ext cx="8438603" cy="28803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Одинаковые</a:t>
            </a: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н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омера</a:t>
            </a: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д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ома и земельного участка</a:t>
            </a: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дублями не являются!!!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</p:txBody>
      </p:sp>
      <p:sp>
        <p:nvSpPr>
          <p:cNvPr id="9" name="Заголовок 9"/>
          <p:cNvSpPr txBox="1">
            <a:spLocks/>
          </p:cNvSpPr>
          <p:nvPr/>
        </p:nvSpPr>
        <p:spPr>
          <a:xfrm>
            <a:off x="333052" y="2420888"/>
            <a:ext cx="8438603" cy="528056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>
            <a:lvl1pPr marL="0" marR="0" indent="0" algn="l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42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Явные дубли улиц, элементов планировочной структуры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2578" y="3988668"/>
            <a:ext cx="8555284" cy="28803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Удаление в данном</a:t>
            </a: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случае использовать нельзя!!!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12786" y="4725144"/>
            <a:ext cx="5411342" cy="10801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104306" tIns="52153" rIns="104306" bIns="52153" rtlCol="0" anchor="ctr">
            <a:normAutofit fontScale="47500" lnSpcReduction="20000"/>
          </a:bodyPr>
          <a:lstStyle/>
          <a:p>
            <a:pPr defTabSz="1043056">
              <a:spcBef>
                <a:spcPct val="0"/>
              </a:spcBef>
            </a:pPr>
            <a:r>
              <a:rPr lang="ru-RU" sz="48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- …</a:t>
            </a:r>
            <a:r>
              <a:rPr lang="ru-RU" sz="7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  <a:t>Дом </a:t>
            </a:r>
            <a:r>
              <a:rPr lang="ru-RU" sz="7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  <a:t>10 корпус 1</a:t>
            </a:r>
            <a:endParaRPr lang="ru-RU" sz="7400" b="1" dirty="0" smtClean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+mj-ea"/>
              <a:cs typeface="+mj-cs"/>
            </a:endParaRPr>
          </a:p>
          <a:p>
            <a:pPr defTabSz="1043056">
              <a:spcBef>
                <a:spcPct val="0"/>
              </a:spcBef>
            </a:pPr>
            <a:r>
              <a:rPr lang="ru-RU" sz="48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- …</a:t>
            </a:r>
            <a:r>
              <a:rPr lang="ru-RU" sz="7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  <a:t>Дом 10 корпус </a:t>
            </a:r>
            <a:r>
              <a:rPr lang="ru-RU" sz="7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  <a:t>1 Литер А</a:t>
            </a:r>
            <a:endParaRPr kumimoji="0" lang="ru-RU" sz="74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Заголовок 9"/>
          <p:cNvSpPr txBox="1">
            <a:spLocks/>
          </p:cNvSpPr>
          <p:nvPr/>
        </p:nvSpPr>
        <p:spPr>
          <a:xfrm>
            <a:off x="299119" y="4365104"/>
            <a:ext cx="7548638" cy="528056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>
            <a:lvl1pPr marL="0" marR="0" indent="0" algn="l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42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Неявные дубли домов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24128" y="4725144"/>
            <a:ext cx="3164209" cy="10801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104306" tIns="52153" rIns="104306" bIns="52153" rtlCol="0" anchor="ctr">
            <a:normAutofit fontScale="55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Решение:</a:t>
            </a:r>
            <a:r>
              <a:rPr kumimoji="0" lang="ru-RU" sz="48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43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«Редактирование»</a:t>
            </a:r>
            <a:r>
              <a:rPr kumimoji="0" lang="ru-RU" sz="48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или </a:t>
            </a:r>
            <a:r>
              <a:rPr lang="ru-RU" sz="4800" b="1" baseline="0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«Удаление»</a:t>
            </a: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9119" y="5805264"/>
            <a:ext cx="8089305" cy="28803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Если оба дома существуют – изменения вносить не нужно!!!</a:t>
            </a:r>
          </a:p>
        </p:txBody>
      </p:sp>
    </p:spTree>
    <p:extLst>
      <p:ext uri="{BB962C8B-B14F-4D97-AF65-F5344CB8AC3E}">
        <p14:creationId xmlns:p14="http://schemas.microsoft.com/office/powerpoint/2010/main" val="2980649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2195736" y="182209"/>
            <a:ext cx="7548638" cy="672072"/>
          </a:xfrm>
        </p:spPr>
        <p:txBody>
          <a:bodyPr/>
          <a:lstStyle/>
          <a:p>
            <a:r>
              <a:rPr lang="ru-RU" sz="2400" dirty="0" smtClean="0"/>
              <a:t>Варианты устранения дублей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28</a:t>
            </a:fld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37195" y="980728"/>
            <a:ext cx="4205633" cy="10801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104306" tIns="52153" rIns="104306" bIns="52153" rtlCol="0" anchor="ctr">
            <a:normAutofit fontScale="40000" lnSpcReduction="20000"/>
          </a:bodyPr>
          <a:lstStyle/>
          <a:p>
            <a:pPr defTabSz="1043056">
              <a:spcBef>
                <a:spcPct val="0"/>
              </a:spcBef>
            </a:pPr>
            <a:r>
              <a:rPr lang="ru-RU" sz="48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- …</a:t>
            </a:r>
            <a:r>
              <a:rPr lang="ru-RU" sz="8800" b="1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2-я улица</a:t>
            </a:r>
          </a:p>
          <a:p>
            <a:pPr defTabSz="1043056">
              <a:spcBef>
                <a:spcPct val="0"/>
              </a:spcBef>
            </a:pPr>
            <a:r>
              <a:rPr lang="ru-RU" sz="48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- …</a:t>
            </a:r>
            <a:r>
              <a:rPr lang="ru-RU" sz="8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  <a:t>Вторая улица</a:t>
            </a:r>
            <a:endParaRPr kumimoji="0" lang="ru-RU" sz="88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42828" y="980728"/>
            <a:ext cx="4345509" cy="10801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104306" tIns="52153" rIns="104306" bIns="52153" rtlCol="0" anchor="ctr">
            <a:normAutofit fontScale="70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Решение:</a:t>
            </a:r>
            <a:r>
              <a:rPr kumimoji="0" lang="ru-RU" sz="48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«Слияние», «Редактирование»</a:t>
            </a: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6720" y="3157364"/>
            <a:ext cx="5890989" cy="22878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104306" tIns="52153" rIns="104306" bIns="52153" rtlCol="0" anchor="ctr">
            <a:normAutofit fontScale="40000" lnSpcReduction="20000"/>
          </a:bodyPr>
          <a:lstStyle/>
          <a:p>
            <a:pPr defTabSz="1043056">
              <a:spcBef>
                <a:spcPct val="0"/>
              </a:spcBef>
            </a:pPr>
            <a:r>
              <a:rPr lang="ru-RU" sz="8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Неактуальная (удаленная) улица с актуальными домами:</a:t>
            </a:r>
          </a:p>
          <a:p>
            <a:pPr defTabSz="1043056">
              <a:spcBef>
                <a:spcPct val="0"/>
              </a:spcBef>
            </a:pPr>
            <a:r>
              <a:rPr lang="ru-RU" sz="48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- …</a:t>
            </a:r>
            <a:r>
              <a:rPr lang="ru-RU" sz="8800" b="1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Центральная улица, дом 10</a:t>
            </a:r>
          </a:p>
          <a:p>
            <a:pPr defTabSz="1043056">
              <a:spcBef>
                <a:spcPct val="0"/>
              </a:spcBef>
            </a:pPr>
            <a:r>
              <a:rPr lang="ru-RU" sz="8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Актуальная </a:t>
            </a:r>
            <a:r>
              <a:rPr lang="ru-RU" sz="88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улица:</a:t>
            </a:r>
            <a:endParaRPr lang="ru-RU" sz="8800" b="1" dirty="0" smtClean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  <a:p>
            <a:pPr defTabSz="1043056">
              <a:spcBef>
                <a:spcPct val="0"/>
              </a:spcBef>
            </a:pPr>
            <a:r>
              <a:rPr lang="ru-RU" sz="48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- …</a:t>
            </a:r>
            <a:r>
              <a:rPr lang="ru-RU" sz="8800" b="1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Центральная улица</a:t>
            </a:r>
            <a:endParaRPr kumimoji="0" lang="ru-RU" sz="8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37710" y="3157364"/>
            <a:ext cx="2660152" cy="228786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8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Решение: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80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«Переподчинение» </a:t>
            </a:r>
            <a:r>
              <a:rPr kumimoji="0" lang="ru-RU" sz="80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 актуальную улицу или </a:t>
            </a:r>
            <a:r>
              <a:rPr kumimoji="0" lang="ru-RU" sz="80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«Удаление» </a:t>
            </a:r>
            <a:r>
              <a:rPr kumimoji="0" lang="ru-RU" sz="80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если дом уже есть на актуальной улице</a:t>
            </a: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2060848"/>
            <a:ext cx="8574334" cy="62406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104306" tIns="52153" rIns="104306" bIns="52153" rtlCol="0" anchor="ctr">
            <a:noAutofit/>
          </a:bodyPr>
          <a:lstStyle/>
          <a:p>
            <a:pPr algn="ctr" defTabSz="1043056">
              <a:spcBef>
                <a:spcPct val="0"/>
              </a:spcBef>
            </a:pPr>
            <a:r>
              <a:rPr lang="ru-RU" sz="2000" b="1" dirty="0">
                <a:solidFill>
                  <a:schemeClr val="bg1"/>
                </a:solidFill>
              </a:rPr>
              <a:t>Если </a:t>
            </a:r>
            <a:r>
              <a:rPr lang="ru-RU" sz="2000" b="1" dirty="0" smtClean="0">
                <a:solidFill>
                  <a:schemeClr val="bg1"/>
                </a:solidFill>
              </a:rPr>
              <a:t>обе улицы </a:t>
            </a:r>
            <a:r>
              <a:rPr lang="ru-RU" sz="2000" b="1" dirty="0">
                <a:solidFill>
                  <a:schemeClr val="bg1"/>
                </a:solidFill>
              </a:rPr>
              <a:t>существуют – изменения вносить не нужно</a:t>
            </a:r>
            <a:r>
              <a:rPr lang="ru-RU" sz="2000" b="1" dirty="0" smtClean="0">
                <a:solidFill>
                  <a:schemeClr val="bg1"/>
                </a:solidFill>
              </a:rPr>
              <a:t>!!!</a:t>
            </a:r>
          </a:p>
          <a:p>
            <a:pPr algn="ctr" defTabSz="1043056">
              <a:spcBef>
                <a:spcPct val="0"/>
              </a:spcBef>
            </a:pPr>
            <a:r>
              <a:rPr lang="ru-RU" sz="2000" b="1" dirty="0" smtClean="0">
                <a:solidFill>
                  <a:schemeClr val="bg1"/>
                </a:solidFill>
              </a:rPr>
              <a:t>Удалять «лишнюю» улицу нельзя!!!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9" name="Заголовок 9"/>
          <p:cNvSpPr txBox="1">
            <a:spLocks/>
          </p:cNvSpPr>
          <p:nvPr/>
        </p:nvSpPr>
        <p:spPr>
          <a:xfrm>
            <a:off x="275902" y="2780928"/>
            <a:ext cx="8703444" cy="528056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>
            <a:lvl1pPr marL="0" marR="0" indent="0" algn="l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42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Актуальные дома на неактуальной улице, удаленной как дубль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3528" y="5445224"/>
            <a:ext cx="8555284" cy="28803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Удаление в данном</a:t>
            </a: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случае использовать нельзя!!!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9"/>
          <p:cNvSpPr txBox="1">
            <a:spLocks/>
          </p:cNvSpPr>
          <p:nvPr/>
        </p:nvSpPr>
        <p:spPr>
          <a:xfrm>
            <a:off x="323527" y="620688"/>
            <a:ext cx="8438603" cy="528056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>
            <a:lvl1pPr marL="0" marR="0" indent="0" algn="l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42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Неявные дубли улиц и элементов планировочной структуры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4643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2699792" y="188640"/>
            <a:ext cx="4081264" cy="816088"/>
          </a:xfrm>
        </p:spPr>
        <p:txBody>
          <a:bodyPr/>
          <a:lstStyle/>
          <a:p>
            <a:r>
              <a:rPr lang="ru-RU" sz="2400" dirty="0"/>
              <a:t>Некорректные </a:t>
            </a:r>
            <a:r>
              <a:rPr lang="ru-RU" sz="2400" dirty="0" smtClean="0"/>
              <a:t>действия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29</a:t>
            </a:fld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46720" y="1525180"/>
            <a:ext cx="8532092" cy="19278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104306" tIns="52153" rIns="104306" bIns="52153" rtlCol="0" anchor="ctr">
            <a:normAutofit fontScale="32500" lnSpcReduction="20000"/>
          </a:bodyPr>
          <a:lstStyle/>
          <a:p>
            <a:pPr defTabSz="1043056">
              <a:spcBef>
                <a:spcPct val="0"/>
              </a:spcBef>
            </a:pPr>
            <a:r>
              <a:rPr lang="ru-RU" sz="8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Было: </a:t>
            </a:r>
            <a:r>
              <a:rPr lang="ru-RU" sz="48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- …</a:t>
            </a:r>
            <a:r>
              <a:rPr lang="ru-RU" sz="8800" b="1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Дом 10</a:t>
            </a:r>
          </a:p>
          <a:p>
            <a:pPr defTabSz="1043056">
              <a:spcBef>
                <a:spcPct val="0"/>
              </a:spcBef>
            </a:pPr>
            <a:r>
              <a:rPr lang="ru-RU" sz="4800" b="1" dirty="0" smtClean="0">
                <a:solidFill>
                  <a:srgbClr val="005AA9"/>
                </a:solidFill>
              </a:rPr>
              <a:t>                     - …</a:t>
            </a:r>
            <a:r>
              <a:rPr lang="ru-RU" sz="8800" b="1" dirty="0" smtClean="0">
                <a:solidFill>
                  <a:schemeClr val="tx1"/>
                </a:solidFill>
              </a:rPr>
              <a:t>Домовладение 10</a:t>
            </a:r>
          </a:p>
          <a:p>
            <a:pPr defTabSz="1043056">
              <a:spcBef>
                <a:spcPct val="0"/>
              </a:spcBef>
            </a:pPr>
            <a:endParaRPr lang="ru-RU" sz="8800" b="1" dirty="0" smtClean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  <a:p>
            <a:pPr defTabSz="1043056">
              <a:spcBef>
                <a:spcPct val="0"/>
              </a:spcBef>
            </a:pPr>
            <a:r>
              <a:rPr lang="ru-RU" sz="8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Стало:</a:t>
            </a:r>
            <a:r>
              <a:rPr lang="ru-RU" sz="48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- …</a:t>
            </a:r>
            <a:r>
              <a:rPr lang="ru-RU" sz="8800" b="1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Дом 10</a:t>
            </a:r>
          </a:p>
          <a:p>
            <a:pPr defTabSz="1043056">
              <a:spcBef>
                <a:spcPct val="0"/>
              </a:spcBef>
            </a:pPr>
            <a:r>
              <a:rPr lang="ru-RU" sz="4800" b="1" dirty="0" smtClean="0">
                <a:solidFill>
                  <a:srgbClr val="005AA9"/>
                </a:solidFill>
              </a:rPr>
              <a:t>                       - …</a:t>
            </a:r>
            <a:r>
              <a:rPr lang="ru-RU" sz="8800" b="1" dirty="0">
                <a:solidFill>
                  <a:schemeClr val="tx1"/>
                </a:solidFill>
              </a:rPr>
              <a:t>Дом </a:t>
            </a:r>
            <a:r>
              <a:rPr lang="ru-RU" sz="8800" b="1" dirty="0" smtClean="0">
                <a:solidFill>
                  <a:schemeClr val="tx1"/>
                </a:solidFill>
              </a:rPr>
              <a:t>9а </a:t>
            </a:r>
            <a:r>
              <a:rPr lang="ru-RU" sz="8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(Домовладение </a:t>
            </a:r>
            <a:r>
              <a:rPr lang="ru-RU" sz="88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10 изменен на </a:t>
            </a:r>
            <a:r>
              <a:rPr lang="ru-RU" sz="8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9а)</a:t>
            </a:r>
            <a:endParaRPr kumimoji="0" lang="ru-RU" sz="8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9"/>
          <p:cNvSpPr txBox="1">
            <a:spLocks/>
          </p:cNvSpPr>
          <p:nvPr/>
        </p:nvSpPr>
        <p:spPr>
          <a:xfrm>
            <a:off x="275902" y="836712"/>
            <a:ext cx="8703444" cy="528056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>
            <a:lvl1pPr marL="0" marR="0" indent="0" algn="l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42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Изменение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наименования адреса, который раньше был дублем по отношению к другому адресу в ФИАС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3528" y="3453000"/>
            <a:ext cx="8555284" cy="127214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Во</a:t>
            </a: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всех системах, использующих ГАР,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объекты, с адресом «домовладение 10»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автоматически изменятся на «9а»!!!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1915" y="4730452"/>
            <a:ext cx="8555284" cy="95937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 данном</a:t>
            </a: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случае необходимо использовать удаление!!!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119620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23528" y="596688"/>
            <a:ext cx="8568952" cy="672072"/>
          </a:xfrm>
        </p:spPr>
        <p:txBody>
          <a:bodyPr/>
          <a:lstStyle/>
          <a:p>
            <a:pPr algn="ctr"/>
            <a:r>
              <a:rPr lang="ru-RU" sz="3600" dirty="0" smtClean="0"/>
              <a:t>Сроки рассмотрения уведомлений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323528" y="1581175"/>
            <a:ext cx="8064896" cy="213585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104306" tIns="52153" rIns="104306" bIns="52153" rtlCol="0" anchor="ctr">
            <a:normAutofit fontScale="92500"/>
          </a:bodyPr>
          <a:lstStyle/>
          <a:p>
            <a:pPr defTabSz="1043056">
              <a:spcBef>
                <a:spcPct val="0"/>
              </a:spcBef>
            </a:pPr>
            <a:r>
              <a:rPr lang="ru-RU" sz="4800" b="1" dirty="0" smtClean="0">
                <a:solidFill>
                  <a:srgbClr val="005AA9"/>
                </a:solidFill>
              </a:rPr>
              <a:t>О несоответствии:</a:t>
            </a:r>
          </a:p>
          <a:p>
            <a:pPr defTabSz="1043056">
              <a:spcBef>
                <a:spcPct val="0"/>
              </a:spcBef>
            </a:pPr>
            <a:r>
              <a:rPr lang="ru-RU" sz="4800" b="1" dirty="0" smtClean="0">
                <a:solidFill>
                  <a:srgbClr val="FF0000"/>
                </a:solidFill>
              </a:rPr>
              <a:t>в </a:t>
            </a:r>
            <a:r>
              <a:rPr lang="ru-RU" sz="4800" b="1" dirty="0">
                <a:solidFill>
                  <a:srgbClr val="FF0000"/>
                </a:solidFill>
              </a:rPr>
              <a:t>течение 1 </a:t>
            </a:r>
            <a:r>
              <a:rPr lang="ru-RU" sz="4800" b="1" dirty="0" smtClean="0">
                <a:solidFill>
                  <a:srgbClr val="FF0000"/>
                </a:solidFill>
              </a:rPr>
              <a:t>месяца</a:t>
            </a:r>
          </a:p>
          <a:p>
            <a:pPr defTabSz="1043056">
              <a:spcBef>
                <a:spcPct val="0"/>
              </a:spcBef>
            </a:pPr>
            <a:r>
              <a:rPr lang="ru-RU" sz="4300" dirty="0" smtClean="0"/>
              <a:t>(</a:t>
            </a:r>
            <a:r>
              <a:rPr lang="ru-RU" sz="4300" dirty="0"/>
              <a:t>часть 5 статьи 7 Закона № </a:t>
            </a:r>
            <a:r>
              <a:rPr lang="ru-RU" sz="4300" dirty="0" smtClean="0"/>
              <a:t>443-ФЗ)</a:t>
            </a:r>
            <a:endParaRPr kumimoji="0" lang="ru-RU" sz="43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528" y="4077072"/>
            <a:ext cx="8064896" cy="223548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104306" tIns="52153" rIns="104306" bIns="52153" rtlCol="0" anchor="ctr">
            <a:normAutofit fontScale="92500"/>
          </a:bodyPr>
          <a:lstStyle/>
          <a:p>
            <a:pPr defTabSz="1043056">
              <a:spcBef>
                <a:spcPct val="0"/>
              </a:spcBef>
            </a:pPr>
            <a:r>
              <a:rPr lang="ru-RU" sz="4800" b="1" dirty="0" smtClean="0">
                <a:solidFill>
                  <a:srgbClr val="005AA9"/>
                </a:solidFill>
              </a:rPr>
              <a:t>Об </a:t>
            </a:r>
            <a:r>
              <a:rPr lang="ru-RU" sz="4800" b="1" dirty="0">
                <a:solidFill>
                  <a:srgbClr val="005AA9"/>
                </a:solidFill>
              </a:rPr>
              <a:t>отсутствии</a:t>
            </a:r>
            <a:r>
              <a:rPr lang="ru-RU" sz="4800" dirty="0">
                <a:solidFill>
                  <a:srgbClr val="005AA9"/>
                </a:solidFill>
              </a:rPr>
              <a:t> </a:t>
            </a:r>
            <a:r>
              <a:rPr lang="ru-RU" sz="4800" b="1" dirty="0" smtClean="0">
                <a:solidFill>
                  <a:srgbClr val="005AA9"/>
                </a:solidFill>
              </a:rPr>
              <a:t>адреса:</a:t>
            </a:r>
          </a:p>
          <a:p>
            <a:pPr defTabSz="1043056">
              <a:spcBef>
                <a:spcPct val="0"/>
              </a:spcBef>
            </a:pPr>
            <a:r>
              <a:rPr lang="ru-RU" sz="4800" dirty="0" smtClean="0">
                <a:solidFill>
                  <a:srgbClr val="FF0000"/>
                </a:solidFill>
              </a:rPr>
              <a:t>не </a:t>
            </a:r>
            <a:r>
              <a:rPr lang="ru-RU" sz="4800" dirty="0">
                <a:solidFill>
                  <a:srgbClr val="FF0000"/>
                </a:solidFill>
              </a:rPr>
              <a:t>позднее </a:t>
            </a:r>
            <a:r>
              <a:rPr lang="ru-RU" sz="4800" b="1" dirty="0">
                <a:solidFill>
                  <a:srgbClr val="FF0000"/>
                </a:solidFill>
              </a:rPr>
              <a:t>10 рабочих </a:t>
            </a:r>
            <a:r>
              <a:rPr lang="ru-RU" sz="4800" b="1" dirty="0" smtClean="0">
                <a:solidFill>
                  <a:srgbClr val="FF0000"/>
                </a:solidFill>
              </a:rPr>
              <a:t>дней</a:t>
            </a:r>
          </a:p>
          <a:p>
            <a:pPr defTabSz="1043056">
              <a:spcBef>
                <a:spcPct val="0"/>
              </a:spcBef>
            </a:pPr>
            <a:r>
              <a:rPr lang="ru-RU" sz="4300" dirty="0" smtClean="0"/>
              <a:t>(</a:t>
            </a:r>
            <a:r>
              <a:rPr lang="ru-RU" sz="4300" dirty="0"/>
              <a:t>часть 6 статьи 9 Закона № 443-ФЗ</a:t>
            </a:r>
            <a:r>
              <a:rPr lang="ru-RU" sz="4300" dirty="0" smtClean="0"/>
              <a:t>)</a:t>
            </a:r>
            <a:endParaRPr kumimoji="0" lang="ru-RU" sz="43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223199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2987824" y="92632"/>
            <a:ext cx="4081264" cy="816088"/>
          </a:xfrm>
        </p:spPr>
        <p:txBody>
          <a:bodyPr/>
          <a:lstStyle/>
          <a:p>
            <a:r>
              <a:rPr lang="ru-RU" sz="2400" dirty="0"/>
              <a:t>Некорректные </a:t>
            </a:r>
            <a:r>
              <a:rPr lang="ru-RU" sz="2400" dirty="0" smtClean="0"/>
              <a:t>действия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30</a:t>
            </a:fld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46720" y="1525180"/>
            <a:ext cx="8532092" cy="19278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104306" tIns="52153" rIns="104306" bIns="52153" rtlCol="0" anchor="ctr">
            <a:normAutofit fontScale="47500" lnSpcReduction="20000"/>
          </a:bodyPr>
          <a:lstStyle/>
          <a:p>
            <a:pPr defTabSz="1043056">
              <a:spcBef>
                <a:spcPct val="0"/>
              </a:spcBef>
            </a:pPr>
            <a:r>
              <a:rPr lang="ru-RU" sz="8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Было:</a:t>
            </a:r>
            <a:r>
              <a:rPr lang="ru-RU" sz="4800" b="1" dirty="0" smtClean="0">
                <a:solidFill>
                  <a:srgbClr val="005AA9"/>
                </a:solidFill>
              </a:rPr>
              <a:t> …</a:t>
            </a:r>
            <a:r>
              <a:rPr lang="ru-RU" sz="8800" b="1" dirty="0" smtClean="0">
                <a:solidFill>
                  <a:schemeClr val="tx1"/>
                </a:solidFill>
              </a:rPr>
              <a:t>Дом 10 строение 1</a:t>
            </a:r>
            <a:endParaRPr lang="ru-RU" sz="8800" b="1" dirty="0" smtClean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  <a:p>
            <a:pPr defTabSz="1043056">
              <a:spcBef>
                <a:spcPct val="0"/>
              </a:spcBef>
            </a:pPr>
            <a:r>
              <a:rPr lang="ru-RU" sz="8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Стало:</a:t>
            </a:r>
            <a:r>
              <a:rPr lang="ru-RU" sz="48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- …</a:t>
            </a:r>
            <a:r>
              <a:rPr lang="ru-RU" sz="8800" b="1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Дом 10 строение 1 </a:t>
            </a:r>
            <a:r>
              <a:rPr lang="ru-RU" sz="8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(Удален)</a:t>
            </a:r>
            <a:endParaRPr lang="ru-RU" sz="8800" b="1" dirty="0" smtClean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  <a:p>
            <a:pPr defTabSz="1043056">
              <a:spcBef>
                <a:spcPct val="0"/>
              </a:spcBef>
            </a:pPr>
            <a:r>
              <a:rPr lang="ru-RU" sz="4800" b="1" dirty="0" smtClean="0">
                <a:solidFill>
                  <a:srgbClr val="005AA9"/>
                </a:solidFill>
              </a:rPr>
              <a:t>                       - …</a:t>
            </a:r>
            <a:r>
              <a:rPr lang="ru-RU" sz="8800" b="1" dirty="0">
                <a:solidFill>
                  <a:schemeClr val="tx1"/>
                </a:solidFill>
              </a:rPr>
              <a:t>Дом </a:t>
            </a:r>
            <a:r>
              <a:rPr lang="ru-RU" sz="8800" b="1" dirty="0" smtClean="0">
                <a:solidFill>
                  <a:schemeClr val="tx1"/>
                </a:solidFill>
              </a:rPr>
              <a:t>10 </a:t>
            </a:r>
            <a:r>
              <a:rPr lang="ru-RU" sz="8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(Добавлен)</a:t>
            </a:r>
            <a:endParaRPr kumimoji="0" lang="ru-RU" sz="8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9"/>
          <p:cNvSpPr txBox="1">
            <a:spLocks/>
          </p:cNvSpPr>
          <p:nvPr/>
        </p:nvSpPr>
        <p:spPr>
          <a:xfrm>
            <a:off x="275902" y="836712"/>
            <a:ext cx="8703444" cy="528056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>
            <a:lvl1pPr marL="0" marR="0" indent="0" algn="l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42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Создание новых объектов вместо переименования уже существующих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3528" y="3453000"/>
            <a:ext cx="8555284" cy="141616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Во</a:t>
            </a: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всех системах, использующих ГАР,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адреса объектов с адресом Дом 10 строение 1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станут неактуальными!!!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1915" y="4869160"/>
            <a:ext cx="8555284" cy="95937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 данном</a:t>
            </a: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случае необходимо использовать редактирование!!!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763082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11561" y="3044958"/>
            <a:ext cx="7632699" cy="768085"/>
          </a:xfrm>
        </p:spPr>
        <p:txBody>
          <a:bodyPr/>
          <a:lstStyle/>
          <a:p>
            <a:pPr algn="ctr"/>
            <a:r>
              <a:rPr lang="ru-RU" sz="3600" dirty="0" smtClean="0">
                <a:latin typeface="Arial" pitchFamily="34" charset="0"/>
                <a:cs typeface="Arial" pitchFamily="34" charset="0"/>
              </a:rPr>
              <a:t>Спасибо за внимание!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0553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266800" y="404664"/>
            <a:ext cx="8553672" cy="672072"/>
          </a:xfrm>
        </p:spPr>
        <p:txBody>
          <a:bodyPr/>
          <a:lstStyle/>
          <a:p>
            <a:r>
              <a:rPr lang="ru-RU" sz="2400" dirty="0" smtClean="0"/>
              <a:t>Статистика</a:t>
            </a:r>
            <a:r>
              <a:rPr lang="en-US" sz="2400" dirty="0" smtClean="0"/>
              <a:t> </a:t>
            </a:r>
            <a:r>
              <a:rPr lang="ru-RU" sz="2400" dirty="0" smtClean="0"/>
              <a:t>по обработке уведомлений по состоянию на 24.05.2018 за период с 23.12.2016 по 01.04.2018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4</a:t>
            </a:fld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266800" y="1340768"/>
            <a:ext cx="4968552" cy="504056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fontScale="625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Городские округа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0949497"/>
              </p:ext>
            </p:extLst>
          </p:nvPr>
        </p:nvGraphicFramePr>
        <p:xfrm>
          <a:off x="288926" y="1844824"/>
          <a:ext cx="8424936" cy="3908680"/>
        </p:xfrm>
        <a:graphic>
          <a:graphicData uri="http://schemas.openxmlformats.org/drawingml/2006/table">
            <a:tbl>
              <a:tblPr>
                <a:tableStyleId>{9DCAF9ED-07DC-4A11-8D7F-57B35C25682E}</a:tableStyleId>
              </a:tblPr>
              <a:tblGrid>
                <a:gridCol w="2592288"/>
                <a:gridCol w="1152128"/>
                <a:gridCol w="2324394"/>
                <a:gridCol w="2356126"/>
              </a:tblGrid>
              <a:tr h="3908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u="none" strike="noStrike" dirty="0">
                          <a:effectLst/>
                        </a:rPr>
                        <a:t>Городские округа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u="none" strike="noStrike" dirty="0">
                          <a:effectLst/>
                        </a:rPr>
                        <a:t>всего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u="none" strike="noStrike" dirty="0">
                          <a:effectLst/>
                        </a:rPr>
                        <a:t>обработано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u="none" strike="noStrike" dirty="0">
                          <a:effectLst/>
                        </a:rPr>
                        <a:t>% обработанных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90868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 dirty="0">
                          <a:effectLst/>
                        </a:rPr>
                        <a:t>г. Благовещенск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 dirty="0">
                          <a:effectLst/>
                        </a:rPr>
                        <a:t>226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 dirty="0">
                          <a:effectLst/>
                        </a:rPr>
                        <a:t>226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 dirty="0">
                          <a:effectLst/>
                        </a:rPr>
                        <a:t>100%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</a:tr>
              <a:tr h="390868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 dirty="0">
                          <a:effectLst/>
                        </a:rPr>
                        <a:t>г. Белогорск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 dirty="0">
                          <a:effectLst/>
                        </a:rPr>
                        <a:t>135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 dirty="0">
                          <a:effectLst/>
                        </a:rPr>
                        <a:t>101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 dirty="0">
                          <a:effectLst/>
                        </a:rPr>
                        <a:t>75%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</a:tr>
              <a:tr h="390868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 dirty="0">
                          <a:effectLst/>
                        </a:rPr>
                        <a:t>г. </a:t>
                      </a:r>
                      <a:r>
                        <a:rPr lang="ru-RU" sz="2400" u="none" strike="noStrike" dirty="0" err="1">
                          <a:effectLst/>
                        </a:rPr>
                        <a:t>Зея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 dirty="0">
                          <a:effectLst/>
                        </a:rPr>
                        <a:t>7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 dirty="0">
                          <a:effectLst/>
                        </a:rPr>
                        <a:t>7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 dirty="0">
                          <a:effectLst/>
                        </a:rPr>
                        <a:t>100%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</a:tr>
              <a:tr h="390868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 dirty="0" err="1">
                          <a:effectLst/>
                        </a:rPr>
                        <a:t>пгт</a:t>
                      </a:r>
                      <a:r>
                        <a:rPr lang="ru-RU" sz="2400" u="none" strike="noStrike" dirty="0">
                          <a:effectLst/>
                        </a:rPr>
                        <a:t> Прогресс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 dirty="0">
                          <a:effectLst/>
                        </a:rPr>
                        <a:t>28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 dirty="0">
                          <a:effectLst/>
                        </a:rPr>
                        <a:t>23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 dirty="0">
                          <a:effectLst/>
                        </a:rPr>
                        <a:t>82%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</a:tr>
              <a:tr h="390868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 dirty="0">
                          <a:effectLst/>
                        </a:rPr>
                        <a:t>г. Райчихинск  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 dirty="0">
                          <a:effectLst/>
                        </a:rPr>
                        <a:t>42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 dirty="0">
                          <a:effectLst/>
                        </a:rPr>
                        <a:t>5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 dirty="0">
                          <a:effectLst/>
                        </a:rPr>
                        <a:t>12%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6600"/>
                    </a:solidFill>
                  </a:tcPr>
                </a:tc>
              </a:tr>
              <a:tr h="390868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 dirty="0">
                          <a:effectLst/>
                        </a:rPr>
                        <a:t>г. Свободный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 dirty="0">
                          <a:effectLst/>
                        </a:rPr>
                        <a:t>100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 dirty="0">
                          <a:effectLst/>
                        </a:rPr>
                        <a:t>25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 dirty="0">
                          <a:effectLst/>
                        </a:rPr>
                        <a:t>25%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6600"/>
                    </a:solidFill>
                  </a:tcPr>
                </a:tc>
              </a:tr>
              <a:tr h="390868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 dirty="0">
                          <a:effectLst/>
                        </a:rPr>
                        <a:t>г. Тында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 dirty="0">
                          <a:effectLst/>
                        </a:rPr>
                        <a:t>70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 dirty="0">
                          <a:effectLst/>
                        </a:rPr>
                        <a:t>70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 dirty="0">
                          <a:effectLst/>
                        </a:rPr>
                        <a:t>100%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</a:tr>
              <a:tr h="390868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>
                          <a:effectLst/>
                        </a:rPr>
                        <a:t>г. Шимановск</a:t>
                      </a:r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>
                          <a:effectLst/>
                        </a:rPr>
                        <a:t>39</a:t>
                      </a:r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 dirty="0">
                          <a:effectLst/>
                        </a:rPr>
                        <a:t>39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 dirty="0">
                          <a:effectLst/>
                        </a:rPr>
                        <a:t>100%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</a:tr>
              <a:tr h="390868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 dirty="0">
                          <a:effectLst/>
                        </a:rPr>
                        <a:t>г. Циолковский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>
                          <a:effectLst/>
                        </a:rPr>
                        <a:t>5</a:t>
                      </a:r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>
                          <a:effectLst/>
                        </a:rPr>
                        <a:t>5</a:t>
                      </a:r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 dirty="0">
                          <a:effectLst/>
                        </a:rPr>
                        <a:t>100%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404664"/>
            <a:ext cx="4968552" cy="504056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fontScale="625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Муниципальные</a:t>
            </a:r>
            <a:r>
              <a:rPr kumimoji="0" lang="ru-RU" sz="48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районы</a:t>
            </a: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8091081"/>
              </p:ext>
            </p:extLst>
          </p:nvPr>
        </p:nvGraphicFramePr>
        <p:xfrm>
          <a:off x="323528" y="908724"/>
          <a:ext cx="8064896" cy="5574030"/>
        </p:xfrm>
        <a:graphic>
          <a:graphicData uri="http://schemas.openxmlformats.org/drawingml/2006/table">
            <a:tbl>
              <a:tblPr>
                <a:tableStyleId>{9DCAF9ED-07DC-4A11-8D7F-57B35C25682E}</a:tableStyleId>
              </a:tblPr>
              <a:tblGrid>
                <a:gridCol w="2893338"/>
                <a:gridCol w="1093545"/>
                <a:gridCol w="1822576"/>
                <a:gridCol w="2255437"/>
              </a:tblGrid>
              <a:tr h="252028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>
                          <a:effectLst/>
                        </a:rPr>
                        <a:t>Муниципальные районы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всего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обработано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% обработанных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52028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 err="1">
                          <a:effectLst/>
                        </a:rPr>
                        <a:t>Архаринский</a:t>
                      </a:r>
                      <a:r>
                        <a:rPr lang="ru-RU" sz="1600" u="none" strike="noStrike" dirty="0">
                          <a:effectLst/>
                        </a:rPr>
                        <a:t> район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55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11%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6600"/>
                    </a:solidFill>
                  </a:tcPr>
                </a:tc>
              </a:tr>
              <a:tr h="252028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</a:rPr>
                        <a:t>Белогорский район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91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11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12%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6600"/>
                    </a:solidFill>
                  </a:tcPr>
                </a:tc>
              </a:tr>
              <a:tr h="252028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Благовещенский район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72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68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94%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</a:tr>
              <a:tr h="252028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 err="1">
                          <a:effectLst/>
                        </a:rPr>
                        <a:t>Бурейский</a:t>
                      </a:r>
                      <a:r>
                        <a:rPr lang="ru-RU" sz="1600" u="none" strike="noStrike" dirty="0">
                          <a:effectLst/>
                        </a:rPr>
                        <a:t> район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67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9%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6600"/>
                    </a:solidFill>
                  </a:tcPr>
                </a:tc>
              </a:tr>
              <a:tr h="252028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 err="1">
                          <a:effectLst/>
                        </a:rPr>
                        <a:t>Завитинский</a:t>
                      </a:r>
                      <a:r>
                        <a:rPr lang="ru-RU" sz="1600" u="none" strike="noStrike" dirty="0">
                          <a:effectLst/>
                        </a:rPr>
                        <a:t> район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53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33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62%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</a:tr>
              <a:tr h="252028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</a:rPr>
                        <a:t>Зейский район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298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296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99%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</a:tr>
              <a:tr h="252028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Ивановский район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188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18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10%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6600"/>
                    </a:solidFill>
                  </a:tcPr>
                </a:tc>
              </a:tr>
              <a:tr h="252028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Константиновский район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61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31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51%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C000"/>
                    </a:solidFill>
                  </a:tcPr>
                </a:tc>
              </a:tr>
              <a:tr h="252028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 err="1">
                          <a:effectLst/>
                        </a:rPr>
                        <a:t>Магдагачинский</a:t>
                      </a:r>
                      <a:r>
                        <a:rPr lang="ru-RU" sz="1600" u="none" strike="noStrike" dirty="0">
                          <a:effectLst/>
                        </a:rPr>
                        <a:t> район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100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97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97%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</a:tr>
              <a:tr h="252028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</a:rPr>
                        <a:t>Мазановский район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155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136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88%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</a:tr>
              <a:tr h="252028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</a:rPr>
                        <a:t>Михайловский район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86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72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84%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</a:tr>
              <a:tr h="252028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</a:rPr>
                        <a:t>Октябрьский район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208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160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77%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</a:tr>
              <a:tr h="252028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</a:rPr>
                        <a:t>Ромненский район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90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84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93%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</a:tr>
              <a:tr h="252028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</a:rPr>
                        <a:t>Свободненский район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49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45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92%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</a:tr>
              <a:tr h="252028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</a:rPr>
                        <a:t>Селемджинский район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45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30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67%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</a:tr>
              <a:tr h="252028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</a:rPr>
                        <a:t>Серышевский район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119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110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92%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</a:tr>
              <a:tr h="252028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</a:rPr>
                        <a:t>Сковородинский район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2118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2113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99,8%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</a:tr>
              <a:tr h="252028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Тамбовский район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203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108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53%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C000"/>
                    </a:solidFill>
                  </a:tcPr>
                </a:tc>
              </a:tr>
              <a:tr h="252028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Тындинский район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13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13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100%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</a:tr>
              <a:tr h="252028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Шимановский район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50%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C000"/>
                    </a:solidFill>
                  </a:tcPr>
                </a:tc>
              </a:tr>
              <a:tr h="252028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>
                          <a:effectLst/>
                        </a:rPr>
                        <a:t>всего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4727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3940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83%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7064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11560" y="452672"/>
            <a:ext cx="7548638" cy="672072"/>
          </a:xfrm>
        </p:spPr>
        <p:txBody>
          <a:bodyPr/>
          <a:lstStyle/>
          <a:p>
            <a:r>
              <a:rPr lang="ru-RU" sz="2400" dirty="0" smtClean="0"/>
              <a:t>Сообщение об необработанных уведомлениях</a:t>
            </a:r>
            <a:br>
              <a:rPr lang="ru-RU" sz="2400" dirty="0" smtClean="0"/>
            </a:br>
            <a:r>
              <a:rPr lang="ru-RU" sz="2400" dirty="0" smtClean="0"/>
              <a:t>при входе в систему ФИАС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6</a:t>
            </a:fld>
            <a:endParaRPr lang="ru-RU" dirty="0"/>
          </a:p>
        </p:txBody>
      </p:sp>
      <p:pic>
        <p:nvPicPr>
          <p:cNvPr id="13" name="Рисунок 12" descr="C:\Users\User\Desktop\Руководство пользователя ФИАС\Снимок1.PNG"/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7544" y="1205508"/>
            <a:ext cx="7906268" cy="403244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612244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11560" y="452672"/>
            <a:ext cx="7548638" cy="672072"/>
          </a:xfrm>
        </p:spPr>
        <p:txBody>
          <a:bodyPr/>
          <a:lstStyle/>
          <a:p>
            <a:r>
              <a:rPr lang="ru-RU" sz="2400" dirty="0" smtClean="0"/>
              <a:t>Уведомления об отсутствии (несоответствии) адресов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7</a:t>
            </a:fld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350" y="1196752"/>
            <a:ext cx="7484378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2025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11560" y="452672"/>
            <a:ext cx="7548638" cy="672072"/>
          </a:xfrm>
        </p:spPr>
        <p:txBody>
          <a:bodyPr/>
          <a:lstStyle/>
          <a:p>
            <a:r>
              <a:rPr lang="ru-RU" sz="2400" dirty="0" smtClean="0"/>
              <a:t>Уведомления об отсутствии (несоответствии) адресов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8</a:t>
            </a:fld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052736"/>
            <a:ext cx="7776864" cy="548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1908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11560" y="452672"/>
            <a:ext cx="7548638" cy="672072"/>
          </a:xfrm>
        </p:spPr>
        <p:txBody>
          <a:bodyPr/>
          <a:lstStyle/>
          <a:p>
            <a:r>
              <a:rPr lang="ru-RU" sz="2400" dirty="0" smtClean="0"/>
              <a:t>Уведомления об отсутствии (несоответствии) адресов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9</a:t>
            </a:fld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069447"/>
            <a:ext cx="8344900" cy="1742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395536" y="2852936"/>
            <a:ext cx="8344900" cy="2826221"/>
            <a:chOff x="242765" y="3558902"/>
            <a:chExt cx="8344900" cy="2826221"/>
          </a:xfrm>
        </p:grpSpPr>
        <p:pic>
          <p:nvPicPr>
            <p:cNvPr id="3075" name="Picture 3"/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42765" y="3573016"/>
              <a:ext cx="4381812" cy="28121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4"/>
            <p:cNvPicPr>
              <a:picLocks noChangeAspect="1" noChangeArrowheads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568764" y="3558902"/>
              <a:ext cx="4018901" cy="28121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" name="Прямоугольная выноска 2"/>
          <p:cNvSpPr/>
          <p:nvPr/>
        </p:nvSpPr>
        <p:spPr>
          <a:xfrm>
            <a:off x="5004048" y="2924944"/>
            <a:ext cx="3456384" cy="288032"/>
          </a:xfrm>
          <a:prstGeom prst="wedgeRectCallout">
            <a:avLst>
              <a:gd name="adj1" fmla="val -71462"/>
              <a:gd name="adj2" fmla="val 9589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Скачивание в формате </a:t>
            </a:r>
            <a:r>
              <a:rPr lang="en-US" b="1" dirty="0" smtClean="0"/>
              <a:t>Excel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777348" y="3284984"/>
            <a:ext cx="3179028" cy="23941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978472" y="2896741"/>
            <a:ext cx="1305496" cy="38824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ая выноска 12"/>
          <p:cNvSpPr/>
          <p:nvPr/>
        </p:nvSpPr>
        <p:spPr>
          <a:xfrm>
            <a:off x="3601876" y="5678710"/>
            <a:ext cx="4498516" cy="846633"/>
          </a:xfrm>
          <a:custGeom>
            <a:avLst/>
            <a:gdLst>
              <a:gd name="connsiteX0" fmla="*/ 0 w 4498516"/>
              <a:gd name="connsiteY0" fmla="*/ 0 h 504056"/>
              <a:gd name="connsiteX1" fmla="*/ 749753 w 4498516"/>
              <a:gd name="connsiteY1" fmla="*/ 0 h 504056"/>
              <a:gd name="connsiteX2" fmla="*/ 1458104 w 4498516"/>
              <a:gd name="connsiteY2" fmla="*/ -342577 h 504056"/>
              <a:gd name="connsiteX3" fmla="*/ 1874382 w 4498516"/>
              <a:gd name="connsiteY3" fmla="*/ 0 h 504056"/>
              <a:gd name="connsiteX4" fmla="*/ 4498516 w 4498516"/>
              <a:gd name="connsiteY4" fmla="*/ 0 h 504056"/>
              <a:gd name="connsiteX5" fmla="*/ 4498516 w 4498516"/>
              <a:gd name="connsiteY5" fmla="*/ 84009 h 504056"/>
              <a:gd name="connsiteX6" fmla="*/ 4498516 w 4498516"/>
              <a:gd name="connsiteY6" fmla="*/ 84009 h 504056"/>
              <a:gd name="connsiteX7" fmla="*/ 4498516 w 4498516"/>
              <a:gd name="connsiteY7" fmla="*/ 210023 h 504056"/>
              <a:gd name="connsiteX8" fmla="*/ 4498516 w 4498516"/>
              <a:gd name="connsiteY8" fmla="*/ 504056 h 504056"/>
              <a:gd name="connsiteX9" fmla="*/ 1874382 w 4498516"/>
              <a:gd name="connsiteY9" fmla="*/ 504056 h 504056"/>
              <a:gd name="connsiteX10" fmla="*/ 749753 w 4498516"/>
              <a:gd name="connsiteY10" fmla="*/ 504056 h 504056"/>
              <a:gd name="connsiteX11" fmla="*/ 749753 w 4498516"/>
              <a:gd name="connsiteY11" fmla="*/ 504056 h 504056"/>
              <a:gd name="connsiteX12" fmla="*/ 0 w 4498516"/>
              <a:gd name="connsiteY12" fmla="*/ 504056 h 504056"/>
              <a:gd name="connsiteX13" fmla="*/ 0 w 4498516"/>
              <a:gd name="connsiteY13" fmla="*/ 210023 h 504056"/>
              <a:gd name="connsiteX14" fmla="*/ 0 w 4498516"/>
              <a:gd name="connsiteY14" fmla="*/ 84009 h 504056"/>
              <a:gd name="connsiteX15" fmla="*/ 0 w 4498516"/>
              <a:gd name="connsiteY15" fmla="*/ 84009 h 504056"/>
              <a:gd name="connsiteX16" fmla="*/ 0 w 4498516"/>
              <a:gd name="connsiteY16" fmla="*/ 0 h 504056"/>
              <a:gd name="connsiteX0" fmla="*/ 0 w 4498516"/>
              <a:gd name="connsiteY0" fmla="*/ 342577 h 846633"/>
              <a:gd name="connsiteX1" fmla="*/ 749753 w 4498516"/>
              <a:gd name="connsiteY1" fmla="*/ 342577 h 846633"/>
              <a:gd name="connsiteX2" fmla="*/ 1458104 w 4498516"/>
              <a:gd name="connsiteY2" fmla="*/ 0 h 846633"/>
              <a:gd name="connsiteX3" fmla="*/ 1293357 w 4498516"/>
              <a:gd name="connsiteY3" fmla="*/ 323527 h 846633"/>
              <a:gd name="connsiteX4" fmla="*/ 4498516 w 4498516"/>
              <a:gd name="connsiteY4" fmla="*/ 342577 h 846633"/>
              <a:gd name="connsiteX5" fmla="*/ 4498516 w 4498516"/>
              <a:gd name="connsiteY5" fmla="*/ 426586 h 846633"/>
              <a:gd name="connsiteX6" fmla="*/ 4498516 w 4498516"/>
              <a:gd name="connsiteY6" fmla="*/ 426586 h 846633"/>
              <a:gd name="connsiteX7" fmla="*/ 4498516 w 4498516"/>
              <a:gd name="connsiteY7" fmla="*/ 552600 h 846633"/>
              <a:gd name="connsiteX8" fmla="*/ 4498516 w 4498516"/>
              <a:gd name="connsiteY8" fmla="*/ 846633 h 846633"/>
              <a:gd name="connsiteX9" fmla="*/ 1874382 w 4498516"/>
              <a:gd name="connsiteY9" fmla="*/ 846633 h 846633"/>
              <a:gd name="connsiteX10" fmla="*/ 749753 w 4498516"/>
              <a:gd name="connsiteY10" fmla="*/ 846633 h 846633"/>
              <a:gd name="connsiteX11" fmla="*/ 749753 w 4498516"/>
              <a:gd name="connsiteY11" fmla="*/ 846633 h 846633"/>
              <a:gd name="connsiteX12" fmla="*/ 0 w 4498516"/>
              <a:gd name="connsiteY12" fmla="*/ 846633 h 846633"/>
              <a:gd name="connsiteX13" fmla="*/ 0 w 4498516"/>
              <a:gd name="connsiteY13" fmla="*/ 552600 h 846633"/>
              <a:gd name="connsiteX14" fmla="*/ 0 w 4498516"/>
              <a:gd name="connsiteY14" fmla="*/ 426586 h 846633"/>
              <a:gd name="connsiteX15" fmla="*/ 0 w 4498516"/>
              <a:gd name="connsiteY15" fmla="*/ 426586 h 846633"/>
              <a:gd name="connsiteX16" fmla="*/ 0 w 4498516"/>
              <a:gd name="connsiteY16" fmla="*/ 342577 h 846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98516" h="846633">
                <a:moveTo>
                  <a:pt x="0" y="342577"/>
                </a:moveTo>
                <a:lnTo>
                  <a:pt x="749753" y="342577"/>
                </a:lnTo>
                <a:lnTo>
                  <a:pt x="1458104" y="0"/>
                </a:lnTo>
                <a:lnTo>
                  <a:pt x="1293357" y="323527"/>
                </a:lnTo>
                <a:lnTo>
                  <a:pt x="4498516" y="342577"/>
                </a:lnTo>
                <a:lnTo>
                  <a:pt x="4498516" y="426586"/>
                </a:lnTo>
                <a:lnTo>
                  <a:pt x="4498516" y="426586"/>
                </a:lnTo>
                <a:lnTo>
                  <a:pt x="4498516" y="552600"/>
                </a:lnTo>
                <a:lnTo>
                  <a:pt x="4498516" y="846633"/>
                </a:lnTo>
                <a:lnTo>
                  <a:pt x="1874382" y="846633"/>
                </a:lnTo>
                <a:lnTo>
                  <a:pt x="749753" y="846633"/>
                </a:lnTo>
                <a:lnTo>
                  <a:pt x="749753" y="846633"/>
                </a:lnTo>
                <a:lnTo>
                  <a:pt x="0" y="846633"/>
                </a:lnTo>
                <a:lnTo>
                  <a:pt x="0" y="552600"/>
                </a:lnTo>
                <a:lnTo>
                  <a:pt x="0" y="426586"/>
                </a:lnTo>
                <a:lnTo>
                  <a:pt x="0" y="426586"/>
                </a:lnTo>
                <a:lnTo>
                  <a:pt x="0" y="342577"/>
                </a:lnTo>
                <a:close/>
              </a:path>
            </a:pathLst>
          </a:cu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 smtClean="0"/>
          </a:p>
          <a:p>
            <a:pPr algn="ctr"/>
            <a:r>
              <a:rPr lang="ru-RU" sz="2000" b="1" dirty="0" smtClean="0"/>
              <a:t>Контроль исполнения уведомлений 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4004791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Present_FNS2012_16-9</Template>
  <TotalTime>6753</TotalTime>
  <Words>1704</Words>
  <Application>Microsoft Office PowerPoint</Application>
  <PresentationFormat>Экран (4:3)</PresentationFormat>
  <Paragraphs>351</Paragraphs>
  <Slides>31</Slides>
  <Notes>29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Present_FNS2012_16-9</vt:lpstr>
      <vt:lpstr>Работа с уведомлениями о несоответствии (отсутствии) адресов в ФИАС</vt:lpstr>
      <vt:lpstr>Правовая основа направления уведомлений</vt:lpstr>
      <vt:lpstr>Сроки рассмотрения уведомлений</vt:lpstr>
      <vt:lpstr>Статистика по обработке уведомлений по состоянию на 24.05.2018 за период с 23.12.2016 по 01.04.2018</vt:lpstr>
      <vt:lpstr>Презентация PowerPoint</vt:lpstr>
      <vt:lpstr>Сообщение об необработанных уведомлениях при входе в систему ФИАС</vt:lpstr>
      <vt:lpstr>Уведомления об отсутствии (несоответствии) адресов</vt:lpstr>
      <vt:lpstr>Уведомления об отсутствии (несоответствии) адресов</vt:lpstr>
      <vt:lpstr>Уведомления об отсутствии (несоответствии) адресов</vt:lpstr>
      <vt:lpstr>До 18.09.2017 адреса не отображаются в таблице, чтобы увидеть адрес, необходимо раскрыть уведомление:</vt:lpstr>
      <vt:lpstr>Уведомление в формате PDF (для просмотр контактов)</vt:lpstr>
      <vt:lpstr>Выбор действия для обработки уведомления</vt:lpstr>
      <vt:lpstr>Случаи выбора действий</vt:lpstr>
      <vt:lpstr>Формирование заявки</vt:lpstr>
      <vt:lpstr>Формирование заявки</vt:lpstr>
      <vt:lpstr>Статус «Ввод данных»</vt:lpstr>
      <vt:lpstr>Изменение номера заявки</vt:lpstr>
      <vt:lpstr>Формирование заявки</vt:lpstr>
      <vt:lpstr>Мотивированный отказ</vt:lpstr>
      <vt:lpstr>Мотивированный отказ</vt:lpstr>
      <vt:lpstr>Мотивированный отказ</vt:lpstr>
      <vt:lpstr>Контроль исполнения уведомлений</vt:lpstr>
      <vt:lpstr>Мотивированный отказ</vt:lpstr>
      <vt:lpstr>Уведомления, по которым необоснованно сформирован мотивированный отказ</vt:lpstr>
      <vt:lpstr>Презентация PowerPoint</vt:lpstr>
      <vt:lpstr>«Методические рекомендации по работе с ГАР «ФИАС» для сотрудников ОМСУ» размещены в нижней части любой страницы сайта ФИАС </vt:lpstr>
      <vt:lpstr>Варианты устранения дублей</vt:lpstr>
      <vt:lpstr>Варианты устранения дублей</vt:lpstr>
      <vt:lpstr>Некорректные действия</vt:lpstr>
      <vt:lpstr>Некорректные действия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Телеком</dc:creator>
  <cp:lastModifiedBy>Едемский Сергей Викторович</cp:lastModifiedBy>
  <cp:revision>168</cp:revision>
  <dcterms:created xsi:type="dcterms:W3CDTF">2016-04-01T10:55:54Z</dcterms:created>
  <dcterms:modified xsi:type="dcterms:W3CDTF">2018-05-28T05:46:37Z</dcterms:modified>
</cp:coreProperties>
</file>