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</p:sldMasterIdLst>
  <p:notesMasterIdLst>
    <p:notesMasterId r:id="rId22"/>
  </p:notesMasterIdLst>
  <p:handoutMasterIdLst>
    <p:handoutMasterId r:id="rId23"/>
  </p:handoutMasterIdLst>
  <p:sldIdLst>
    <p:sldId id="2099" r:id="rId3"/>
    <p:sldId id="2058" r:id="rId4"/>
    <p:sldId id="2082" r:id="rId5"/>
    <p:sldId id="2089" r:id="rId6"/>
    <p:sldId id="2103" r:id="rId7"/>
    <p:sldId id="2091" r:id="rId8"/>
    <p:sldId id="2083" r:id="rId9"/>
    <p:sldId id="2092" r:id="rId10"/>
    <p:sldId id="2093" r:id="rId11"/>
    <p:sldId id="2094" r:id="rId12"/>
    <p:sldId id="2095" r:id="rId13"/>
    <p:sldId id="2096" r:id="rId14"/>
    <p:sldId id="2098" r:id="rId15"/>
    <p:sldId id="2097" r:id="rId16"/>
    <p:sldId id="2100" r:id="rId17"/>
    <p:sldId id="2101" r:id="rId18"/>
    <p:sldId id="2102" r:id="rId19"/>
    <p:sldId id="2105" r:id="rId20"/>
    <p:sldId id="2107" r:id="rId21"/>
  </p:sldIdLst>
  <p:sldSz cx="12192000" cy="6858000"/>
  <p:notesSz cx="6858000" cy="9926638"/>
  <p:embeddedFontLst>
    <p:embeddedFont>
      <p:font typeface="Roboto Condensed" charset="0"/>
      <p:regular r:id="rId24"/>
      <p:bold r:id="rId25"/>
      <p:italic r:id="rId26"/>
      <p:boldItalic r:id="rId27"/>
    </p:embeddedFont>
    <p:embeddedFont>
      <p:font typeface="Open Sans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  <p:embeddedFont>
      <p:font typeface="Open Sans Light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0064CB"/>
    <a:srgbClr val="009ADA"/>
    <a:srgbClr val="E8F7FC"/>
    <a:srgbClr val="C4EAF8"/>
    <a:srgbClr val="00A6E6"/>
    <a:srgbClr val="00B0F0"/>
    <a:srgbClr val="0086F6"/>
    <a:srgbClr val="F2F2F2"/>
    <a:srgbClr val="099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724" autoAdjust="0"/>
  </p:normalViewPr>
  <p:slideViewPr>
    <p:cSldViewPr snapToObjects="1">
      <p:cViewPr>
        <p:scale>
          <a:sx n="110" d="100"/>
          <a:sy n="110" d="100"/>
        </p:scale>
        <p:origin x="-594" y="-240"/>
      </p:cViewPr>
      <p:guideLst>
        <p:guide orient="horz" pos="2160"/>
        <p:guide pos="2275"/>
        <p:guide pos="75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04.07.2023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="" xmlns:a16="http://schemas.microsoft.com/office/drawing/2014/main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="" xmlns:a16="http://schemas.microsoft.com/office/drawing/2014/main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="" xmlns:a16="http://schemas.microsoft.com/office/drawing/2014/main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="" xmlns:a16="http://schemas.microsoft.com/office/drawing/2014/main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="" xmlns:a16="http://schemas.microsoft.com/office/drawing/2014/main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="" xmlns:a16="http://schemas.microsoft.com/office/drawing/2014/main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="" xmlns:a16="http://schemas.microsoft.com/office/drawing/2014/main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="" xmlns:a16="http://schemas.microsoft.com/office/drawing/2014/main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="" xmlns:a16="http://schemas.microsoft.com/office/drawing/2014/main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="" xmlns:a16="http://schemas.microsoft.com/office/drawing/2014/main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="" xmlns:a16="http://schemas.microsoft.com/office/drawing/2014/main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="" xmlns:a16="http://schemas.microsoft.com/office/drawing/2014/main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="" xmlns:a16="http://schemas.microsoft.com/office/drawing/2014/main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="" xmlns:a16="http://schemas.microsoft.com/office/drawing/2014/main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="" xmlns:a16="http://schemas.microsoft.com/office/drawing/2014/main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="" xmlns:a16="http://schemas.microsoft.com/office/drawing/2014/main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="" xmlns:a16="http://schemas.microsoft.com/office/drawing/2014/main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="" xmlns:a16="http://schemas.microsoft.com/office/drawing/2014/main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="" xmlns:a16="http://schemas.microsoft.com/office/drawing/2014/main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="" xmlns:a16="http://schemas.microsoft.com/office/drawing/2014/main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="" xmlns:a16="http://schemas.microsoft.com/office/drawing/2014/main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="" xmlns:a16="http://schemas.microsoft.com/office/drawing/2014/main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="" xmlns:a16="http://schemas.microsoft.com/office/drawing/2014/main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="" xmlns:a16="http://schemas.microsoft.com/office/drawing/2014/main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="" xmlns:a16="http://schemas.microsoft.com/office/drawing/2014/main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="" xmlns:a16="http://schemas.microsoft.com/office/drawing/2014/main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="" xmlns:a16="http://schemas.microsoft.com/office/drawing/2014/main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="" xmlns:a16="http://schemas.microsoft.com/office/drawing/2014/main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="" xmlns:a16="http://schemas.microsoft.com/office/drawing/2014/main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="" xmlns:a16="http://schemas.microsoft.com/office/drawing/2014/main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="" xmlns:a16="http://schemas.microsoft.com/office/drawing/2014/main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="" xmlns:a16="http://schemas.microsoft.com/office/drawing/2014/main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="" xmlns:a16="http://schemas.microsoft.com/office/drawing/2014/main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="" xmlns:a16="http://schemas.microsoft.com/office/drawing/2014/main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="" xmlns:a16="http://schemas.microsoft.com/office/drawing/2014/main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="" xmlns:a16="http://schemas.microsoft.com/office/drawing/2014/main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="" xmlns:a16="http://schemas.microsoft.com/office/drawing/2014/main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="" xmlns:a16="http://schemas.microsoft.com/office/drawing/2014/main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="" xmlns:a16="http://schemas.microsoft.com/office/drawing/2014/main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="" xmlns:a16="http://schemas.microsoft.com/office/drawing/2014/main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="" xmlns:a16="http://schemas.microsoft.com/office/drawing/2014/main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="" xmlns:a16="http://schemas.microsoft.com/office/drawing/2014/main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="" xmlns:a16="http://schemas.microsoft.com/office/drawing/2014/main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="" xmlns:a16="http://schemas.microsoft.com/office/drawing/2014/main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="" xmlns:a16="http://schemas.microsoft.com/office/drawing/2014/main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="" xmlns:a16="http://schemas.microsoft.com/office/drawing/2014/main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="" xmlns:a16="http://schemas.microsoft.com/office/drawing/2014/main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="" xmlns:a16="http://schemas.microsoft.com/office/drawing/2014/main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="" xmlns:a16="http://schemas.microsoft.com/office/drawing/2014/main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="" xmlns:a16="http://schemas.microsoft.com/office/drawing/2014/main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="" xmlns:a16="http://schemas.microsoft.com/office/drawing/2014/main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="" xmlns:a16="http://schemas.microsoft.com/office/drawing/2014/main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="" xmlns:a16="http://schemas.microsoft.com/office/drawing/2014/main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="" xmlns:a16="http://schemas.microsoft.com/office/drawing/2014/main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="" xmlns:a16="http://schemas.microsoft.com/office/drawing/2014/main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="" xmlns:a16="http://schemas.microsoft.com/office/drawing/2014/main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="" xmlns:a16="http://schemas.microsoft.com/office/drawing/2014/main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="" xmlns:a16="http://schemas.microsoft.com/office/drawing/2014/main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="" xmlns:a16="http://schemas.microsoft.com/office/drawing/2014/main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="" xmlns:a16="http://schemas.microsoft.com/office/drawing/2014/main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="" xmlns:a16="http://schemas.microsoft.com/office/drawing/2014/main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="" xmlns:a16="http://schemas.microsoft.com/office/drawing/2014/main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="" xmlns:a16="http://schemas.microsoft.com/office/drawing/2014/main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="" xmlns:a16="http://schemas.microsoft.com/office/drawing/2014/main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="" xmlns:a16="http://schemas.microsoft.com/office/drawing/2014/main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="" xmlns:a16="http://schemas.microsoft.com/office/drawing/2014/main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="" xmlns:a16="http://schemas.microsoft.com/office/drawing/2014/main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="" xmlns:a16="http://schemas.microsoft.com/office/drawing/2014/main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="" xmlns:a16="http://schemas.microsoft.com/office/drawing/2014/main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="" xmlns:a16="http://schemas.microsoft.com/office/drawing/2014/main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="" xmlns:a16="http://schemas.microsoft.com/office/drawing/2014/main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="" xmlns:a16="http://schemas.microsoft.com/office/drawing/2014/main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="" xmlns:a16="http://schemas.microsoft.com/office/drawing/2014/main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="" xmlns:a16="http://schemas.microsoft.com/office/drawing/2014/main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="" xmlns:a16="http://schemas.microsoft.com/office/drawing/2014/main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="" xmlns:a16="http://schemas.microsoft.com/office/drawing/2014/main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="" xmlns:a16="http://schemas.microsoft.com/office/drawing/2014/main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="" xmlns:a16="http://schemas.microsoft.com/office/drawing/2014/main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="" xmlns:a16="http://schemas.microsoft.com/office/drawing/2014/main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="" xmlns:a16="http://schemas.microsoft.com/office/drawing/2014/main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="" xmlns:a16="http://schemas.microsoft.com/office/drawing/2014/main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="" xmlns:a16="http://schemas.microsoft.com/office/drawing/2014/main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="" xmlns:a16="http://schemas.microsoft.com/office/drawing/2014/main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="" xmlns:a16="http://schemas.microsoft.com/office/drawing/2014/main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="" xmlns:a16="http://schemas.microsoft.com/office/drawing/2014/main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="" xmlns:a16="http://schemas.microsoft.com/office/drawing/2014/main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="" xmlns:a16="http://schemas.microsoft.com/office/drawing/2014/main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="" xmlns:a16="http://schemas.microsoft.com/office/drawing/2014/main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="" xmlns:a16="http://schemas.microsoft.com/office/drawing/2014/main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="" xmlns:a16="http://schemas.microsoft.com/office/drawing/2014/main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="" xmlns:a16="http://schemas.microsoft.com/office/drawing/2014/main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="" xmlns:a16="http://schemas.microsoft.com/office/drawing/2014/main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="" xmlns:a16="http://schemas.microsoft.com/office/drawing/2014/main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="" xmlns:a16="http://schemas.microsoft.com/office/drawing/2014/main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="" xmlns:a16="http://schemas.microsoft.com/office/drawing/2014/main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="" xmlns:a16="http://schemas.microsoft.com/office/drawing/2014/main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="" xmlns:a16="http://schemas.microsoft.com/office/drawing/2014/main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="" xmlns:a16="http://schemas.microsoft.com/office/drawing/2014/main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="" xmlns:a16="http://schemas.microsoft.com/office/drawing/2014/main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="" xmlns:a16="http://schemas.microsoft.com/office/drawing/2014/main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="" xmlns:a16="http://schemas.microsoft.com/office/drawing/2014/main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="" xmlns:a16="http://schemas.microsoft.com/office/drawing/2014/main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="" xmlns:a16="http://schemas.microsoft.com/office/drawing/2014/main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="" xmlns:a16="http://schemas.microsoft.com/office/drawing/2014/main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="" xmlns:a16="http://schemas.microsoft.com/office/drawing/2014/main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="" xmlns:a16="http://schemas.microsoft.com/office/drawing/2014/main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="" xmlns:a16="http://schemas.microsoft.com/office/drawing/2014/main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="" xmlns:a16="http://schemas.microsoft.com/office/drawing/2014/main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="" xmlns:a16="http://schemas.microsoft.com/office/drawing/2014/main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="" xmlns:a16="http://schemas.microsoft.com/office/drawing/2014/main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="" xmlns:a16="http://schemas.microsoft.com/office/drawing/2014/main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="" xmlns:a16="http://schemas.microsoft.com/office/drawing/2014/main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="" xmlns:a16="http://schemas.microsoft.com/office/drawing/2014/main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="" xmlns:a16="http://schemas.microsoft.com/office/drawing/2014/main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="" xmlns:a16="http://schemas.microsoft.com/office/drawing/2014/main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="" xmlns:a16="http://schemas.microsoft.com/office/drawing/2014/main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="" xmlns:a16="http://schemas.microsoft.com/office/drawing/2014/main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="" xmlns:a16="http://schemas.microsoft.com/office/drawing/2014/main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="" xmlns:a16="http://schemas.microsoft.com/office/drawing/2014/main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="" xmlns:a16="http://schemas.microsoft.com/office/drawing/2014/main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="" xmlns:a16="http://schemas.microsoft.com/office/drawing/2014/main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="" xmlns:a16="http://schemas.microsoft.com/office/drawing/2014/main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="" xmlns:a16="http://schemas.microsoft.com/office/drawing/2014/main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="" xmlns:a16="http://schemas.microsoft.com/office/drawing/2014/main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="" xmlns:a16="http://schemas.microsoft.com/office/drawing/2014/main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="" xmlns:a16="http://schemas.microsoft.com/office/drawing/2014/main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="" xmlns:a16="http://schemas.microsoft.com/office/drawing/2014/main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="" xmlns:a16="http://schemas.microsoft.com/office/drawing/2014/main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="" xmlns:a16="http://schemas.microsoft.com/office/drawing/2014/main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="" xmlns:a16="http://schemas.microsoft.com/office/drawing/2014/main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="" xmlns:a16="http://schemas.microsoft.com/office/drawing/2014/main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="" xmlns:a16="http://schemas.microsoft.com/office/drawing/2014/main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="" xmlns:a16="http://schemas.microsoft.com/office/drawing/2014/main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="" xmlns:a16="http://schemas.microsoft.com/office/drawing/2014/main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="" xmlns:a16="http://schemas.microsoft.com/office/drawing/2014/main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="" xmlns:a16="http://schemas.microsoft.com/office/drawing/2014/main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="" xmlns:a16="http://schemas.microsoft.com/office/drawing/2014/main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="" xmlns:a16="http://schemas.microsoft.com/office/drawing/2014/main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="" xmlns:a16="http://schemas.microsoft.com/office/drawing/2014/main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="" xmlns:a16="http://schemas.microsoft.com/office/drawing/2014/main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="" xmlns:a16="http://schemas.microsoft.com/office/drawing/2014/main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="" xmlns:a16="http://schemas.microsoft.com/office/drawing/2014/main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="" xmlns:a16="http://schemas.microsoft.com/office/drawing/2014/main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="" xmlns:a16="http://schemas.microsoft.com/office/drawing/2014/main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="" xmlns:a16="http://schemas.microsoft.com/office/drawing/2014/main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="" xmlns:a16="http://schemas.microsoft.com/office/drawing/2014/main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="" xmlns:a16="http://schemas.microsoft.com/office/drawing/2014/main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="" xmlns:a16="http://schemas.microsoft.com/office/drawing/2014/main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="" xmlns:a16="http://schemas.microsoft.com/office/drawing/2014/main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="" xmlns:a16="http://schemas.microsoft.com/office/drawing/2014/main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="" xmlns:a16="http://schemas.microsoft.com/office/drawing/2014/main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="" xmlns:a16="http://schemas.microsoft.com/office/drawing/2014/main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="" xmlns:a16="http://schemas.microsoft.com/office/drawing/2014/main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="" xmlns:a16="http://schemas.microsoft.com/office/drawing/2014/main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="" xmlns:a16="http://schemas.microsoft.com/office/drawing/2014/main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="" xmlns:a16="http://schemas.microsoft.com/office/drawing/2014/main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="" xmlns:a16="http://schemas.microsoft.com/office/drawing/2014/main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="" xmlns:a16="http://schemas.microsoft.com/office/drawing/2014/main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="" xmlns:a16="http://schemas.microsoft.com/office/drawing/2014/main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="" xmlns:a16="http://schemas.microsoft.com/office/drawing/2014/main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="" xmlns:a16="http://schemas.microsoft.com/office/drawing/2014/main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="" xmlns:a16="http://schemas.microsoft.com/office/drawing/2014/main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="" xmlns:a16="http://schemas.microsoft.com/office/drawing/2014/main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="" xmlns:a16="http://schemas.microsoft.com/office/drawing/2014/main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="" xmlns:a16="http://schemas.microsoft.com/office/drawing/2014/main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="" xmlns:a16="http://schemas.microsoft.com/office/drawing/2014/main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="" xmlns:a16="http://schemas.microsoft.com/office/drawing/2014/main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="" xmlns:a16="http://schemas.microsoft.com/office/drawing/2014/main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="" xmlns:a16="http://schemas.microsoft.com/office/drawing/2014/main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="" xmlns:a16="http://schemas.microsoft.com/office/drawing/2014/main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="" xmlns:a16="http://schemas.microsoft.com/office/drawing/2014/main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="" xmlns:a16="http://schemas.microsoft.com/office/drawing/2014/main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="" xmlns:a16="http://schemas.microsoft.com/office/drawing/2014/main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="" xmlns:a16="http://schemas.microsoft.com/office/drawing/2014/main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="" xmlns:a16="http://schemas.microsoft.com/office/drawing/2014/main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="" xmlns:a16="http://schemas.microsoft.com/office/drawing/2014/main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="" xmlns:a16="http://schemas.microsoft.com/office/drawing/2014/main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="" xmlns:a16="http://schemas.microsoft.com/office/drawing/2014/main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="" xmlns:a16="http://schemas.microsoft.com/office/drawing/2014/main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="" xmlns:a16="http://schemas.microsoft.com/office/drawing/2014/main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="" xmlns:a16="http://schemas.microsoft.com/office/drawing/2014/main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="" xmlns:a16="http://schemas.microsoft.com/office/drawing/2014/main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="" xmlns:a16="http://schemas.microsoft.com/office/drawing/2014/main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="" xmlns:a16="http://schemas.microsoft.com/office/drawing/2014/main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="" xmlns:a16="http://schemas.microsoft.com/office/drawing/2014/main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="" xmlns:a16="http://schemas.microsoft.com/office/drawing/2014/main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="" xmlns:a16="http://schemas.microsoft.com/office/drawing/2014/main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="" xmlns:a16="http://schemas.microsoft.com/office/drawing/2014/main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="" xmlns:a16="http://schemas.microsoft.com/office/drawing/2014/main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="" xmlns:a16="http://schemas.microsoft.com/office/drawing/2014/main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="" xmlns:a16="http://schemas.microsoft.com/office/drawing/2014/main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="" xmlns:a16="http://schemas.microsoft.com/office/drawing/2014/main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="" xmlns:a16="http://schemas.microsoft.com/office/drawing/2014/main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="" xmlns:a16="http://schemas.microsoft.com/office/drawing/2014/main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="" xmlns:a16="http://schemas.microsoft.com/office/drawing/2014/main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="" xmlns:a16="http://schemas.microsoft.com/office/drawing/2014/main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="" xmlns:a16="http://schemas.microsoft.com/office/drawing/2014/main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="" xmlns:a16="http://schemas.microsoft.com/office/drawing/2014/main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="" xmlns:a16="http://schemas.microsoft.com/office/drawing/2014/main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="" xmlns:a16="http://schemas.microsoft.com/office/drawing/2014/main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="" xmlns:a16="http://schemas.microsoft.com/office/drawing/2014/main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="" xmlns:a16="http://schemas.microsoft.com/office/drawing/2014/main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="" xmlns:a16="http://schemas.microsoft.com/office/drawing/2014/main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="" xmlns:a16="http://schemas.microsoft.com/office/drawing/2014/main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="" xmlns:a16="http://schemas.microsoft.com/office/drawing/2014/main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="" xmlns:a16="http://schemas.microsoft.com/office/drawing/2014/main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="" xmlns:a16="http://schemas.microsoft.com/office/drawing/2014/main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="" xmlns:a16="http://schemas.microsoft.com/office/drawing/2014/main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="" xmlns:a16="http://schemas.microsoft.com/office/drawing/2014/main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="" xmlns:a16="http://schemas.microsoft.com/office/drawing/2014/main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="" xmlns:a16="http://schemas.microsoft.com/office/drawing/2014/main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="" xmlns:a16="http://schemas.microsoft.com/office/drawing/2014/main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="" xmlns:a16="http://schemas.microsoft.com/office/drawing/2014/main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="" xmlns:a16="http://schemas.microsoft.com/office/drawing/2014/main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="" xmlns:a16="http://schemas.microsoft.com/office/drawing/2014/main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="" xmlns:a16="http://schemas.microsoft.com/office/drawing/2014/main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="" xmlns:a16="http://schemas.microsoft.com/office/drawing/2014/main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="" xmlns:a16="http://schemas.microsoft.com/office/drawing/2014/main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="" xmlns:a16="http://schemas.microsoft.com/office/drawing/2014/main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="" xmlns:a16="http://schemas.microsoft.com/office/drawing/2014/main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="" xmlns:a16="http://schemas.microsoft.com/office/drawing/2014/main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="" xmlns:a16="http://schemas.microsoft.com/office/drawing/2014/main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="" xmlns:a16="http://schemas.microsoft.com/office/drawing/2014/main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="" xmlns:a16="http://schemas.microsoft.com/office/drawing/2014/main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="" xmlns:a16="http://schemas.microsoft.com/office/drawing/2014/main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="" xmlns:a16="http://schemas.microsoft.com/office/drawing/2014/main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="" xmlns:a16="http://schemas.microsoft.com/office/drawing/2014/main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="" xmlns:a16="http://schemas.microsoft.com/office/drawing/2014/main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="" xmlns:a16="http://schemas.microsoft.com/office/drawing/2014/main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="" xmlns:a16="http://schemas.microsoft.com/office/drawing/2014/main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="" xmlns:a16="http://schemas.microsoft.com/office/drawing/2014/main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="" xmlns:a16="http://schemas.microsoft.com/office/drawing/2014/main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="" xmlns:a16="http://schemas.microsoft.com/office/drawing/2014/main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="" xmlns:a16="http://schemas.microsoft.com/office/drawing/2014/main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="" xmlns:a16="http://schemas.microsoft.com/office/drawing/2014/main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="" xmlns:a16="http://schemas.microsoft.com/office/drawing/2014/main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="" xmlns:a16="http://schemas.microsoft.com/office/drawing/2014/main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="" xmlns:a16="http://schemas.microsoft.com/office/drawing/2014/main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="" xmlns:a16="http://schemas.microsoft.com/office/drawing/2014/main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="" xmlns:a16="http://schemas.microsoft.com/office/drawing/2014/main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="" xmlns:a16="http://schemas.microsoft.com/office/drawing/2014/main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="" xmlns:a16="http://schemas.microsoft.com/office/drawing/2014/main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="" xmlns:a16="http://schemas.microsoft.com/office/drawing/2014/main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="" xmlns:a16="http://schemas.microsoft.com/office/drawing/2014/main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="" xmlns:a16="http://schemas.microsoft.com/office/drawing/2014/main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="" xmlns:a16="http://schemas.microsoft.com/office/drawing/2014/main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="" xmlns:a16="http://schemas.microsoft.com/office/drawing/2014/main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="" xmlns:a16="http://schemas.microsoft.com/office/drawing/2014/main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="" xmlns:a16="http://schemas.microsoft.com/office/drawing/2014/main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="" xmlns:a16="http://schemas.microsoft.com/office/drawing/2014/main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="" xmlns:a16="http://schemas.microsoft.com/office/drawing/2014/main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="" xmlns:a16="http://schemas.microsoft.com/office/drawing/2014/main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="" xmlns:a16="http://schemas.microsoft.com/office/drawing/2014/main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="" xmlns:a16="http://schemas.microsoft.com/office/drawing/2014/main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="" xmlns:a16="http://schemas.microsoft.com/office/drawing/2014/main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="" xmlns:a16="http://schemas.microsoft.com/office/drawing/2014/main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="" xmlns:a16="http://schemas.microsoft.com/office/drawing/2014/main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="" xmlns:a16="http://schemas.microsoft.com/office/drawing/2014/main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="" xmlns:a16="http://schemas.microsoft.com/office/drawing/2014/main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="" xmlns:a16="http://schemas.microsoft.com/office/drawing/2014/main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="" xmlns:a16="http://schemas.microsoft.com/office/drawing/2014/main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="" xmlns:a16="http://schemas.microsoft.com/office/drawing/2014/main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="" xmlns:a16="http://schemas.microsoft.com/office/drawing/2014/main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="" xmlns:a16="http://schemas.microsoft.com/office/drawing/2014/main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="" xmlns:a16="http://schemas.microsoft.com/office/drawing/2014/main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="" xmlns:a16="http://schemas.microsoft.com/office/drawing/2014/main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="" xmlns:a16="http://schemas.microsoft.com/office/drawing/2014/main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="" xmlns:a16="http://schemas.microsoft.com/office/drawing/2014/main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="" xmlns:a16="http://schemas.microsoft.com/office/drawing/2014/main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="" xmlns:a16="http://schemas.microsoft.com/office/drawing/2014/main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="" xmlns:a16="http://schemas.microsoft.com/office/drawing/2014/main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="" xmlns:a16="http://schemas.microsoft.com/office/drawing/2014/main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="" xmlns:a16="http://schemas.microsoft.com/office/drawing/2014/main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="" xmlns:a16="http://schemas.microsoft.com/office/drawing/2014/main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="" xmlns:a16="http://schemas.microsoft.com/office/drawing/2014/main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="" xmlns:a16="http://schemas.microsoft.com/office/drawing/2014/main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="" xmlns:a16="http://schemas.microsoft.com/office/drawing/2014/main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="" xmlns:a16="http://schemas.microsoft.com/office/drawing/2014/main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="" xmlns:a16="http://schemas.microsoft.com/office/drawing/2014/main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="" xmlns:a16="http://schemas.microsoft.com/office/drawing/2014/main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="" xmlns:a16="http://schemas.microsoft.com/office/drawing/2014/main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="" xmlns:a16="http://schemas.microsoft.com/office/drawing/2014/main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="" xmlns:a16="http://schemas.microsoft.com/office/drawing/2014/main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="" xmlns:a16="http://schemas.microsoft.com/office/drawing/2014/main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="" xmlns:a16="http://schemas.microsoft.com/office/drawing/2014/main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="" xmlns:a16="http://schemas.microsoft.com/office/drawing/2014/main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="" xmlns:a16="http://schemas.microsoft.com/office/drawing/2014/main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="" xmlns:a16="http://schemas.microsoft.com/office/drawing/2014/main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="" xmlns:a16="http://schemas.microsoft.com/office/drawing/2014/main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="" xmlns:a16="http://schemas.microsoft.com/office/drawing/2014/main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="" xmlns:a16="http://schemas.microsoft.com/office/drawing/2014/main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="" xmlns:a16="http://schemas.microsoft.com/office/drawing/2014/main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="" xmlns:a16="http://schemas.microsoft.com/office/drawing/2014/main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="" xmlns:a16="http://schemas.microsoft.com/office/drawing/2014/main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="" xmlns:a16="http://schemas.microsoft.com/office/drawing/2014/main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="" xmlns:a16="http://schemas.microsoft.com/office/drawing/2014/main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="" xmlns:a16="http://schemas.microsoft.com/office/drawing/2014/main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="" xmlns:a16="http://schemas.microsoft.com/office/drawing/2014/main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="" xmlns:a16="http://schemas.microsoft.com/office/drawing/2014/main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="" xmlns:a16="http://schemas.microsoft.com/office/drawing/2014/main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="" xmlns:a16="http://schemas.microsoft.com/office/drawing/2014/main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="" xmlns:a16="http://schemas.microsoft.com/office/drawing/2014/main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="" xmlns:a16="http://schemas.microsoft.com/office/drawing/2014/main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="" xmlns:a16="http://schemas.microsoft.com/office/drawing/2014/main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="" xmlns:a16="http://schemas.microsoft.com/office/drawing/2014/main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="" xmlns:a16="http://schemas.microsoft.com/office/drawing/2014/main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="" xmlns:a16="http://schemas.microsoft.com/office/drawing/2014/main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="" xmlns:a16="http://schemas.microsoft.com/office/drawing/2014/main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="" xmlns:a16="http://schemas.microsoft.com/office/drawing/2014/main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="" xmlns:a16="http://schemas.microsoft.com/office/drawing/2014/main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="" xmlns:a16="http://schemas.microsoft.com/office/drawing/2014/main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="" xmlns:a16="http://schemas.microsoft.com/office/drawing/2014/main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="" xmlns:a16="http://schemas.microsoft.com/office/drawing/2014/main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="" xmlns:a16="http://schemas.microsoft.com/office/drawing/2014/main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="" xmlns:a16="http://schemas.microsoft.com/office/drawing/2014/main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="" xmlns:a16="http://schemas.microsoft.com/office/drawing/2014/main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="" xmlns:a16="http://schemas.microsoft.com/office/drawing/2014/main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="" xmlns:a16="http://schemas.microsoft.com/office/drawing/2014/main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="" xmlns:a16="http://schemas.microsoft.com/office/drawing/2014/main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="" xmlns:a16="http://schemas.microsoft.com/office/drawing/2014/main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="" xmlns:a16="http://schemas.microsoft.com/office/drawing/2014/main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="" xmlns:a16="http://schemas.microsoft.com/office/drawing/2014/main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="" xmlns:a16="http://schemas.microsoft.com/office/drawing/2014/main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="" xmlns:a16="http://schemas.microsoft.com/office/drawing/2014/main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="" xmlns:a16="http://schemas.microsoft.com/office/drawing/2014/main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="" xmlns:a16="http://schemas.microsoft.com/office/drawing/2014/main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="" xmlns:a16="http://schemas.microsoft.com/office/drawing/2014/main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="" xmlns:a16="http://schemas.microsoft.com/office/drawing/2014/main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="" xmlns:a16="http://schemas.microsoft.com/office/drawing/2014/main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="" xmlns:a16="http://schemas.microsoft.com/office/drawing/2014/main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="" xmlns:a16="http://schemas.microsoft.com/office/drawing/2014/main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="" xmlns:a16="http://schemas.microsoft.com/office/drawing/2014/main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="" xmlns:a16="http://schemas.microsoft.com/office/drawing/2014/main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="" xmlns:a16="http://schemas.microsoft.com/office/drawing/2014/main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="" xmlns:a16="http://schemas.microsoft.com/office/drawing/2014/main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="" xmlns:a16="http://schemas.microsoft.com/office/drawing/2014/main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="" xmlns:a16="http://schemas.microsoft.com/office/drawing/2014/main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="" xmlns:a16="http://schemas.microsoft.com/office/drawing/2014/main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="" xmlns:a16="http://schemas.microsoft.com/office/drawing/2014/main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="" xmlns:a16="http://schemas.microsoft.com/office/drawing/2014/main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="" xmlns:a16="http://schemas.microsoft.com/office/drawing/2014/main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="" xmlns:a16="http://schemas.microsoft.com/office/drawing/2014/main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="" xmlns:a16="http://schemas.microsoft.com/office/drawing/2014/main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="" xmlns:a16="http://schemas.microsoft.com/office/drawing/2014/main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="" xmlns:a16="http://schemas.microsoft.com/office/drawing/2014/main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="" xmlns:a16="http://schemas.microsoft.com/office/drawing/2014/main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="" xmlns:a16="http://schemas.microsoft.com/office/drawing/2014/main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="" xmlns:a16="http://schemas.microsoft.com/office/drawing/2014/main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="" xmlns:a16="http://schemas.microsoft.com/office/drawing/2014/main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="" xmlns:a16="http://schemas.microsoft.com/office/drawing/2014/main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="" xmlns:a16="http://schemas.microsoft.com/office/drawing/2014/main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="" xmlns:a16="http://schemas.microsoft.com/office/drawing/2014/main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="" xmlns:a16="http://schemas.microsoft.com/office/drawing/2014/main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="" xmlns:a16="http://schemas.microsoft.com/office/drawing/2014/main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="" xmlns:a16="http://schemas.microsoft.com/office/drawing/2014/main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="" xmlns:a16="http://schemas.microsoft.com/office/drawing/2014/main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="" xmlns:a16="http://schemas.microsoft.com/office/drawing/2014/main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="" xmlns:a16="http://schemas.microsoft.com/office/drawing/2014/main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="" xmlns:a16="http://schemas.microsoft.com/office/drawing/2014/main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="" xmlns:a16="http://schemas.microsoft.com/office/drawing/2014/main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="" xmlns:a16="http://schemas.microsoft.com/office/drawing/2014/main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="" xmlns:a16="http://schemas.microsoft.com/office/drawing/2014/main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="" xmlns:a16="http://schemas.microsoft.com/office/drawing/2014/main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="" xmlns:a16="http://schemas.microsoft.com/office/drawing/2014/main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="" xmlns:a16="http://schemas.microsoft.com/office/drawing/2014/main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="" xmlns:a16="http://schemas.microsoft.com/office/drawing/2014/main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="" xmlns:a16="http://schemas.microsoft.com/office/drawing/2014/main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="" xmlns:a16="http://schemas.microsoft.com/office/drawing/2014/main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="" xmlns:a16="http://schemas.microsoft.com/office/drawing/2014/main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="" xmlns:a16="http://schemas.microsoft.com/office/drawing/2014/main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="" xmlns:a16="http://schemas.microsoft.com/office/drawing/2014/main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="" xmlns:a16="http://schemas.microsoft.com/office/drawing/2014/main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="" xmlns:a16="http://schemas.microsoft.com/office/drawing/2014/main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="" xmlns:a16="http://schemas.microsoft.com/office/drawing/2014/main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="" xmlns:a16="http://schemas.microsoft.com/office/drawing/2014/main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="" xmlns:a16="http://schemas.microsoft.com/office/drawing/2014/main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="" xmlns:a16="http://schemas.microsoft.com/office/drawing/2014/main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="" xmlns:a16="http://schemas.microsoft.com/office/drawing/2014/main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="" xmlns:a16="http://schemas.microsoft.com/office/drawing/2014/main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="" xmlns:a16="http://schemas.microsoft.com/office/drawing/2014/main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="" xmlns:a16="http://schemas.microsoft.com/office/drawing/2014/main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="" xmlns:a16="http://schemas.microsoft.com/office/drawing/2014/main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="" xmlns:a16="http://schemas.microsoft.com/office/drawing/2014/main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="" xmlns:a16="http://schemas.microsoft.com/office/drawing/2014/main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="" xmlns:a16="http://schemas.microsoft.com/office/drawing/2014/main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="" xmlns:a16="http://schemas.microsoft.com/office/drawing/2014/main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="" xmlns:a16="http://schemas.microsoft.com/office/drawing/2014/main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="" xmlns:a16="http://schemas.microsoft.com/office/drawing/2014/main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="" xmlns:a16="http://schemas.microsoft.com/office/drawing/2014/main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="" xmlns:a16="http://schemas.microsoft.com/office/drawing/2014/main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="" xmlns:a16="http://schemas.microsoft.com/office/drawing/2014/main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="" xmlns:a16="http://schemas.microsoft.com/office/drawing/2014/main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="" xmlns:a16="http://schemas.microsoft.com/office/drawing/2014/main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="" xmlns:a16="http://schemas.microsoft.com/office/drawing/2014/main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="" xmlns:a16="http://schemas.microsoft.com/office/drawing/2014/main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="" xmlns:a16="http://schemas.microsoft.com/office/drawing/2014/main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="" xmlns:a16="http://schemas.microsoft.com/office/drawing/2014/main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="" xmlns:a16="http://schemas.microsoft.com/office/drawing/2014/main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="" xmlns:a16="http://schemas.microsoft.com/office/drawing/2014/main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="" xmlns:a16="http://schemas.microsoft.com/office/drawing/2014/main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="" xmlns:a16="http://schemas.microsoft.com/office/drawing/2014/main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="" xmlns:a16="http://schemas.microsoft.com/office/drawing/2014/main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="" xmlns:a16="http://schemas.microsoft.com/office/drawing/2014/main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="" xmlns:a16="http://schemas.microsoft.com/office/drawing/2014/main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="" xmlns:a16="http://schemas.microsoft.com/office/drawing/2014/main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="" xmlns:a16="http://schemas.microsoft.com/office/drawing/2014/main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="" xmlns:a16="http://schemas.microsoft.com/office/drawing/2014/main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="" xmlns:a16="http://schemas.microsoft.com/office/drawing/2014/main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="" xmlns:a16="http://schemas.microsoft.com/office/drawing/2014/main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="" xmlns:a16="http://schemas.microsoft.com/office/drawing/2014/main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="" xmlns:a16="http://schemas.microsoft.com/office/drawing/2014/main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="" xmlns:a16="http://schemas.microsoft.com/office/drawing/2014/main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="" xmlns:a16="http://schemas.microsoft.com/office/drawing/2014/main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="" xmlns:a16="http://schemas.microsoft.com/office/drawing/2014/main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="" xmlns:a16="http://schemas.microsoft.com/office/drawing/2014/main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="" xmlns:a16="http://schemas.microsoft.com/office/drawing/2014/main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="" xmlns:a16="http://schemas.microsoft.com/office/drawing/2014/main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="" xmlns:a16="http://schemas.microsoft.com/office/drawing/2014/main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="" xmlns:a16="http://schemas.microsoft.com/office/drawing/2014/main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="" xmlns:a16="http://schemas.microsoft.com/office/drawing/2014/main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="" xmlns:a16="http://schemas.microsoft.com/office/drawing/2014/main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="" xmlns:a16="http://schemas.microsoft.com/office/drawing/2014/main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="" xmlns:a16="http://schemas.microsoft.com/office/drawing/2014/main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="" xmlns:a16="http://schemas.microsoft.com/office/drawing/2014/main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="" xmlns:a16="http://schemas.microsoft.com/office/drawing/2014/main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="" xmlns:a16="http://schemas.microsoft.com/office/drawing/2014/main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="" xmlns:a16="http://schemas.microsoft.com/office/drawing/2014/main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="" xmlns:a16="http://schemas.microsoft.com/office/drawing/2014/main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="" xmlns:a16="http://schemas.microsoft.com/office/drawing/2014/main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="" xmlns:a16="http://schemas.microsoft.com/office/drawing/2014/main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="" xmlns:a16="http://schemas.microsoft.com/office/drawing/2014/main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="" xmlns:a16="http://schemas.microsoft.com/office/drawing/2014/main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="" xmlns:a16="http://schemas.microsoft.com/office/drawing/2014/main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="" xmlns:a16="http://schemas.microsoft.com/office/drawing/2014/main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="" xmlns:a16="http://schemas.microsoft.com/office/drawing/2014/main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="" xmlns:a16="http://schemas.microsoft.com/office/drawing/2014/main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="" xmlns:a16="http://schemas.microsoft.com/office/drawing/2014/main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="" xmlns:a16="http://schemas.microsoft.com/office/drawing/2014/main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="" xmlns:a16="http://schemas.microsoft.com/office/drawing/2014/main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="" xmlns:a16="http://schemas.microsoft.com/office/drawing/2014/main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="" xmlns:a16="http://schemas.microsoft.com/office/drawing/2014/main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="" xmlns:a16="http://schemas.microsoft.com/office/drawing/2014/main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="" xmlns:a16="http://schemas.microsoft.com/office/drawing/2014/main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="" xmlns:a16="http://schemas.microsoft.com/office/drawing/2014/main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="" xmlns:a16="http://schemas.microsoft.com/office/drawing/2014/main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="" xmlns:a16="http://schemas.microsoft.com/office/drawing/2014/main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="" xmlns:a16="http://schemas.microsoft.com/office/drawing/2014/main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="" xmlns:a16="http://schemas.microsoft.com/office/drawing/2014/main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="" xmlns:a16="http://schemas.microsoft.com/office/drawing/2014/main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="" xmlns:a16="http://schemas.microsoft.com/office/drawing/2014/main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="" xmlns:a16="http://schemas.microsoft.com/office/drawing/2014/main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="" xmlns:a16="http://schemas.microsoft.com/office/drawing/2014/main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="" xmlns:a16="http://schemas.microsoft.com/office/drawing/2014/main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="" xmlns:a16="http://schemas.microsoft.com/office/drawing/2014/main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="" xmlns:a16="http://schemas.microsoft.com/office/drawing/2014/main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="" xmlns:a16="http://schemas.microsoft.com/office/drawing/2014/main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="" xmlns:a16="http://schemas.microsoft.com/office/drawing/2014/main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="" xmlns:a16="http://schemas.microsoft.com/office/drawing/2014/main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="" xmlns:a16="http://schemas.microsoft.com/office/drawing/2014/main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="" xmlns:a16="http://schemas.microsoft.com/office/drawing/2014/main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C827651E7181F56F6ED678A8E2C29068A2B96604136F1CFCB4B31FC75D5092AA6E91F74D07F040797904CFEEBF3168242B5CE3B60D3F22F" TargetMode="External"/><Relationship Id="rId13" Type="http://schemas.openxmlformats.org/officeDocument/2006/relationships/hyperlink" Target="consultantplus://offline/ref=C827651E7181F56F6ED678A8E2C29068A2B96604136F1CFCB4B31FC75D5092AA6E91F74706FA1F7C6C1597E2B72676203140E1B4302CF" TargetMode="External"/><Relationship Id="rId18" Type="http://schemas.openxmlformats.org/officeDocument/2006/relationships/hyperlink" Target="consultantplus://offline/ref=C827651E7181F56F6ED678A8E2C29068A2B96604136F1CFCB4B31FC75D5092AA6E91F74F0FF940797904CFEEBF3168242B5CE3B60D3F22F" TargetMode="External"/><Relationship Id="rId3" Type="http://schemas.openxmlformats.org/officeDocument/2006/relationships/hyperlink" Target="consultantplus://offline/ref=C827651E7181F56F6ED678A8E2C29068A2B96604136F1CFCB4B31FC75D5092AA6E91F74A0FF740797904CFEEBF3168242B5CE3B60D3F22F" TargetMode="External"/><Relationship Id="rId7" Type="http://schemas.openxmlformats.org/officeDocument/2006/relationships/hyperlink" Target="consultantplus://offline/ref=C827651E7181F56F6ED678A8E2C29068A2B96604136F1CFCB4B31FC75D5092AA6E91F74D08F840797904CFEEBF3168242B5CE3B60D3F22F" TargetMode="External"/><Relationship Id="rId12" Type="http://schemas.openxmlformats.org/officeDocument/2006/relationships/hyperlink" Target="consultantplus://offline/ref=C827651E7181F56F6ED678A8E2C29068A2B96604136F1CFCB4B31FC75D5092AA6E91F74707FA1F7C6C1597E2B72676203140E1B4302CF" TargetMode="External"/><Relationship Id="rId17" Type="http://schemas.openxmlformats.org/officeDocument/2006/relationships/hyperlink" Target="consultantplus://offline/ref=C827651E7181F56F6ED678A8E2C29068A2B96604136F1CFCB4B31FC75D5092AA6E91F74F0FF640797904CFEEBF3168242B5CE3B60D3F22F" TargetMode="External"/><Relationship Id="rId2" Type="http://schemas.openxmlformats.org/officeDocument/2006/relationships/hyperlink" Target="consultantplus://offline/ref=C827651E7181F56F6ED678A8E2C29068A2B96604136F1CFCB4B31FC75D5092AA6E91F74D08F040797904CFEEBF3168242B5CE3B60D3F22F" TargetMode="External"/><Relationship Id="rId16" Type="http://schemas.openxmlformats.org/officeDocument/2006/relationships/hyperlink" Target="consultantplus://offline/ref=C827651E7181F56F6ED678A8E2C29068A2B96604136F1CFCB4B31FC75D5092AA6E91F74F0FF740797904CFEEBF3168242B5CE3B60D3F22F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C827651E7181F56F6ED678A8E2C29068A2B96604136F1CFCB4B31FC75D5092AA6E91F74D08F940797904CFEEBF3168242B5CE3B60D3F22F" TargetMode="External"/><Relationship Id="rId11" Type="http://schemas.openxmlformats.org/officeDocument/2006/relationships/hyperlink" Target="consultantplus://offline/ref=C827651E7181F56F6ED678A8E2C29068A2B96604136F1CFCB4B31FC75D5092AA6E91F74608FA1F7C6C1597E2B72676203140E1B4302CF" TargetMode="External"/><Relationship Id="rId5" Type="http://schemas.openxmlformats.org/officeDocument/2006/relationships/hyperlink" Target="consultantplus://offline/ref=C827651E7181F56F6ED678A8E2C29068A2B96604136F1CFCB4B31FC75D5092AA6E91F74D08F640797904CFEEBF3168242B5CE3B60D3F22F" TargetMode="External"/><Relationship Id="rId15" Type="http://schemas.openxmlformats.org/officeDocument/2006/relationships/hyperlink" Target="consultantplus://offline/ref=C827651E7181F56F6ED665BCF0AAAA6EF8B764041D6910AAE3B14E9253559AFA2681B90A02F04B2D28419BE8EA6932712243E8A80FF58AF7458A3421F" TargetMode="External"/><Relationship Id="rId10" Type="http://schemas.openxmlformats.org/officeDocument/2006/relationships/hyperlink" Target="consultantplus://offline/ref=C827651E7181F56F6ED678A8E2C29068A2B96604136F1CFCB4B31FC75D5092AA6E91F7460DFA1F7C6C1597E2B72676203140E1B4302CF" TargetMode="External"/><Relationship Id="rId19" Type="http://schemas.openxmlformats.org/officeDocument/2006/relationships/hyperlink" Target="consultantplus://offline/ref=C827651E7181F56F6ED678A8E2C29068A2B96604136F1CFCB4B31FC75D5092AA6E91F74F0FF840797904CFEEBF3168242B5CE3B60D3F22F" TargetMode="External"/><Relationship Id="rId4" Type="http://schemas.openxmlformats.org/officeDocument/2006/relationships/hyperlink" Target="consultantplus://offline/ref=C827651E7181F56F6ED678A8E2C29068A2B96604136F1CFCB4B31FC75D5092AA6E91F74D08F240797904CFEEBF3168242B5CE3B60D3F22F" TargetMode="External"/><Relationship Id="rId9" Type="http://schemas.openxmlformats.org/officeDocument/2006/relationships/hyperlink" Target="consultantplus://offline/ref=C827651E7181F56F6ED678A8E2C29068A2B96604136F1CFCB4B31FC75D5092AA6E91F74D07F440797904CFEEBF3168242B5CE3B60D3F22F" TargetMode="External"/><Relationship Id="rId14" Type="http://schemas.openxmlformats.org/officeDocument/2006/relationships/hyperlink" Target="consultantplus://offline/ref=C827651E7181F56F6ED678A8E2C29068A2B96604136F1CFCB4B31FC75D5092AA6E91F74F07F640797904CFEEBF3168242B5CE3B60D3F22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Цифровая экосистема ФНС России</a:t>
            </a:r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7428" y="162850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27113"/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Исполняющий обязанности начальника </a:t>
            </a:r>
            <a:r>
              <a:rPr lang="ru-RU" alt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отдела камерального контроля</a:t>
            </a:r>
          </a:p>
          <a:p>
            <a:pPr defTabSz="1027113"/>
            <a:r>
              <a:rPr lang="ru-RU" alt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НДФЛ и страховых взносов № 1</a:t>
            </a:r>
          </a:p>
          <a:p>
            <a:pPr defTabSz="1027113"/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Панферова Ольга Владимировна</a:t>
            </a:r>
            <a:endParaRPr lang="ru-RU" alt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2"/>
          <p:cNvSpPr txBox="1">
            <a:spLocks noChangeArrowheads="1"/>
          </p:cNvSpPr>
          <p:nvPr/>
        </p:nvSpPr>
        <p:spPr bwMode="auto">
          <a:xfrm>
            <a:off x="985002" y="3429000"/>
            <a:ext cx="9143445" cy="119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168" tIns="42591" rIns="85168" bIns="42591">
            <a:spAutoFit/>
          </a:bodyPr>
          <a:lstStyle>
            <a:lvl1pPr defTabSz="1027113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27113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27113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27113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27113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1800" b="1" dirty="0"/>
              <a:t>Порядок заполнения 6-НДФЛ и расчета по страховым взносам. Персонифицированные сведения о физических лицах. </a:t>
            </a:r>
            <a:endParaRPr lang="ru-RU" sz="1800" b="1" dirty="0" smtClean="0"/>
          </a:p>
          <a:p>
            <a:r>
              <a:rPr lang="ru-RU" sz="1800" b="1" dirty="0" smtClean="0"/>
              <a:t>Порядок </a:t>
            </a:r>
            <a:r>
              <a:rPr lang="ru-RU" sz="1800" b="1" dirty="0"/>
              <a:t>и сроки заполнения уведомлений по НДФЛ и СВ. </a:t>
            </a:r>
            <a:endParaRPr lang="ru-RU" sz="1800" dirty="0"/>
          </a:p>
          <a:p>
            <a:r>
              <a:rPr lang="ru-RU" sz="1800" b="1" dirty="0"/>
              <a:t>Как исправить ошибку в уведомлении</a:t>
            </a:r>
            <a:endParaRPr lang="ru-RU" altLang="ru-RU" sz="1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5406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Страховые взносы в фиксированном размере для ИП и КФХ за 2023 год</a:t>
            </a:r>
          </a:p>
        </p:txBody>
      </p:sp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2257233"/>
              </p:ext>
            </p:extLst>
          </p:nvPr>
        </p:nvGraphicFramePr>
        <p:xfrm>
          <a:off x="1576951" y="2020486"/>
          <a:ext cx="8144105" cy="244918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986680">
                  <a:extLst>
                    <a:ext uri="{9D8B030D-6E8A-4147-A177-3AD203B41FA5}">
                      <a16:colId xmlns="" xmlns:a16="http://schemas.microsoft.com/office/drawing/2014/main" val="3628266500"/>
                    </a:ext>
                  </a:extLst>
                </a:gridCol>
                <a:gridCol w="2218353">
                  <a:extLst>
                    <a:ext uri="{9D8B030D-6E8A-4147-A177-3AD203B41FA5}">
                      <a16:colId xmlns="" xmlns:a16="http://schemas.microsoft.com/office/drawing/2014/main" val="520987967"/>
                    </a:ext>
                  </a:extLst>
                </a:gridCol>
                <a:gridCol w="1939072">
                  <a:extLst>
                    <a:ext uri="{9D8B030D-6E8A-4147-A177-3AD203B41FA5}">
                      <a16:colId xmlns="" xmlns:a16="http://schemas.microsoft.com/office/drawing/2014/main" val="585538658"/>
                    </a:ext>
                  </a:extLst>
                </a:gridCol>
              </a:tblGrid>
              <a:tr h="777686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Вид платежа</a:t>
                      </a:r>
                      <a:r>
                        <a:rPr lang="ru-RU" sz="1900" baseline="0" dirty="0" smtClean="0"/>
                        <a:t> </a:t>
                      </a:r>
                      <a:endParaRPr lang="ru-RU" sz="19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Сумма</a:t>
                      </a:r>
                      <a:r>
                        <a:rPr lang="ru-RU" sz="1900" baseline="0" dirty="0" smtClean="0"/>
                        <a:t> к уплате за 2023 год </a:t>
                      </a:r>
                      <a:endParaRPr lang="ru-RU" sz="19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/>
                        <a:t>Срок уплаты</a:t>
                      </a:r>
                      <a:endParaRPr lang="ru-RU" sz="19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2587723348"/>
                  </a:ext>
                </a:extLst>
              </a:tr>
              <a:tr h="7776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Единый фиксированный тариф </a:t>
                      </a:r>
                    </a:p>
                    <a:p>
                      <a:pPr algn="ctr"/>
                      <a:r>
                        <a:rPr lang="ru-RU" sz="1800" kern="1200" dirty="0" smtClean="0"/>
                        <a:t>по СВ </a:t>
                      </a:r>
                      <a:r>
                        <a:rPr lang="ru-RU" sz="1800" dirty="0" smtClean="0"/>
                        <a:t>с дохода не более 300 000 руб.</a:t>
                      </a:r>
                      <a:endParaRPr lang="ru-RU" sz="18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45 842 руб.</a:t>
                      </a:r>
                      <a:endParaRPr lang="ru-RU" sz="1800" b="1" kern="1200" dirty="0" smtClean="0">
                        <a:solidFill>
                          <a:srgbClr val="005AA9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</a:t>
                      </a:r>
                      <a:r>
                        <a:rPr lang="ru-RU" sz="1800" baseline="0" dirty="0" smtClean="0"/>
                        <a:t> позднее 31.12.2023</a:t>
                      </a:r>
                      <a:endParaRPr lang="ru-RU" sz="18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2014601227"/>
                  </a:ext>
                </a:extLst>
              </a:tr>
              <a:tr h="73881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СВ на ОПС за 2023 год</a:t>
                      </a:r>
                      <a:br>
                        <a:rPr lang="ru-RU" sz="1800" dirty="0" smtClean="0"/>
                      </a:br>
                      <a:r>
                        <a:rPr lang="ru-RU" sz="1800" dirty="0" smtClean="0"/>
                        <a:t>с дохода более 300 000 руб.</a:t>
                      </a:r>
                      <a:endParaRPr lang="ru-RU" sz="18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1 % с суммы превышения* </a:t>
                      </a:r>
                      <a:endParaRPr lang="ru-RU" sz="18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 позднее</a:t>
                      </a:r>
                      <a:br>
                        <a:rPr lang="ru-RU" sz="1800" dirty="0" smtClean="0"/>
                      </a:br>
                      <a:r>
                        <a:rPr lang="ru-RU" sz="1800" dirty="0" smtClean="0"/>
                        <a:t>01.07.2024</a:t>
                      </a:r>
                      <a:endParaRPr lang="ru-RU" sz="18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369840097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67326" y="5595672"/>
            <a:ext cx="8565351" cy="1022413"/>
          </a:xfrm>
          <a:prstGeom prst="rect">
            <a:avLst/>
          </a:prstGeom>
        </p:spPr>
        <p:txBody>
          <a:bodyPr vert="horz" wrap="none" lIns="104306" tIns="52153" rIns="104306" bIns="52153" rtlCol="0" anchor="ctr">
            <a:normAutofit/>
          </a:bodyPr>
          <a:lstStyle/>
          <a:p>
            <a:pPr algn="ctr" defTabSz="1043056" fontAlgn="auto">
              <a:spcAft>
                <a:spcPts val="0"/>
              </a:spcAft>
            </a:pPr>
            <a:r>
              <a:rPr lang="ru-RU" sz="4800" b="1" dirty="0" smtClean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!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Главы К(Ф)Х не платят отдельно взносы на ОПС с дохода свыше 300 000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48949" y="1099980"/>
            <a:ext cx="8705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Введен единый фиксированный тариф по СВ на ОПС и ОМС для плательщиков, </a:t>
            </a:r>
            <a:endParaRPr lang="ru-RU" sz="1600" dirty="0" smtClean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 algn="ctr" defTabSz="815975"/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не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производящих выплаты и иные вознаграждения физическим лицам: </a:t>
            </a:r>
            <a:b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на 2023 год он определен в размере 45 842 рублей</a:t>
            </a:r>
            <a:r>
              <a:rPr lang="ru-RU" sz="1400" dirty="0">
                <a:solidFill>
                  <a:srgbClr val="405965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prstClr val="black"/>
              </a:solidFill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06744" y="5077982"/>
            <a:ext cx="828452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defTabSz="815975">
              <a:lnSpc>
                <a:spcPct val="107000"/>
              </a:lnSpc>
            </a:pPr>
            <a:r>
              <a:rPr lang="ru-RU" sz="2000" dirty="0" smtClean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*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При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этом </a:t>
            </a:r>
            <a:r>
              <a:rPr lang="ru-RU" sz="1600" dirty="0">
                <a:solidFill>
                  <a:srgbClr val="17375E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размер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СВ на ОПС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с дохода плательщика, превышающего 300 000 рублей </a:t>
            </a:r>
            <a:endParaRPr lang="ru-RU" sz="1600" dirty="0" smtClean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 indent="450215" algn="ctr" defTabSz="815975">
              <a:lnSpc>
                <a:spcPct val="107000"/>
              </a:lnSpc>
            </a:pP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расчетный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период 2023 год, </a:t>
            </a:r>
            <a:r>
              <a:rPr lang="ru-RU" sz="1600" b="1" u="sng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не может быть более 257 061 </a:t>
            </a:r>
            <a:r>
              <a:rPr lang="ru-RU" sz="1600" b="1" u="sng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рубля</a:t>
            </a:r>
            <a:endParaRPr lang="ru-RU" sz="1600" dirty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28272" y="4636368"/>
            <a:ext cx="63875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5975"/>
            <a:r>
              <a:rPr lang="ru-RU" sz="1600" b="1" u="sng" dirty="0">
                <a:solidFill>
                  <a:srgbClr val="C0504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Уведомления </a:t>
            </a:r>
            <a:r>
              <a:rPr lang="ru-RU" sz="1600" b="1" u="sng" dirty="0" smtClean="0">
                <a:solidFill>
                  <a:srgbClr val="C0504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об исчисленных суммах не </a:t>
            </a:r>
            <a:r>
              <a:rPr lang="ru-RU" sz="1600" b="1" u="sng" dirty="0">
                <a:solidFill>
                  <a:srgbClr val="C0504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предоставляются!</a:t>
            </a:r>
            <a:endParaRPr lang="ru-RU" sz="1600" b="1" dirty="0">
              <a:solidFill>
                <a:srgbClr val="C0504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923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Персонифицированные сведения о физических лицах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3" t="14401" r="42877" b="5993"/>
          <a:stretch/>
        </p:blipFill>
        <p:spPr bwMode="auto">
          <a:xfrm>
            <a:off x="2600390" y="1937469"/>
            <a:ext cx="3312368" cy="466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8" t="32469" r="47778" b="13210"/>
          <a:stretch/>
        </p:blipFill>
        <p:spPr bwMode="auto">
          <a:xfrm>
            <a:off x="6096000" y="1937467"/>
            <a:ext cx="3524721" cy="471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269857" y="1109152"/>
            <a:ext cx="9652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7375E"/>
                </a:solidFill>
                <a:latin typeface="Roboto Condensed" panose="020B0604020202020204" charset="0"/>
                <a:ea typeface="Roboto Condensed" panose="020B0604020202020204" charset="0"/>
                <a:cs typeface="+mj-cs"/>
              </a:rPr>
              <a:t>Форма установлена Приказом ФНС России от 29.09.2022 № ЕД-7-11/878@</a:t>
            </a:r>
          </a:p>
          <a:p>
            <a:pPr algn="ctr"/>
            <a:r>
              <a:rPr lang="ru-RU" sz="2000" i="1" dirty="0">
                <a:solidFill>
                  <a:srgbClr val="17375E"/>
                </a:solidFill>
                <a:latin typeface="Roboto Condensed" panose="020B0604020202020204" charset="0"/>
                <a:ea typeface="Roboto Condensed" panose="020B0604020202020204" charset="0"/>
              </a:rPr>
              <a:t>Применяется с января 2023 года, ежемесячно не позднее 25 числа</a:t>
            </a:r>
            <a:endParaRPr lang="ru-RU" sz="2000" b="1" i="1" dirty="0">
              <a:solidFill>
                <a:srgbClr val="17375E"/>
              </a:solidFill>
              <a:latin typeface="Roboto Condensed" panose="020B0604020202020204" charset="0"/>
              <a:ea typeface="Roboto Condensed" panose="020B060402020202020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9435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Персонифицированные сведения 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о физических лицах</a:t>
            </a:r>
          </a:p>
        </p:txBody>
      </p:sp>
      <p:sp>
        <p:nvSpPr>
          <p:cNvPr id="6" name="object 7"/>
          <p:cNvSpPr txBox="1"/>
          <p:nvPr/>
        </p:nvSpPr>
        <p:spPr>
          <a:xfrm>
            <a:off x="1055440" y="1340768"/>
            <a:ext cx="10333148" cy="43223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7620" indent="-342900" algn="just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Персонифицированные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сведения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о физических лицах -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новая форма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отчетности,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которую</a:t>
            </a:r>
            <a:r>
              <a:rPr sz="2000" spc="-2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2023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г.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ежемесячно</a:t>
            </a:r>
            <a:r>
              <a:rPr sz="2000" spc="-2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сдают</a:t>
            </a:r>
            <a:r>
              <a:rPr sz="2000" spc="-2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налоговый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орган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(п.7 </a:t>
            </a:r>
            <a:r>
              <a:rPr sz="2000" spc="-5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ст.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431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НК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РФ).</a:t>
            </a:r>
            <a:endParaRPr sz="2000" dirty="0">
              <a:latin typeface="Roboto Condensed" panose="020B0604020202020204" charset="0"/>
              <a:ea typeface="Roboto Condensed" panose="020B0604020202020204" charset="0"/>
              <a:cs typeface="Times New Roman"/>
            </a:endParaRPr>
          </a:p>
          <a:p>
            <a:pPr marL="354965" indent="-342900" algn="just">
              <a:lnSpc>
                <a:spcPct val="100000"/>
              </a:lnSpc>
              <a:spcBef>
                <a:spcPts val="409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Срок </a:t>
            </a:r>
            <a:r>
              <a:rPr sz="2000" spc="-2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подачи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сведений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–</a:t>
            </a:r>
            <a:r>
              <a:rPr sz="2000" spc="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не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позднее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25-го</a:t>
            </a:r>
            <a:r>
              <a:rPr sz="2000" spc="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числа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месяца,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следующего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за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истекшим;</a:t>
            </a:r>
            <a:endParaRPr sz="2000" dirty="0">
              <a:latin typeface="Roboto Condensed" panose="020B0604020202020204" charset="0"/>
              <a:ea typeface="Roboto Condensed" panose="020B0604020202020204" charset="0"/>
              <a:cs typeface="Times New Roman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409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spc="-5" dirty="0" err="1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Сведения</a:t>
            </a:r>
            <a:r>
              <a:rPr sz="2000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подаются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на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всех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работников,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числившихся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отчетном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месяце</a:t>
            </a:r>
            <a:r>
              <a:rPr sz="2000" spc="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по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трудовому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договору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или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работавших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по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ГПД,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включая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тех,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кто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нем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уволился,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и 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тех,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у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3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кого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не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было </a:t>
            </a:r>
            <a:r>
              <a:rPr sz="2000" spc="-3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выплат.</a:t>
            </a:r>
            <a:endParaRPr sz="2000" dirty="0">
              <a:latin typeface="Roboto Condensed" panose="020B0604020202020204" charset="0"/>
              <a:ea typeface="Roboto Condensed" panose="020B0604020202020204" charset="0"/>
              <a:cs typeface="Times New Roman"/>
            </a:endParaRPr>
          </a:p>
          <a:p>
            <a:pPr marL="337185" algn="just">
              <a:lnSpc>
                <a:spcPct val="100000"/>
              </a:lnSpc>
              <a:spcBef>
                <a:spcPts val="409"/>
              </a:spcBef>
            </a:pPr>
            <a:r>
              <a:rPr sz="2000" spc="-5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Исключение</a:t>
            </a:r>
            <a:r>
              <a:rPr sz="2000" spc="-40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-</a:t>
            </a:r>
            <a:r>
              <a:rPr sz="2000" spc="-10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самозанятые,</a:t>
            </a:r>
            <a:r>
              <a:rPr sz="2000" spc="-35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их</a:t>
            </a:r>
            <a:r>
              <a:rPr sz="2000" spc="10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</a:t>
            </a:r>
            <a:r>
              <a:rPr sz="2000" spc="-10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отчет</a:t>
            </a:r>
            <a:r>
              <a:rPr sz="2000" spc="-35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не</a:t>
            </a:r>
            <a:r>
              <a:rPr sz="2000" spc="-5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6FC0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включайте.</a:t>
            </a:r>
            <a:endParaRPr sz="2000" dirty="0">
              <a:latin typeface="Roboto Condensed" panose="020B0604020202020204" charset="0"/>
              <a:ea typeface="Roboto Condensed" panose="020B0604020202020204" charset="0"/>
              <a:cs typeface="Times New Roman"/>
            </a:endParaRPr>
          </a:p>
          <a:p>
            <a:pPr marL="354965" marR="6350" indent="-342900" algn="just">
              <a:lnSpc>
                <a:spcPct val="100000"/>
              </a:lnSpc>
              <a:spcBef>
                <a:spcPts val="409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На </a:t>
            </a:r>
            <a:r>
              <a:rPr sz="2000" spc="-3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11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и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более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человек сведения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сдают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электронном виде </a:t>
            </a:r>
            <a:r>
              <a:rPr sz="2000" spc="-4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(ст.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431 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НК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РФ,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п.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3.1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Порядка</a:t>
            </a:r>
            <a:r>
              <a:rPr sz="2000" spc="-2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заполнения).</a:t>
            </a:r>
            <a:endParaRPr sz="2000" dirty="0">
              <a:latin typeface="Roboto Condensed" panose="020B0604020202020204" charset="0"/>
              <a:ea typeface="Roboto Condensed" panose="020B0604020202020204" charset="0"/>
              <a:cs typeface="Times New Roman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405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отчет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включают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персональные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данные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каждого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физлица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и</a:t>
            </a:r>
            <a:r>
              <a:rPr sz="2000" spc="42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сумму</a:t>
            </a:r>
            <a:r>
              <a:rPr sz="2000" spc="39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выплат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(строка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070),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начисленных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ему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за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истекший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месяц,</a:t>
            </a:r>
            <a:r>
              <a:rPr sz="2000" spc="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как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облагаемых,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так</a:t>
            </a:r>
            <a:r>
              <a:rPr sz="2000" spc="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и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не </a:t>
            </a:r>
            <a:r>
              <a:rPr sz="2000" spc="-409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облагаемых</a:t>
            </a:r>
            <a:r>
              <a:rPr sz="2000" spc="-3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взносами.</a:t>
            </a:r>
            <a:endParaRPr sz="2000" dirty="0">
              <a:latin typeface="Roboto Condensed" panose="020B0604020202020204" charset="0"/>
              <a:ea typeface="Roboto Condensed" panose="020B0604020202020204" charset="0"/>
              <a:cs typeface="Times New Roman"/>
            </a:endParaRPr>
          </a:p>
          <a:p>
            <a:pPr marL="354965" indent="-342900" algn="just">
              <a:lnSpc>
                <a:spcPct val="100000"/>
              </a:lnSpc>
              <a:spcBef>
                <a:spcPts val="409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Если</a:t>
            </a:r>
            <a:r>
              <a:rPr sz="2000" spc="5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</a:t>
            </a:r>
            <a:r>
              <a:rPr sz="2000" spc="5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текущем</a:t>
            </a:r>
            <a:r>
              <a:rPr sz="2000" spc="5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месяце</a:t>
            </a:r>
            <a:r>
              <a:rPr sz="2000" spc="5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выплат</a:t>
            </a:r>
            <a:r>
              <a:rPr sz="2000" spc="6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не</a:t>
            </a:r>
            <a:r>
              <a:rPr sz="2000" spc="5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было,</a:t>
            </a:r>
            <a:r>
              <a:rPr sz="2000" spc="6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заполняются</a:t>
            </a:r>
            <a:r>
              <a:rPr sz="2000" spc="7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на</a:t>
            </a:r>
            <a:r>
              <a:rPr sz="2000" spc="6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работника</a:t>
            </a:r>
            <a:r>
              <a:rPr sz="2000" spc="5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только</a:t>
            </a:r>
            <a:r>
              <a:rPr sz="2000" spc="6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строки</a:t>
            </a:r>
            <a:endParaRPr sz="2000" dirty="0">
              <a:latin typeface="Roboto Condensed" panose="020B0604020202020204" charset="0"/>
              <a:ea typeface="Roboto Condensed" panose="020B0604020202020204" charset="0"/>
              <a:cs typeface="Times New Roman"/>
            </a:endParaRPr>
          </a:p>
          <a:p>
            <a:pPr marL="354965" algn="just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020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-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060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(п.</a:t>
            </a:r>
            <a:r>
              <a:rPr sz="200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3.7</a:t>
            </a:r>
            <a:r>
              <a:rPr sz="2000" spc="-2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Порядка</a:t>
            </a:r>
            <a:r>
              <a:rPr sz="2000" spc="-20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заполнения).</a:t>
            </a:r>
            <a:endParaRPr sz="2000" dirty="0">
              <a:latin typeface="Roboto Condensed" panose="020B0604020202020204" charset="0"/>
              <a:ea typeface="Roboto Condensed" panose="020B060402020202020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5264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Персонифицированные сведения о физических лицах</a:t>
            </a:r>
          </a:p>
          <a:p>
            <a:pPr algn="l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Форма по КНД 1151162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88088" y="1075343"/>
            <a:ext cx="5120029" cy="259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5975"/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       Приказ ФНС России от 29.09.2022 №ЕД-7-11/878@</a:t>
            </a:r>
          </a:p>
        </p:txBody>
      </p:sp>
      <p:pic>
        <p:nvPicPr>
          <p:cNvPr id="7" name="object 12"/>
          <p:cNvPicPr/>
          <p:nvPr/>
        </p:nvPicPr>
        <p:blipFill rotWithShape="1">
          <a:blip r:embed="rId2" cstate="print"/>
          <a:srcRect t="1387" r="1452" b="1278"/>
          <a:stretch/>
        </p:blipFill>
        <p:spPr>
          <a:xfrm>
            <a:off x="172573" y="1628800"/>
            <a:ext cx="5960843" cy="4752528"/>
          </a:xfrm>
          <a:prstGeom prst="rect">
            <a:avLst/>
          </a:prstGeom>
        </p:spPr>
      </p:pic>
      <p:pic>
        <p:nvPicPr>
          <p:cNvPr id="6" name="object 12"/>
          <p:cNvPicPr/>
          <p:nvPr/>
        </p:nvPicPr>
        <p:blipFill rotWithShape="1">
          <a:blip r:embed="rId3" cstate="print"/>
          <a:srcRect t="2031" r="1402" b="1152"/>
          <a:stretch/>
        </p:blipFill>
        <p:spPr>
          <a:xfrm>
            <a:off x="6329601" y="1628800"/>
            <a:ext cx="568863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7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Исправление персонифицированных сведений</a:t>
            </a:r>
          </a:p>
        </p:txBody>
      </p:sp>
      <p:sp>
        <p:nvSpPr>
          <p:cNvPr id="13" name="object 7"/>
          <p:cNvSpPr txBox="1"/>
          <p:nvPr/>
        </p:nvSpPr>
        <p:spPr>
          <a:xfrm>
            <a:off x="587388" y="1124744"/>
            <a:ext cx="11103258" cy="54303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7620" indent="457200" algn="just">
              <a:lnSpc>
                <a:spcPct val="100000"/>
              </a:lnSpc>
              <a:tabLst>
                <a:tab pos="355600" algn="l"/>
              </a:tabLst>
            </a:pP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Ошибки, выявленные в представленной форме, можно исправить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, </a:t>
            </a: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подав уточненные 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сведения:</a:t>
            </a:r>
          </a:p>
          <a:p>
            <a:pPr marL="342900" marR="7620" indent="-342900" algn="just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Срок</a:t>
            </a: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	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их представления – не позднее сдачи РСВ за соответствующий расчетный </a:t>
            </a: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(отчетный) 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период</a:t>
            </a:r>
          </a:p>
          <a:p>
            <a:pPr marL="342900" marR="7620" indent="-342900" algn="just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В уточненную форму включите сведения в отношении тех физлиц</a:t>
            </a: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, по которым вносите исправления (дополнения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)</a:t>
            </a:r>
          </a:p>
          <a:p>
            <a:pPr marL="342900" marR="7620" indent="-342900" algn="just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При подаче уточненной формы включите в ее состав титульный лист. Номер корректировки укажите с учетом сквозной нумерации. Для уточненных сведений это - "1--", "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2--", </a:t>
            </a: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"3--" и 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т.д.</a:t>
            </a:r>
          </a:p>
          <a:p>
            <a:pPr marL="342900" marR="7620" indent="-342900" algn="just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Е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сли </a:t>
            </a: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хотите аннулировать ранее поданные данные о физлице,  в строке 010 укажите "1", блок строк 020 - 060 повторите, в  строке 070 проставьте 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прочерк</a:t>
            </a:r>
          </a:p>
          <a:p>
            <a:pPr marL="342900" marR="7620" indent="-342900" algn="just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Е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сли </a:t>
            </a: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же хотите их исправить, то одновременно 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заполните новый </a:t>
            </a: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блок строк 020 - 060 с правильными данными о  физлице и приведите сведения о выплатах в его 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пользу</a:t>
            </a:r>
          </a:p>
          <a:p>
            <a:pPr marL="342900" marR="7620" indent="-342900" algn="just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П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ри </a:t>
            </a: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ошибке, допущенной только в сумме выплат (строка 070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), код </a:t>
            </a:r>
            <a:r>
              <a:rPr lang="ru-RU" sz="2200" spc="-5" dirty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"1" по строке 010 проставлять не нужно. В этом случае  представьте уточненную форму с правильной </a:t>
            </a:r>
            <a:r>
              <a:rPr lang="ru-RU" sz="2200" spc="-5" dirty="0" smtClean="0">
                <a:solidFill>
                  <a:srgbClr val="001F5F"/>
                </a:solidFill>
                <a:latin typeface="Roboto Condensed" panose="020B0604020202020204" charset="0"/>
                <a:ea typeface="Roboto Condensed" panose="020B0604020202020204" charset="0"/>
                <a:cs typeface="Times New Roman"/>
              </a:rPr>
              <a:t>суммой</a:t>
            </a:r>
            <a:endParaRPr lang="ru-RU" sz="2200" spc="-5" dirty="0">
              <a:solidFill>
                <a:srgbClr val="001F5F"/>
              </a:solidFill>
              <a:latin typeface="Roboto Condensed" panose="020B0604020202020204" charset="0"/>
              <a:ea typeface="Roboto Condensed" panose="020B060402020202020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4818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В какие сроки подается уведомление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07368" y="1088740"/>
            <a:ext cx="11233248" cy="143835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Д</a:t>
            </a:r>
            <a:r>
              <a:rPr lang="ru-RU" sz="1600" dirty="0" smtClean="0">
                <a:solidFill>
                  <a:srgbClr val="002060"/>
                </a:solidFill>
              </a:rPr>
              <a:t>о </a:t>
            </a:r>
            <a:r>
              <a:rPr lang="ru-RU" sz="1600" b="1" dirty="0">
                <a:solidFill>
                  <a:srgbClr val="C00000"/>
                </a:solidFill>
              </a:rPr>
              <a:t>25 числа</a:t>
            </a:r>
            <a:r>
              <a:rPr lang="ru-RU" sz="1600" dirty="0">
                <a:solidFill>
                  <a:srgbClr val="002060"/>
                </a:solidFill>
              </a:rPr>
              <a:t> месяца, в котором установлен срок </a:t>
            </a:r>
            <a:r>
              <a:rPr lang="ru-RU" sz="1600" dirty="0" smtClean="0">
                <a:solidFill>
                  <a:srgbClr val="002060"/>
                </a:solidFill>
              </a:rPr>
              <a:t>уплаты.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Если 25 число – выходной </a:t>
            </a:r>
            <a:r>
              <a:rPr lang="ru-RU" sz="1600" b="1" dirty="0" smtClean="0">
                <a:solidFill>
                  <a:srgbClr val="C00000"/>
                </a:solidFill>
              </a:rPr>
              <a:t>день</a:t>
            </a:r>
            <a:r>
              <a:rPr lang="ru-RU" sz="1600" dirty="0" smtClean="0">
                <a:solidFill>
                  <a:srgbClr val="002060"/>
                </a:solidFill>
              </a:rPr>
              <a:t>, то срок переносится на </a:t>
            </a:r>
            <a:r>
              <a:rPr lang="ru-RU" sz="1600" b="1" dirty="0" smtClean="0">
                <a:solidFill>
                  <a:srgbClr val="C00000"/>
                </a:solidFill>
              </a:rPr>
              <a:t>следующий рабочий день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Представить Уведомление можно: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по ТКС, подписанное усиленной квалифицированной </a:t>
            </a:r>
            <a:r>
              <a:rPr lang="ru-RU" sz="1400" dirty="0" smtClean="0">
                <a:solidFill>
                  <a:srgbClr val="002060"/>
                </a:solidFill>
              </a:rPr>
              <a:t>ЭП;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- через ЛК налогоплательщика, подписанное усиленной квалифицированной </a:t>
            </a:r>
            <a:r>
              <a:rPr lang="ru-RU" sz="1400" dirty="0" smtClean="0">
                <a:solidFill>
                  <a:srgbClr val="002060"/>
                </a:solidFill>
              </a:rPr>
              <a:t>ЭП;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- на бумаге, </a:t>
            </a:r>
            <a:r>
              <a:rPr lang="ru-RU" sz="1400" dirty="0" smtClean="0">
                <a:solidFill>
                  <a:srgbClr val="C00000"/>
                </a:solidFill>
              </a:rPr>
              <a:t>за исключение НП, указанных в п. 3 ст. 80 НК РФ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83832" y="2698235"/>
            <a:ext cx="2844316" cy="235589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июль 2023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7348" y="3577496"/>
            <a:ext cx="4032448" cy="2695820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Представить: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УВЕДОМЛЕНИЕ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НДФЛ </a:t>
            </a:r>
            <a:r>
              <a:rPr lang="ru-RU" sz="1400" dirty="0">
                <a:solidFill>
                  <a:srgbClr val="002060"/>
                </a:solidFill>
              </a:rPr>
              <a:t>НА (с доходов, выплаченных за период с </a:t>
            </a:r>
            <a:r>
              <a:rPr lang="ru-RU" sz="1400" dirty="0" smtClean="0">
                <a:solidFill>
                  <a:srgbClr val="002060"/>
                </a:solidFill>
              </a:rPr>
              <a:t>23.06.2023 </a:t>
            </a:r>
            <a:r>
              <a:rPr lang="ru-RU" sz="1400" dirty="0">
                <a:solidFill>
                  <a:srgbClr val="002060"/>
                </a:solidFill>
              </a:rPr>
              <a:t>- </a:t>
            </a:r>
            <a:r>
              <a:rPr lang="ru-RU" sz="1400" dirty="0" smtClean="0">
                <a:solidFill>
                  <a:srgbClr val="002060"/>
                </a:solidFill>
              </a:rPr>
              <a:t>22.07.2023</a:t>
            </a:r>
            <a:r>
              <a:rPr lang="ru-RU" sz="1400" dirty="0">
                <a:solidFill>
                  <a:srgbClr val="002060"/>
                </a:solidFill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СВ </a:t>
            </a:r>
            <a:r>
              <a:rPr lang="ru-RU" sz="1400" dirty="0">
                <a:solidFill>
                  <a:srgbClr val="002060"/>
                </a:solidFill>
              </a:rPr>
              <a:t>(исчисленные за </a:t>
            </a:r>
            <a:r>
              <a:rPr lang="ru-RU" sz="1400" dirty="0" smtClean="0">
                <a:solidFill>
                  <a:srgbClr val="002060"/>
                </a:solidFill>
              </a:rPr>
              <a:t>июнь 2023)</a:t>
            </a:r>
            <a:endParaRPr lang="ru-RU" sz="1400" dirty="0">
              <a:solidFill>
                <a:srgbClr val="002060"/>
              </a:solidFill>
            </a:endParaRPr>
          </a:p>
          <a:p>
            <a:pPr algn="just"/>
            <a:endParaRPr lang="ru-RU" sz="1400" dirty="0" smtClean="0">
              <a:solidFill>
                <a:srgbClr val="002060"/>
              </a:solidFill>
            </a:endParaRPr>
          </a:p>
          <a:p>
            <a:pPr algn="just"/>
            <a:endParaRPr lang="ru-RU" sz="1400" dirty="0" smtClean="0">
              <a:solidFill>
                <a:srgbClr val="002060"/>
              </a:solidFill>
            </a:endParaRP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52485" y="4185084"/>
            <a:ext cx="3107010" cy="1299695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Установленный срок подачи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–</a:t>
            </a:r>
            <a:r>
              <a:rPr lang="ru-RU" sz="1400" b="1" dirty="0" smtClean="0">
                <a:solidFill>
                  <a:srgbClr val="002060"/>
                </a:solidFill>
              </a:rPr>
              <a:t> 25.07.2023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Установленный срок уплаты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28.07.2023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52184" y="3577496"/>
            <a:ext cx="4248472" cy="2695820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Уплатить до 28  июля: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НДФЛ НА (исчисленный с доходов, выплаченных за период с </a:t>
            </a:r>
            <a:r>
              <a:rPr lang="ru-RU" sz="1400" dirty="0" smtClean="0">
                <a:solidFill>
                  <a:srgbClr val="002060"/>
                </a:solidFill>
              </a:rPr>
              <a:t>23.06.2023 </a:t>
            </a:r>
            <a:r>
              <a:rPr lang="ru-RU" sz="1400" dirty="0">
                <a:solidFill>
                  <a:srgbClr val="002060"/>
                </a:solidFill>
              </a:rPr>
              <a:t>- </a:t>
            </a:r>
            <a:r>
              <a:rPr lang="ru-RU" sz="1400" dirty="0" smtClean="0">
                <a:solidFill>
                  <a:srgbClr val="002060"/>
                </a:solidFill>
              </a:rPr>
              <a:t>22.07.2023</a:t>
            </a:r>
            <a:r>
              <a:rPr lang="ru-RU" sz="1400" dirty="0">
                <a:solidFill>
                  <a:srgbClr val="002060"/>
                </a:solidFill>
              </a:rPr>
              <a:t>)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Страховые взносы </a:t>
            </a:r>
            <a:r>
              <a:rPr lang="ru-RU" sz="1400" dirty="0" smtClean="0">
                <a:solidFill>
                  <a:srgbClr val="002060"/>
                </a:solidFill>
              </a:rPr>
              <a:t>(за июнь 2023)</a:t>
            </a:r>
            <a:endParaRPr lang="ru-RU" sz="1400" dirty="0">
              <a:solidFill>
                <a:srgbClr val="002060"/>
              </a:solidFill>
            </a:endParaRP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 rot="16200000">
            <a:off x="5934341" y="-2602028"/>
            <a:ext cx="359321" cy="11773308"/>
          </a:xfrm>
          <a:prstGeom prst="rightBrace">
            <a:avLst>
              <a:gd name="adj1" fmla="val 8333"/>
              <a:gd name="adj2" fmla="val 495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16828609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925428"/>
              </p:ext>
            </p:extLst>
          </p:nvPr>
        </p:nvGraphicFramePr>
        <p:xfrm>
          <a:off x="299354" y="1135063"/>
          <a:ext cx="11521282" cy="5232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0980"/>
                <a:gridCol w="790980"/>
                <a:gridCol w="722298"/>
                <a:gridCol w="568958"/>
                <a:gridCol w="723374"/>
                <a:gridCol w="723374"/>
                <a:gridCol w="723374"/>
                <a:gridCol w="588164"/>
                <a:gridCol w="588164"/>
                <a:gridCol w="703092"/>
                <a:gridCol w="1034128"/>
                <a:gridCol w="3564396"/>
              </a:tblGrid>
              <a:tr h="305520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Информация о сроках представления уведомления об исчисленных суммах страховых </a:t>
                      </a:r>
                      <a:r>
                        <a:rPr lang="ru-RU" sz="900" u="none" strike="noStrike" dirty="0" smtClean="0">
                          <a:effectLst/>
                        </a:rPr>
                        <a:t>взносов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23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налога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Срок представления декларации/расчета по налогам и страховым взносам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Срок представления уведомления по налогам и страховым взносам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Период, указываемый в платежном поручении (код отчетного периода)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Период, указываемый в уведомлении (код отчетного периода)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Срок уплаты налогов, страховых взносов в соответствии с законодательством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Исключение (случаи, когда уведомления не предоставляются)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8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налоговый/отчетный период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срок представления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отчетный период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срок представления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отчетный период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код налогового периода в платежном поручении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отчетный период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код отчетного (налогового) периода/номер месяца (квартала)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отчетный период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срок уплаты налога, страховых взносов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58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Страховые взносы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 квартал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25.04.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январь                        февраль                           март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не позднее 25.02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не позднее 25.03  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январь                 февраль                 март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МС.01.ГГГГ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МС.02.ГГГГ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МС.03.ГГГГ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январь                 февраль                 март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21/01                    21/02                      21/03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январь                февраль               март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28.02                                         28.03                                           28.04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За март в апреле 25.04 уведомление по страховым взносам не предоставляется, так как срок предоставления расчёта и уведомления совпадает.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полугодие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25.07.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апрель                              май                                   июнь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не позднее 25.05   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не позднее 25.06       </a:t>
                      </a:r>
                      <a:br>
                        <a:rPr lang="ru-RU" sz="900" u="none" strike="noStrike">
                          <a:effectLst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апрель                май                  июнь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МС.04.ГГГГ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МС.05.ГГГГ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МС.06.ГГГГ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апрель                май                  июнь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31/01                       31/02                   31/03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апрель           май            июнь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28.05                                          28.06                                           28.07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За июнь в июле 25.07 уведомление по страховым взносам не предоставляется, так как срок предоставления расчета и уведомления совпадает.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9 месяцев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25.10.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июль                          август                              сентябрь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не позднее 25.08     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не позднее 25.09     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июль                август                 сентябрь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МС.07.ГГГГ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МС.08.ГГГГ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МС.09.ГГГГ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июль                август                 сентябрь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33/01                      33/02                      33/03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июль           август                сентябрь           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28.08                                              28.09                                           28.10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За сентябрь в октябре 25.10 уведомление постраховым взносам не предоставляется, так как срок предоставления расчета и уведомления совпадает.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7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25.01. года следующего за истекшим налоговым  периодом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октябрь                            ноябрь                              декабрь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не позднее 25.11   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не позднее 25.12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октябрь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ноябрь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декабрь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МС.10.ГГГГ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МС.11.ГГГГ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МС.12.ГГГГ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октябрь  ноябрь         декабрь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34/01                      34/02                     34/03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октябрь      ноябрь               декабрь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28.11                                                    28.12                                                  28.01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За декабрь в январе 25.01 уведомление по страховым взносам не предоставляется, так как срок предоставления расчета и уведомления совпадает.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0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28.01. года следующего за истекшим налоговым  периодом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0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498767"/>
              </p:ext>
            </p:extLst>
          </p:nvPr>
        </p:nvGraphicFramePr>
        <p:xfrm>
          <a:off x="371364" y="843097"/>
          <a:ext cx="11449272" cy="5719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8172"/>
                <a:gridCol w="1113234"/>
                <a:gridCol w="695085"/>
                <a:gridCol w="885407"/>
                <a:gridCol w="1050690"/>
                <a:gridCol w="828092"/>
                <a:gridCol w="900100"/>
                <a:gridCol w="792088"/>
                <a:gridCol w="972108"/>
                <a:gridCol w="900100"/>
                <a:gridCol w="1764196"/>
              </a:tblGrid>
              <a:tr h="26503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Информация о сроках представления уведомления об исчисленных суммах </a:t>
                      </a:r>
                      <a:r>
                        <a:rPr lang="ru-RU" sz="900" u="none" strike="noStrike" dirty="0" smtClean="0">
                          <a:effectLst/>
                        </a:rPr>
                        <a:t>налога </a:t>
                      </a:r>
                      <a:r>
                        <a:rPr lang="ru-RU" sz="900" u="none" strike="noStrike" dirty="0">
                          <a:effectLst/>
                        </a:rPr>
                        <a:t>на доходы физических лиц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71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налога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Срок представления декларации/расчета по налогам и страховым взносам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Срок представления уведомления по налогам и страховым взносам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Период, указываемый в платежном поручении (код отчетного периода)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Период, указываемый в уведомлении (код отчетного периода)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Срок уплаты налогов, страховых взносов в соответствии с законодательством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29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налоговый/отчетный период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срок представления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отчетный период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срок представления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отчетный период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код налогового периода в платежном поручении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отчетный период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код отчетного (налогового) периода/номер месяца (квартала)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отчетный период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срок уплаты налога, страховых взносов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37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Налог на доходы физических лиц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квартал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25.04.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январь                        февраль                           март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не позднее 25.01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не позднее 25.02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не позднее 25.03   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январь                 февраль                 март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МС.01.ГГГГ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МС.02.ГГГГ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МС.03.ГГГГ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январь                 февраль                 март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21/01                    21/02                      21/03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январь                февраль               март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28.01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28.02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28.03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86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полугодие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25.07.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апрель                              май                                   июнь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не позднее 25.04   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не позднее 25.05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не позднее 25.06     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апрель                май                  июнь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МС.04.ГГГГ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МС.05.ГГГГ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МС.06.ГГГГ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апрель                май                  июнь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31/01                       31/02                   31/03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апрель           май            июнь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28.04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28.05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28.06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3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 месяцев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25.10.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июль                          август                              сентябрь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не позднее 25.07     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не позднее 25.08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не позднее 25.09     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июль                август                 сентябрь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МС.07.ГГГГ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МС.08.ГГГГ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МС.09.ГГГГ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июль                август                 сентябрь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33/01                      33/02                      33/03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июль           август                сентябрь           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28.07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28.08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28.09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2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25.02. года следующего за истекшим налоговым  периодом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октябрь                            ноябрь                              декабрь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не позднее 25.10   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не позднее 25.11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не позднее 25.12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не позднее последнего рабочего дня года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октябрь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ноябрь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декабрь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МС.10.ГГГГ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МС.11.ГГГГ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МС.12.ГГГГ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октябрь  ноябрь         декабрь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34/01                      34/02                     34/03           34/04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октябрь      ноябрь               декабрь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 28.10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28.11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28.12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последний рабочий день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568" marR="5568" marT="5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Пример заполненного Уведомления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3" name="Рисунок 2" descr="C:\Users\internet\Desktop\Пример1 первичное уведомление_page-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909970"/>
            <a:ext cx="4932548" cy="5948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internet\Desktop\Пример1 первичное уведомление_page-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52" y="909970"/>
            <a:ext cx="5229267" cy="5948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54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исправить Уведомление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4892" y="101673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Необходимо изменить сумму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Создать новое Уведомление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Повторно </a:t>
            </a:r>
            <a:r>
              <a:rPr lang="ru-RU" sz="1400" dirty="0">
                <a:solidFill>
                  <a:srgbClr val="002060"/>
                </a:solidFill>
              </a:rPr>
              <a:t>указать данные </a:t>
            </a:r>
            <a:r>
              <a:rPr lang="ru-RU" sz="1400" dirty="0" smtClean="0">
                <a:solidFill>
                  <a:srgbClr val="002060"/>
                </a:solidFill>
              </a:rPr>
              <a:t>строчки с ошибкой </a:t>
            </a:r>
            <a:r>
              <a:rPr lang="ru-RU" sz="1400" dirty="0">
                <a:solidFill>
                  <a:srgbClr val="002060"/>
                </a:solidFill>
              </a:rPr>
              <a:t>(КПП, КБК, ОКТМО, период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У</a:t>
            </a:r>
            <a:r>
              <a:rPr lang="ru-RU" sz="1400" dirty="0" smtClean="0">
                <a:solidFill>
                  <a:srgbClr val="002060"/>
                </a:solidFill>
              </a:rPr>
              <a:t>казать корректную сумму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68108" y="1016732"/>
            <a:ext cx="39604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Необходимо изменить иные реквизиты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Создать новое Уведомление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Повторно </a:t>
            </a:r>
            <a:r>
              <a:rPr lang="ru-RU" sz="1400" dirty="0">
                <a:solidFill>
                  <a:srgbClr val="002060"/>
                </a:solidFill>
              </a:rPr>
              <a:t>указать данные </a:t>
            </a:r>
            <a:r>
              <a:rPr lang="ru-RU" sz="1400" dirty="0" smtClean="0">
                <a:solidFill>
                  <a:srgbClr val="002060"/>
                </a:solidFill>
              </a:rPr>
              <a:t>строчки с ошибкой </a:t>
            </a:r>
            <a:r>
              <a:rPr lang="ru-RU" sz="1400" dirty="0">
                <a:solidFill>
                  <a:srgbClr val="002060"/>
                </a:solidFill>
              </a:rPr>
              <a:t>(КПП, КБК, ОКТМО, период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в строке с суммой </a:t>
            </a:r>
            <a:r>
              <a:rPr lang="ru-RU" sz="1400" dirty="0" smtClean="0">
                <a:solidFill>
                  <a:srgbClr val="002060"/>
                </a:solidFill>
              </a:rPr>
              <a:t>указать </a:t>
            </a:r>
            <a:r>
              <a:rPr lang="ru-RU" sz="1400" dirty="0">
                <a:solidFill>
                  <a:srgbClr val="002060"/>
                </a:solidFill>
              </a:rPr>
              <a:t>«0</a:t>
            </a:r>
            <a:r>
              <a:rPr lang="ru-RU" sz="1400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новой строке </a:t>
            </a:r>
            <a:r>
              <a:rPr lang="ru-RU" sz="1400" dirty="0" smtClean="0">
                <a:solidFill>
                  <a:srgbClr val="002060"/>
                </a:solidFill>
              </a:rPr>
              <a:t>указать </a:t>
            </a:r>
            <a:r>
              <a:rPr lang="ru-RU" sz="1400" dirty="0">
                <a:solidFill>
                  <a:srgbClr val="002060"/>
                </a:solidFill>
              </a:rPr>
              <a:t>верные данные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 descr="C:\Users\internet\Desktop\Пример2 уточненная (сумма)_page-0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r="-123"/>
          <a:stretch/>
        </p:blipFill>
        <p:spPr bwMode="auto">
          <a:xfrm>
            <a:off x="119336" y="2549109"/>
            <a:ext cx="2897923" cy="422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internet\Desktop\Пример2 уточненная (сумма)_page-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4904"/>
            <a:ext cx="2987216" cy="423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internet\Desktop\Пример3 уточненная (КПП обособки)_page-0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r="-441"/>
          <a:stretch/>
        </p:blipFill>
        <p:spPr bwMode="auto">
          <a:xfrm>
            <a:off x="6204012" y="2544996"/>
            <a:ext cx="2916324" cy="424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internet\Desktop\Пример3 уточненная (КПП обособки)_page-00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" r="-2647"/>
          <a:stretch/>
        </p:blipFill>
        <p:spPr bwMode="auto">
          <a:xfrm>
            <a:off x="9028820" y="2544996"/>
            <a:ext cx="3043844" cy="4232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0557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Новый порядок удержания НДФЛ в 2023 году </a:t>
            </a:r>
          </a:p>
        </p:txBody>
      </p:sp>
      <p:graphicFrame>
        <p:nvGraphicFramePr>
          <p:cNvPr id="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423530"/>
              </p:ext>
            </p:extLst>
          </p:nvPr>
        </p:nvGraphicFramePr>
        <p:xfrm>
          <a:off x="2095041" y="2091939"/>
          <a:ext cx="7930992" cy="223113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43664">
                  <a:extLst>
                    <a:ext uri="{9D8B030D-6E8A-4147-A177-3AD203B41FA5}">
                      <a16:colId xmlns="" xmlns:a16="http://schemas.microsoft.com/office/drawing/2014/main" val="520987967"/>
                    </a:ext>
                  </a:extLst>
                </a:gridCol>
                <a:gridCol w="3359126">
                  <a:extLst>
                    <a:ext uri="{9D8B030D-6E8A-4147-A177-3AD203B41FA5}">
                      <a16:colId xmlns="" xmlns:a16="http://schemas.microsoft.com/office/drawing/2014/main" val="585538658"/>
                    </a:ext>
                  </a:extLst>
                </a:gridCol>
                <a:gridCol w="1928202">
                  <a:extLst>
                    <a:ext uri="{9D8B030D-6E8A-4147-A177-3AD203B41FA5}">
                      <a16:colId xmlns="" xmlns:a16="http://schemas.microsoft.com/office/drawing/2014/main" val="3003402993"/>
                    </a:ext>
                  </a:extLst>
                </a:gridCol>
              </a:tblGrid>
              <a:tr h="780288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Дата получения дохода</a:t>
                      </a:r>
                      <a:endParaRPr lang="ru-RU" sz="22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В какой момент            удержать налог</a:t>
                      </a:r>
                      <a:endParaRPr lang="ru-RU" sz="22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Норма</a:t>
                      </a:r>
                      <a:endParaRPr lang="ru-RU" sz="22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2587723348"/>
                  </a:ext>
                </a:extLst>
              </a:tr>
              <a:tr h="1450848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День выплаты дохода</a:t>
                      </a:r>
                      <a:endParaRPr lang="ru-RU" sz="2200" b="1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При каждой выплате денежных средств сотруднику –</a:t>
                      </a:r>
                      <a:r>
                        <a:rPr lang="ru-RU" sz="2200" baseline="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и с аванса и со второй части ЗП</a:t>
                      </a:r>
                      <a:endParaRPr lang="ru-RU" sz="2200" b="1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пп.1 ч.</a:t>
                      </a:r>
                      <a:r>
                        <a:rPr lang="ru-RU" sz="2200" baseline="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1 ст. 223 НК РФ</a:t>
                      </a:r>
                      <a:endParaRPr lang="ru-RU" sz="2200" b="1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201460122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807968" y="1355172"/>
            <a:ext cx="4542346" cy="259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5975"/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Федеральный</a:t>
            </a:r>
            <a:r>
              <a:rPr lang="ru-RU" sz="1800" b="1" dirty="0" smtClean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закон от </a:t>
            </a:r>
            <a:r>
              <a:rPr lang="ru-RU" sz="1600" b="1" dirty="0" smtClean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14.07.2022 № 263-ФЗ</a:t>
            </a:r>
            <a:endParaRPr lang="ru-RU" sz="1600" b="1" dirty="0">
              <a:solidFill>
                <a:srgbClr val="F79646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1199" y="4117785"/>
            <a:ext cx="7491073" cy="2093482"/>
          </a:xfrm>
          <a:prstGeom prst="rect">
            <a:avLst/>
          </a:prstGeom>
        </p:spPr>
        <p:txBody>
          <a:bodyPr vert="horz" wrap="none" lIns="104306" tIns="52153" rIns="104306" bIns="52153" rtlCol="0" anchor="ctr">
            <a:normAutofit/>
          </a:bodyPr>
          <a:lstStyle/>
          <a:p>
            <a:pPr defTabSz="1043056" fontAlgn="auto">
              <a:spcAft>
                <a:spcPts val="0"/>
              </a:spcAft>
            </a:pPr>
            <a:r>
              <a:rPr lang="ru-RU" sz="1900" b="1" u="sng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Дата </a:t>
            </a:r>
            <a:r>
              <a:rPr lang="ru-RU" sz="1900" b="1" u="sng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фактического получения дохода </a:t>
            </a:r>
            <a:r>
              <a:rPr lang="ru-RU" sz="19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 виде оплаты труда </a:t>
            </a:r>
          </a:p>
          <a:p>
            <a:pPr defTabSz="1043056" fontAlgn="auto">
              <a:spcAft>
                <a:spcPts val="0"/>
              </a:spcAft>
            </a:pPr>
            <a:r>
              <a:rPr lang="ru-RU" sz="19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устанавливается </a:t>
            </a:r>
            <a:r>
              <a:rPr lang="ru-RU" sz="19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 общем порядке – </a:t>
            </a:r>
            <a:r>
              <a:rPr lang="ru-RU" sz="1900" b="1" u="sng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на день выплаты дохода</a:t>
            </a:r>
          </a:p>
          <a:p>
            <a:pPr defTabSz="1043056" fontAlgn="auto">
              <a:spcAft>
                <a:spcPts val="0"/>
              </a:spcAft>
            </a:pPr>
            <a:r>
              <a:rPr lang="ru-RU" sz="19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(</a:t>
            </a:r>
            <a:r>
              <a:rPr lang="ru-RU" sz="19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 т. ч. с ЗП, больничных, отпускных)</a:t>
            </a:r>
          </a:p>
          <a:p>
            <a:pPr defTabSz="1043056" fontAlgn="auto">
              <a:spcAft>
                <a:spcPts val="0"/>
              </a:spcAft>
            </a:pPr>
            <a:endParaRPr lang="ru-RU" sz="1900" b="1" dirty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 defTabSz="1043056" fontAlgn="auto">
              <a:spcAft>
                <a:spcPts val="0"/>
              </a:spcAft>
            </a:pPr>
            <a:r>
              <a:rPr lang="ru-RU" sz="19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НДФЛ исчисляется и удерживается </a:t>
            </a:r>
            <a:r>
              <a:rPr lang="ru-RU" sz="19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с каждой выплаты дохода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33032" y="4336332"/>
            <a:ext cx="369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15975"/>
            <a:r>
              <a:rPr lang="ru-RU" sz="44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ru-RU" sz="44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474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Новые сроки уплаты НДФЛ в 2023 году </a:t>
            </a:r>
          </a:p>
        </p:txBody>
      </p:sp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8942308"/>
              </p:ext>
            </p:extLst>
          </p:nvPr>
        </p:nvGraphicFramePr>
        <p:xfrm>
          <a:off x="1914430" y="2199720"/>
          <a:ext cx="8661204" cy="335827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904165">
                  <a:extLst>
                    <a:ext uri="{9D8B030D-6E8A-4147-A177-3AD203B41FA5}">
                      <a16:colId xmlns="" xmlns:a16="http://schemas.microsoft.com/office/drawing/2014/main" val="3628266500"/>
                    </a:ext>
                  </a:extLst>
                </a:gridCol>
                <a:gridCol w="2808312">
                  <a:extLst>
                    <a:ext uri="{9D8B030D-6E8A-4147-A177-3AD203B41FA5}">
                      <a16:colId xmlns="" xmlns:a16="http://schemas.microsoft.com/office/drawing/2014/main" val="520987967"/>
                    </a:ext>
                  </a:extLst>
                </a:gridCol>
                <a:gridCol w="2948727">
                  <a:extLst>
                    <a:ext uri="{9D8B030D-6E8A-4147-A177-3AD203B41FA5}">
                      <a16:colId xmlns="" xmlns:a16="http://schemas.microsoft.com/office/drawing/2014/main" val="585538658"/>
                    </a:ext>
                  </a:extLst>
                </a:gridCol>
              </a:tblGrid>
              <a:tr h="117652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Период удержания НДФЛ</a:t>
                      </a:r>
                      <a:endParaRPr lang="ru-RU" sz="18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Срок перечисления НДФЛ </a:t>
                      </a:r>
                    </a:p>
                    <a:p>
                      <a:pPr algn="ctr"/>
                      <a:r>
                        <a:rPr lang="ru-RU" sz="1700" dirty="0" smtClean="0"/>
                        <a:t>(п. 6 ст. 226 НК РФ в ред. 263-ФЗ)</a:t>
                      </a:r>
                      <a:endParaRPr lang="ru-RU" sz="17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Срок подачи уведомления </a:t>
                      </a:r>
                    </a:p>
                    <a:p>
                      <a:pPr algn="ctr"/>
                      <a:r>
                        <a:rPr lang="ru-RU" sz="1700" dirty="0" smtClean="0"/>
                        <a:t>(п. 9 ст. 58 НК РФ в ред. 263-ФЗ)</a:t>
                      </a:r>
                      <a:endParaRPr lang="ru-RU" sz="17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2587723348"/>
                  </a:ext>
                </a:extLst>
              </a:tr>
              <a:tr h="368808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С 1 по 22 января</a:t>
                      </a:r>
                      <a:endParaRPr lang="ru-RU" sz="17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Не позднее</a:t>
                      </a:r>
                      <a:r>
                        <a:rPr lang="ru-RU" sz="1700" baseline="0" dirty="0" smtClean="0"/>
                        <a:t> 28 января</a:t>
                      </a:r>
                      <a:endParaRPr lang="ru-RU" sz="17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Не позднее 25 января</a:t>
                      </a:r>
                      <a:endParaRPr lang="ru-RU" sz="17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2014601227"/>
                  </a:ext>
                </a:extLst>
              </a:tr>
              <a:tr h="886968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С 23 числа предшествующего месяца по 22 число текущего месяца</a:t>
                      </a:r>
                      <a:endParaRPr lang="ru-RU" sz="17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Не позднее 28-го числа текущего месяца</a:t>
                      </a:r>
                      <a:endParaRPr lang="ru-RU" sz="1700" b="0" baseline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Не позднее 25-го числа текущего месяца</a:t>
                      </a:r>
                      <a:endParaRPr lang="ru-RU" sz="17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3698400979"/>
                  </a:ext>
                </a:extLst>
              </a:tr>
              <a:tr h="666886">
                <a:tc>
                  <a:txBody>
                    <a:bodyPr/>
                    <a:lstStyle/>
                    <a:p>
                      <a:pPr marL="0" algn="ctr" defTabSz="902637" rtl="0" eaLnBrk="1" latinLnBrk="0" hangingPunct="1"/>
                      <a:r>
                        <a:rPr lang="ru-RU" sz="1700" kern="1200" dirty="0" smtClean="0"/>
                        <a:t>С 23 по 31 декабря</a:t>
                      </a:r>
                      <a:endParaRPr lang="ru-RU" sz="1700" b="0" kern="1200" dirty="0">
                        <a:solidFill>
                          <a:schemeClr val="dk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 gridSpan="2">
                  <a:txBody>
                    <a:bodyPr/>
                    <a:lstStyle/>
                    <a:p>
                      <a:pPr marL="0" algn="ctr" defTabSz="902637" rtl="0" eaLnBrk="1" latinLnBrk="0" hangingPunct="1"/>
                      <a:r>
                        <a:rPr lang="ru-RU" sz="1700" kern="1200" dirty="0" smtClean="0"/>
                        <a:t>Не позже последнего рабочего дня календарного года</a:t>
                      </a:r>
                      <a:endParaRPr lang="ru-RU" sz="1700" b="0" kern="1200" dirty="0" smtClean="0">
                        <a:solidFill>
                          <a:schemeClr val="dk1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348028" y="1263175"/>
            <a:ext cx="4542346" cy="259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5975"/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Федеральный </a:t>
            </a:r>
            <a:r>
              <a:rPr lang="ru-RU" sz="1600" b="1" dirty="0" smtClean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закон от 14.07.2022 </a:t>
            </a:r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№ </a:t>
            </a:r>
            <a:r>
              <a:rPr lang="ru-RU" sz="1600" b="1" dirty="0" smtClean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263-ФЗ</a:t>
            </a:r>
          </a:p>
          <a:p>
            <a:pPr algn="ctr" defTabSz="815975"/>
            <a:endParaRPr lang="ru-RU" sz="1600" b="1" dirty="0">
              <a:solidFill>
                <a:srgbClr val="F79646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 algn="ctr" defTabSz="815975"/>
            <a:endParaRPr lang="ru-RU" sz="1600" b="1" dirty="0">
              <a:solidFill>
                <a:srgbClr val="F79646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4711" y="5762059"/>
            <a:ext cx="891540" cy="1097280"/>
          </a:xfrm>
          <a:prstGeom prst="rect">
            <a:avLst/>
          </a:prstGeom>
        </p:spPr>
        <p:txBody>
          <a:bodyPr vert="horz" wrap="none" lIns="104306" tIns="52153" rIns="104306" bIns="52153" rtlCol="0" anchor="ctr">
            <a:normAutofit/>
          </a:bodyPr>
          <a:lstStyle/>
          <a:p>
            <a:pPr defTabSz="1043056" fontAlgn="auto">
              <a:spcAft>
                <a:spcPts val="0"/>
              </a:spcAft>
            </a:pPr>
            <a:endParaRPr lang="ru-RU" sz="4800" b="1" dirty="0" smtClean="0">
              <a:solidFill>
                <a:srgbClr val="005AA9"/>
              </a:solidFill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45605" y="5488373"/>
            <a:ext cx="716443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3056" fontAlgn="auto">
              <a:spcAft>
                <a:spcPts val="0"/>
              </a:spcAft>
            </a:pPr>
            <a:r>
              <a:rPr lang="ru-RU" sz="3000" b="1" dirty="0" smtClean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!</a:t>
            </a:r>
            <a:r>
              <a:rPr lang="ru-RU" sz="1600" dirty="0" smtClean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Расчетный период для НДФЛ считается период с 23-го числа текущего месяца   </a:t>
            </a:r>
            <a:r>
              <a:rPr lang="ru-RU" sz="15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/>
            </a:r>
            <a:br>
              <a:rPr lang="ru-RU" sz="15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</a:br>
            <a:r>
              <a:rPr lang="ru-RU" sz="15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по </a:t>
            </a:r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22-е число следующего месяца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55877" y="1478300"/>
            <a:ext cx="8986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5975"/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По новым правилам НДФЛ уплачивается одним платежом, на один КБК в единый срок.</a:t>
            </a:r>
          </a:p>
          <a:p>
            <a:pPr defTabSz="815975"/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Исключение: НДФЛ в фиксированном размере с доходов иностранцев (трудовые патенты - ст. 227.1 НК РФ).  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72865" y="6273203"/>
            <a:ext cx="81099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5975"/>
            <a:r>
              <a:rPr lang="ru-RU" sz="15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С 2023 года отменен п.9  ст. 226 НК РФ, запрещающий налоговым агентам уплачивать НДФЛ из </a:t>
            </a:r>
          </a:p>
          <a:p>
            <a:pPr algn="ctr" defTabSz="815975"/>
            <a:r>
              <a:rPr lang="ru-RU" sz="15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собственных средств. Перечислять НДФЛ на ЕНС можно до удержания налога.  </a:t>
            </a:r>
            <a:endParaRPr lang="ru-RU" sz="1500" b="1" dirty="0">
              <a:solidFill>
                <a:prstClr val="black"/>
              </a:solidFill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337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Новые сроки представления расчета 6-НДФЛ в 2023 году </a:t>
            </a:r>
          </a:p>
        </p:txBody>
      </p:sp>
      <p:graphicFrame>
        <p:nvGraphicFramePr>
          <p:cNvPr id="10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8694652"/>
              </p:ext>
            </p:extLst>
          </p:nvPr>
        </p:nvGraphicFramePr>
        <p:xfrm>
          <a:off x="1333572" y="1520788"/>
          <a:ext cx="10261142" cy="203875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23927">
                  <a:extLst>
                    <a:ext uri="{9D8B030D-6E8A-4147-A177-3AD203B41FA5}">
                      <a16:colId xmlns="" xmlns:a16="http://schemas.microsoft.com/office/drawing/2014/main" val="3628266500"/>
                    </a:ext>
                  </a:extLst>
                </a:gridCol>
                <a:gridCol w="4007900">
                  <a:extLst>
                    <a:ext uri="{9D8B030D-6E8A-4147-A177-3AD203B41FA5}">
                      <a16:colId xmlns="" xmlns:a16="http://schemas.microsoft.com/office/drawing/2014/main" val="520987967"/>
                    </a:ext>
                  </a:extLst>
                </a:gridCol>
                <a:gridCol w="3929315">
                  <a:extLst>
                    <a:ext uri="{9D8B030D-6E8A-4147-A177-3AD203B41FA5}">
                      <a16:colId xmlns="" xmlns:a16="http://schemas.microsoft.com/office/drawing/2014/main" val="585538658"/>
                    </a:ext>
                  </a:extLst>
                </a:gridCol>
              </a:tblGrid>
              <a:tr h="3194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Период</a:t>
                      </a:r>
                      <a:endParaRPr lang="ru-RU" sz="16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Срок представления до 2023 года</a:t>
                      </a:r>
                      <a:endParaRPr lang="ru-RU" sz="16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Срок представления с 2023 года</a:t>
                      </a:r>
                      <a:endParaRPr lang="ru-RU" sz="16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2587723348"/>
                  </a:ext>
                </a:extLst>
              </a:tr>
              <a:tr h="7600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</a:t>
                      </a:r>
                      <a:r>
                        <a:rPr lang="ru-RU" sz="1600" baseline="0" dirty="0" smtClean="0"/>
                        <a:t>а 1 квартал, полугодие,</a:t>
                      </a:r>
                      <a:br>
                        <a:rPr lang="ru-RU" sz="1600" baseline="0" dirty="0" smtClean="0"/>
                      </a:br>
                      <a:r>
                        <a:rPr lang="ru-RU" sz="1600" baseline="0" dirty="0" smtClean="0"/>
                        <a:t> 9 месяцев</a:t>
                      </a:r>
                      <a:endParaRPr lang="ru-RU" sz="16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позднее последнего дня месяца, следующего за отчетным</a:t>
                      </a:r>
                      <a:r>
                        <a:rPr lang="ru-RU" sz="1600" baseline="0" dirty="0" smtClean="0"/>
                        <a:t> периодом</a:t>
                      </a:r>
                      <a:endParaRPr lang="ru-RU" sz="16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позднее 25-го числа месяца, следующего за отчетным периодом</a:t>
                      </a:r>
                      <a:endParaRPr lang="ru-RU" sz="16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2014601227"/>
                  </a:ext>
                </a:extLst>
              </a:tr>
              <a:tr h="8439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Годовой 6-НДФЛ</a:t>
                      </a:r>
                      <a:endParaRPr lang="ru-RU" sz="16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позднее 1 марта года,</a:t>
                      </a:r>
                      <a:r>
                        <a:rPr lang="ru-RU" sz="1600" baseline="0" dirty="0" smtClean="0"/>
                        <a:t> следующего за истекшим периодом </a:t>
                      </a:r>
                      <a:endParaRPr lang="ru-RU" sz="1600" b="0" baseline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позднее 25-го февраля года, следующего за истекшим периодом</a:t>
                      </a:r>
                      <a:endParaRPr lang="ru-RU" sz="16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3698400979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88088" y="1075343"/>
            <a:ext cx="5120029" cy="259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5975"/>
            <a:r>
              <a:rPr lang="ru-RU" sz="1600" b="1" dirty="0" smtClean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       Федеральный </a:t>
            </a:r>
            <a:r>
              <a:rPr lang="ru-RU" sz="1600" b="1" dirty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закон от 14.07.2022 № 263-ФЗ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159261"/>
              </p:ext>
            </p:extLst>
          </p:nvPr>
        </p:nvGraphicFramePr>
        <p:xfrm>
          <a:off x="1343093" y="4004986"/>
          <a:ext cx="10261140" cy="273580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412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423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775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974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Отчетный период</a:t>
                      </a:r>
                      <a:endParaRPr lang="ru-RU" sz="16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Срок представления</a:t>
                      </a:r>
                      <a:endParaRPr lang="ru-RU" sz="16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Налог,</a:t>
                      </a:r>
                      <a:r>
                        <a:rPr lang="ru-RU" sz="1600" baseline="0" dirty="0" smtClean="0"/>
                        <a:t> удержанный за какой период , отражается в разделе 1</a:t>
                      </a:r>
                      <a:endParaRPr lang="ru-RU" sz="16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85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2022 год</a:t>
                      </a:r>
                      <a:endParaRPr lang="ru-RU" sz="16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27 февраля 2023 года</a:t>
                      </a:r>
                      <a:endParaRPr lang="ru-RU" sz="16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октября – 31 декабря 2022 года</a:t>
                      </a:r>
                      <a:endParaRPr lang="ru-RU" sz="16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35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квартал 2023 года</a:t>
                      </a:r>
                      <a:endParaRPr lang="ru-RU" sz="16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/>
                        <a:t>25 апреля 2023 года</a:t>
                      </a:r>
                      <a:endParaRPr lang="ru-RU" sz="1600" b="0" baseline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января – 22 марта 2023 года</a:t>
                      </a:r>
                      <a:endParaRPr lang="ru-RU" sz="16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92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полугодие 2023 года</a:t>
                      </a:r>
                      <a:endParaRPr lang="ru-RU" sz="16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/>
                        <a:t>25 июля 2023 года</a:t>
                      </a:r>
                      <a:endParaRPr lang="ru-RU" sz="1600" b="0" baseline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 марта – 22 июня 2023 года</a:t>
                      </a:r>
                      <a:endParaRPr lang="ru-RU" sz="16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92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месяцев 2023 года</a:t>
                      </a:r>
                      <a:endParaRPr lang="ru-RU" sz="16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/>
                        <a:t>25 октября 2023 года</a:t>
                      </a:r>
                      <a:endParaRPr lang="ru-RU" sz="1600" b="0" baseline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 июня – 22 сентября 2023 года</a:t>
                      </a:r>
                      <a:endParaRPr lang="ru-RU" sz="16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74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2023 год</a:t>
                      </a:r>
                      <a:endParaRPr lang="ru-RU" sz="16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/>
                        <a:t>26 февраля 2024 года</a:t>
                      </a:r>
                      <a:endParaRPr lang="ru-RU" sz="1600" b="0" baseline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 сентября – 29 декабря 2023 года</a:t>
                      </a:r>
                      <a:endParaRPr lang="ru-RU" sz="16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124209" y="3667512"/>
            <a:ext cx="8372019" cy="337474"/>
          </a:xfrm>
          <a:prstGeom prst="rect">
            <a:avLst/>
          </a:prstGeom>
        </p:spPr>
        <p:txBody>
          <a:bodyPr vert="horz" wrap="none" lIns="104306" tIns="52153" rIns="104306" bIns="52153" rtlCol="0" anchor="ctr">
            <a:noAutofit/>
          </a:bodyPr>
          <a:lstStyle/>
          <a:p>
            <a:pPr algn="ctr" defTabSz="1043056" fontAlgn="auto">
              <a:spcAft>
                <a:spcPts val="0"/>
              </a:spcAft>
            </a:pPr>
            <a:r>
              <a:rPr lang="ru-RU" sz="1600" b="1" dirty="0">
                <a:solidFill>
                  <a:srgbClr val="005AA9"/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Когда в 2023 году представить расчет 6-НДФЛ и что в него необходимо включать</a:t>
            </a:r>
          </a:p>
        </p:txBody>
      </p:sp>
    </p:spTree>
    <p:extLst>
      <p:ext uri="{BB962C8B-B14F-4D97-AF65-F5344CB8AC3E}">
        <p14:creationId xmlns:p14="http://schemas.microsoft.com/office/powerpoint/2010/main" val="1371877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8625" y="584684"/>
            <a:ext cx="1126925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 smtClean="0"/>
          </a:p>
          <a:p>
            <a:pPr algn="ctr"/>
            <a:r>
              <a:rPr lang="ru-RU" i="1" dirty="0" smtClean="0"/>
              <a:t>Пример </a:t>
            </a:r>
            <a:r>
              <a:rPr lang="ru-RU" i="1" dirty="0"/>
              <a:t>заполнения расчета за </a:t>
            </a:r>
            <a:r>
              <a:rPr lang="ru-RU" i="1" dirty="0" smtClean="0"/>
              <a:t>6 мес. </a:t>
            </a:r>
            <a:r>
              <a:rPr lang="ru-RU" i="1" dirty="0"/>
              <a:t>2023 года</a:t>
            </a:r>
            <a:endParaRPr lang="ru-RU" dirty="0"/>
          </a:p>
          <a:p>
            <a:r>
              <a:rPr lang="ru-RU" sz="1600" b="1" i="1" dirty="0" smtClean="0">
                <a:hlinkClick r:id="rId2"/>
              </a:rPr>
              <a:t>Раздел </a:t>
            </a:r>
            <a:r>
              <a:rPr lang="ru-RU" sz="1600" b="1" i="1" dirty="0">
                <a:hlinkClick r:id="rId2"/>
              </a:rPr>
              <a:t>1</a:t>
            </a:r>
            <a:r>
              <a:rPr lang="ru-RU" sz="1600" b="1" i="1" dirty="0"/>
              <a:t> - НДФЛ к перечислению в бюджет или возврату работникам </a:t>
            </a:r>
            <a:r>
              <a:rPr lang="ru-RU" sz="1600" b="1" i="1" dirty="0" smtClean="0"/>
              <a:t>во 2 </a:t>
            </a:r>
            <a:r>
              <a:rPr lang="ru-RU" sz="1600" b="1" i="1" dirty="0"/>
              <a:t>квартале.</a:t>
            </a:r>
            <a:r>
              <a:rPr lang="ru-RU" sz="1600" i="1" dirty="0"/>
              <a:t> (</a:t>
            </a:r>
            <a:r>
              <a:rPr lang="ru-RU" sz="1600" i="1" dirty="0">
                <a:hlinkClick r:id="rId3"/>
              </a:rPr>
              <a:t>п. 3.2</a:t>
            </a:r>
            <a:r>
              <a:rPr lang="ru-RU" sz="1600" i="1" dirty="0"/>
              <a:t> Порядка).</a:t>
            </a:r>
            <a:endParaRPr lang="ru-RU" sz="1600" dirty="0"/>
          </a:p>
          <a:p>
            <a:endParaRPr lang="ru-RU" sz="1600" i="1" dirty="0" smtClean="0">
              <a:hlinkClick r:id="rId4"/>
            </a:endParaRPr>
          </a:p>
          <a:p>
            <a:r>
              <a:rPr lang="ru-RU" sz="1600" i="1" dirty="0" smtClean="0">
                <a:hlinkClick r:id="rId4"/>
              </a:rPr>
              <a:t>Поле </a:t>
            </a:r>
            <a:r>
              <a:rPr lang="ru-RU" sz="1600" i="1" dirty="0">
                <a:hlinkClick r:id="rId4"/>
              </a:rPr>
              <a:t>020</a:t>
            </a:r>
            <a:r>
              <a:rPr lang="ru-RU" sz="1600" i="1" dirty="0"/>
              <a:t> - НДФЛ к уплате в 1 квартале. </a:t>
            </a:r>
            <a:r>
              <a:rPr lang="ru-RU" sz="1600" i="1" dirty="0">
                <a:hlinkClick r:id="rId5"/>
              </a:rPr>
              <a:t>Поля 021</a:t>
            </a:r>
            <a:r>
              <a:rPr lang="ru-RU" sz="1600" i="1" dirty="0"/>
              <a:t>, </a:t>
            </a:r>
            <a:r>
              <a:rPr lang="ru-RU" sz="1600" i="1" dirty="0">
                <a:hlinkClick r:id="rId6"/>
              </a:rPr>
              <a:t>022</a:t>
            </a:r>
            <a:r>
              <a:rPr lang="ru-RU" sz="1600" i="1" dirty="0"/>
              <a:t>, </a:t>
            </a:r>
            <a:r>
              <a:rPr lang="ru-RU" sz="1600" i="1" dirty="0">
                <a:hlinkClick r:id="rId7"/>
              </a:rPr>
              <a:t>023</a:t>
            </a:r>
            <a:r>
              <a:rPr lang="ru-RU" sz="1600" i="1" dirty="0"/>
              <a:t> - НДФЛ со сроками уплаты </a:t>
            </a:r>
            <a:r>
              <a:rPr lang="ru-RU" sz="1600" b="1" i="1" dirty="0" smtClean="0"/>
              <a:t>28.04.2023</a:t>
            </a:r>
            <a:r>
              <a:rPr lang="ru-RU" sz="1600" b="1" i="1" dirty="0"/>
              <a:t>, </a:t>
            </a:r>
            <a:r>
              <a:rPr lang="ru-RU" sz="1600" b="1" i="1" dirty="0" smtClean="0"/>
              <a:t>28.05.2023 </a:t>
            </a:r>
            <a:r>
              <a:rPr lang="ru-RU" sz="1600" b="1" i="1" dirty="0"/>
              <a:t>и </a:t>
            </a:r>
            <a:r>
              <a:rPr lang="ru-RU" sz="1600" b="1" i="1" dirty="0" smtClean="0"/>
              <a:t>28.06.2023</a:t>
            </a:r>
            <a:r>
              <a:rPr lang="ru-RU" sz="1600" i="1" dirty="0"/>
              <a:t>. </a:t>
            </a:r>
            <a:endParaRPr lang="ru-RU" sz="1600" dirty="0"/>
          </a:p>
          <a:p>
            <a:r>
              <a:rPr lang="ru-RU" sz="1600" i="1" dirty="0">
                <a:hlinkClick r:id="rId8"/>
              </a:rPr>
              <a:t>Поле 030</a:t>
            </a:r>
            <a:r>
              <a:rPr lang="ru-RU" sz="1600" i="1" dirty="0"/>
              <a:t> - НДФЛ, который </a:t>
            </a:r>
            <a:r>
              <a:rPr lang="ru-RU" sz="1600" i="1" dirty="0" smtClean="0"/>
              <a:t>вернули работникам в </a:t>
            </a:r>
            <a:r>
              <a:rPr lang="ru-RU" sz="1600" i="1" dirty="0"/>
              <a:t>1 кв. Разбейте налог по датам: </a:t>
            </a:r>
            <a:r>
              <a:rPr lang="ru-RU" sz="1600" i="1" dirty="0">
                <a:hlinkClick r:id="rId9"/>
              </a:rPr>
              <a:t>поле 031</a:t>
            </a:r>
            <a:r>
              <a:rPr lang="ru-RU" sz="1600" i="1" dirty="0"/>
              <a:t> - дата возврата, </a:t>
            </a:r>
            <a:r>
              <a:rPr lang="ru-RU" sz="1600" i="1" dirty="0">
                <a:hlinkClick r:id="rId9"/>
              </a:rPr>
              <a:t>032</a:t>
            </a:r>
            <a:r>
              <a:rPr lang="ru-RU" sz="1600" i="1" dirty="0"/>
              <a:t> - возвращенная сумма.</a:t>
            </a:r>
            <a:endParaRPr lang="ru-RU" sz="1600" dirty="0"/>
          </a:p>
          <a:p>
            <a:endParaRPr lang="ru-RU" sz="1600" b="1" i="1" dirty="0" smtClean="0">
              <a:hlinkClick r:id="rId10"/>
            </a:endParaRPr>
          </a:p>
          <a:p>
            <a:r>
              <a:rPr lang="ru-RU" sz="1600" b="1" i="1" dirty="0" smtClean="0">
                <a:hlinkClick r:id="rId10"/>
              </a:rPr>
              <a:t>Раздел </a:t>
            </a:r>
            <a:r>
              <a:rPr lang="ru-RU" sz="1600" b="1" i="1" dirty="0">
                <a:hlinkClick r:id="rId10"/>
              </a:rPr>
              <a:t>2</a:t>
            </a:r>
            <a:r>
              <a:rPr lang="ru-RU" sz="1600" b="1" i="1" dirty="0"/>
              <a:t> - данные о суммах дохода, исчисленного и удержанного налога нарастающим итогом с начала года.</a:t>
            </a:r>
            <a:endParaRPr lang="ru-RU" sz="1600" dirty="0"/>
          </a:p>
          <a:p>
            <a:endParaRPr lang="ru-RU" sz="1600" i="1" dirty="0" smtClean="0">
              <a:hlinkClick r:id="rId11"/>
            </a:endParaRPr>
          </a:p>
          <a:p>
            <a:r>
              <a:rPr lang="ru-RU" sz="1600" i="1" dirty="0" smtClean="0">
                <a:hlinkClick r:id="rId11"/>
              </a:rPr>
              <a:t>Поле </a:t>
            </a:r>
            <a:r>
              <a:rPr lang="ru-RU" sz="1600" i="1" dirty="0">
                <a:hlinkClick r:id="rId11"/>
              </a:rPr>
              <a:t>110</a:t>
            </a:r>
            <a:r>
              <a:rPr lang="ru-RU" sz="1600" i="1" dirty="0"/>
              <a:t> - зарплата, отпускные, больничные и другие доходы, выплаченные в 1 кв. 2023 (</a:t>
            </a:r>
            <a:r>
              <a:rPr lang="ru-RU" sz="1600" b="1" i="1" dirty="0"/>
              <a:t>с 01.01.2023 по </a:t>
            </a:r>
            <a:r>
              <a:rPr lang="ru-RU" sz="1600" b="1" i="1" dirty="0" smtClean="0"/>
              <a:t>30.06.2023</a:t>
            </a:r>
            <a:r>
              <a:rPr lang="ru-RU" sz="1600" i="1" dirty="0"/>
              <a:t>), общей суммой без уменьшения на налог и вычеты. </a:t>
            </a:r>
            <a:endParaRPr lang="ru-RU" sz="1600" i="1" dirty="0" smtClean="0"/>
          </a:p>
          <a:p>
            <a:r>
              <a:rPr lang="ru-RU" sz="1600" i="1" dirty="0" smtClean="0">
                <a:hlinkClick r:id="rId12"/>
              </a:rPr>
              <a:t>Поле </a:t>
            </a:r>
            <a:r>
              <a:rPr lang="ru-RU" sz="1600" i="1" dirty="0">
                <a:hlinkClick r:id="rId12"/>
              </a:rPr>
              <a:t>130</a:t>
            </a:r>
            <a:r>
              <a:rPr lang="ru-RU" sz="1600" i="1" dirty="0"/>
              <a:t> - вычеты, </a:t>
            </a:r>
            <a:endParaRPr lang="ru-RU" sz="1600" i="1" dirty="0" smtClean="0"/>
          </a:p>
          <a:p>
            <a:r>
              <a:rPr lang="ru-RU" sz="1600" i="1" dirty="0" smtClean="0">
                <a:hlinkClick r:id="rId13"/>
              </a:rPr>
              <a:t>поле </a:t>
            </a:r>
            <a:r>
              <a:rPr lang="ru-RU" sz="1600" i="1" dirty="0">
                <a:hlinkClick r:id="rId13"/>
              </a:rPr>
              <a:t>140</a:t>
            </a:r>
            <a:r>
              <a:rPr lang="ru-RU" sz="1600" i="1" dirty="0"/>
              <a:t> - исчисленный с этих доходов НДФЛ (</a:t>
            </a:r>
            <a:r>
              <a:rPr lang="ru-RU" sz="1600" i="1" u="sng" dirty="0">
                <a:hlinkClick r:id="rId14"/>
              </a:rPr>
              <a:t>п. 4.1</a:t>
            </a:r>
            <a:r>
              <a:rPr lang="ru-RU" sz="1600" i="1" u="sng" dirty="0"/>
              <a:t> </a:t>
            </a:r>
            <a:r>
              <a:rPr lang="ru-RU" sz="1600" i="1" dirty="0"/>
              <a:t>Порядка, </a:t>
            </a:r>
            <a:r>
              <a:rPr lang="ru-RU" sz="1600" i="1" dirty="0">
                <a:hlinkClick r:id="rId15"/>
              </a:rPr>
              <a:t>Письмо</a:t>
            </a:r>
            <a:r>
              <a:rPr lang="ru-RU" sz="1600" i="1" dirty="0"/>
              <a:t> ФНС от 06.03.2023 N ЗГ-3-11/3160@).</a:t>
            </a:r>
            <a:endParaRPr lang="ru-RU" sz="1600" dirty="0"/>
          </a:p>
          <a:p>
            <a:r>
              <a:rPr lang="ru-RU" sz="1600" i="1" dirty="0" smtClean="0">
                <a:hlinkClick r:id="rId16"/>
              </a:rPr>
              <a:t>Поле </a:t>
            </a:r>
            <a:r>
              <a:rPr lang="ru-RU" sz="1600" i="1" dirty="0">
                <a:hlinkClick r:id="rId16"/>
              </a:rPr>
              <a:t>160</a:t>
            </a:r>
            <a:r>
              <a:rPr lang="ru-RU" sz="1600" i="1" dirty="0"/>
              <a:t> - налог, удержанный в 1 кв. (</a:t>
            </a:r>
            <a:r>
              <a:rPr lang="ru-RU" sz="1600" b="1" i="1" dirty="0"/>
              <a:t>с 01.01.2023 по </a:t>
            </a:r>
            <a:r>
              <a:rPr lang="ru-RU" sz="1600" b="1" i="1" dirty="0" smtClean="0"/>
              <a:t>30.06.2023</a:t>
            </a:r>
            <a:r>
              <a:rPr lang="ru-RU" sz="1600" i="1" dirty="0"/>
              <a:t>). Этот налог может не совпадать с суммой НДФЛ в </a:t>
            </a:r>
            <a:r>
              <a:rPr lang="ru-RU" sz="1600" i="1" dirty="0" smtClean="0"/>
              <a:t>поле 140, </a:t>
            </a:r>
            <a:r>
              <a:rPr lang="ru-RU" sz="1600" i="1" dirty="0"/>
              <a:t>например, если были доходы в натуральной форме.</a:t>
            </a:r>
            <a:endParaRPr lang="ru-RU" sz="1600" dirty="0"/>
          </a:p>
          <a:p>
            <a:r>
              <a:rPr lang="ru-RU" sz="1600" i="1" dirty="0">
                <a:hlinkClick r:id="rId17"/>
              </a:rPr>
              <a:t>Поле 170</a:t>
            </a:r>
            <a:r>
              <a:rPr lang="ru-RU" sz="1600" i="1" dirty="0"/>
              <a:t> - только НДФЛ, который не сможете удержать до конца года. Например, налог с подарка человеку, не получавшему от вас денежных доходов.</a:t>
            </a:r>
            <a:endParaRPr lang="ru-RU" sz="1600" dirty="0"/>
          </a:p>
          <a:p>
            <a:r>
              <a:rPr lang="ru-RU" sz="1600" i="1" dirty="0">
                <a:hlinkClick r:id="rId18"/>
              </a:rPr>
              <a:t>Поле 180</a:t>
            </a:r>
            <a:r>
              <a:rPr lang="ru-RU" sz="1600" i="1" dirty="0"/>
              <a:t> - излишне удержанный НДФЛ, который не сможете вернуть до конца года.</a:t>
            </a:r>
            <a:endParaRPr lang="ru-RU" sz="1600" dirty="0"/>
          </a:p>
          <a:p>
            <a:r>
              <a:rPr lang="ru-RU" sz="1600" i="1" dirty="0">
                <a:hlinkClick r:id="rId19"/>
              </a:rPr>
              <a:t>Поле 190</a:t>
            </a:r>
            <a:r>
              <a:rPr lang="ru-RU" sz="1600" i="1" dirty="0"/>
              <a:t> - НДФЛ, возвращенный работникам с начала года.</a:t>
            </a:r>
            <a:endParaRPr lang="ru-RU" sz="1600" dirty="0"/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79263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Основные изменения в администрировании страховых взносов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476" y="2420888"/>
            <a:ext cx="9333785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362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Расчет по страховым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взносам: изменения 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с 2023 года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(</a:t>
            </a:r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Форма по КНД 11151111)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0016" y="965818"/>
            <a:ext cx="4984754" cy="432048"/>
          </a:xfrm>
          <a:prstGeom prst="rect">
            <a:avLst/>
          </a:prstGeom>
        </p:spPr>
        <p:txBody>
          <a:bodyPr vert="horz" wrap="none" lIns="104306" tIns="52153" rIns="104306" bIns="52153" rtlCol="0" anchor="ctr">
            <a:normAutofit/>
          </a:bodyPr>
          <a:lstStyle/>
          <a:p>
            <a:pPr defTabSz="815975"/>
            <a:r>
              <a:rPr lang="ru-RU" sz="1400" b="1" dirty="0" smtClean="0">
                <a:solidFill>
                  <a:srgbClr val="005AA9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                     </a:t>
            </a:r>
            <a:r>
              <a:rPr lang="ru-RU" sz="1400" b="1" dirty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Приказ ФНС России от 29.09.2022 № ЕД-7-11/878</a:t>
            </a:r>
            <a:r>
              <a:rPr lang="en-US" sz="1400" b="1" dirty="0">
                <a:solidFill>
                  <a:srgbClr val="F79646">
                    <a:lumMod val="50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@</a:t>
            </a:r>
            <a:endParaRPr lang="ru-RU" sz="1400" b="1" dirty="0">
              <a:solidFill>
                <a:srgbClr val="F79646">
                  <a:lumMod val="50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9"/>
          <p:cNvPicPr>
            <a:picLocks/>
          </p:cNvPicPr>
          <p:nvPr/>
        </p:nvPicPr>
        <p:blipFill rotWithShape="1">
          <a:blip r:embed="rId2"/>
          <a:srcRect l="33306" t="14055" r="34379" b="4101"/>
          <a:stretch/>
        </p:blipFill>
        <p:spPr bwMode="auto">
          <a:xfrm>
            <a:off x="2056104" y="1614860"/>
            <a:ext cx="2552682" cy="4567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799" y="1614860"/>
            <a:ext cx="2759848" cy="45674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56500" y="1338229"/>
            <a:ext cx="4212468" cy="5172295"/>
          </a:xfrm>
          <a:prstGeom prst="rect">
            <a:avLst/>
          </a:prstGeom>
        </p:spPr>
        <p:txBody>
          <a:bodyPr vert="horz" wrap="none" lIns="104306" tIns="52153" rIns="104306" bIns="52153" rtlCol="0" anchor="t">
            <a:normAutofit/>
          </a:bodyPr>
          <a:lstStyle/>
          <a:p>
            <a:pPr marL="285750" indent="-285750" defTabSz="1043056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rgbClr val="005AA9"/>
              </a:solidFill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  <a:p>
            <a:pPr marL="285750" indent="-285750" defTabSz="1043056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5AA9"/>
              </a:solidFill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  <a:p>
            <a:pPr marL="285750" indent="-285750" defTabSz="815975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Раздел 1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«Сводные данные об </a:t>
            </a:r>
          </a:p>
          <a:p>
            <a:pPr defTabSz="815975"/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обязательствах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плательщика </a:t>
            </a:r>
          </a:p>
          <a:p>
            <a:pPr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страховых взносов» - строки,</a:t>
            </a:r>
          </a:p>
          <a:p>
            <a:pPr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оответствующие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суммам </a:t>
            </a:r>
          </a:p>
          <a:p>
            <a:pPr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исчисленных СВ на ОПС, ОСС по</a:t>
            </a:r>
          </a:p>
          <a:p>
            <a:pPr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ВНиМ и ОМС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-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объединены;</a:t>
            </a:r>
          </a:p>
          <a:p>
            <a:pPr marL="285750" indent="-285750" defTabSz="815975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Подраздел 1.2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«Расчет сумм СВ</a:t>
            </a:r>
          </a:p>
          <a:p>
            <a:pPr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на ОМС» и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Приложение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2 </a:t>
            </a:r>
          </a:p>
          <a:p>
            <a:pPr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«Расчет сумм СВ на ОПС по </a:t>
            </a:r>
            <a:r>
              <a:rPr lang="ru-RU" sz="1600" dirty="0" err="1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ВНиМ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»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–</a:t>
            </a:r>
            <a:endParaRPr lang="ru-RU" sz="1600" b="1" dirty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 defTabSz="815975"/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исключены;</a:t>
            </a:r>
          </a:p>
          <a:p>
            <a:pPr marL="285750" indent="-285750" defTabSz="815975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Подраздел 1.1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«Расчет сумм СВ</a:t>
            </a:r>
          </a:p>
          <a:p>
            <a:pPr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на ОПС»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- трансформирован;</a:t>
            </a:r>
          </a:p>
          <a:p>
            <a:pPr marL="285750" indent="-285750" defTabSz="815975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Подразделы 1.3.1 и 1.3.2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«Расчет</a:t>
            </a:r>
          </a:p>
          <a:p>
            <a:pPr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сумм СВ на ОПС по дополнительному</a:t>
            </a:r>
          </a:p>
          <a:p>
            <a:pPr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тарифу СВ»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 – объединены.</a:t>
            </a:r>
          </a:p>
          <a:p>
            <a:pPr defTabSz="1043056" fontAlgn="auto">
              <a:spcAft>
                <a:spcPts val="0"/>
              </a:spcAft>
            </a:pPr>
            <a:endParaRPr lang="ru-RU" sz="1600" dirty="0" smtClean="0">
              <a:solidFill>
                <a:srgbClr val="005AA9"/>
              </a:solidFill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  <a:p>
            <a:pPr defTabSz="1043056" fontAlgn="auto">
              <a:spcAft>
                <a:spcPts val="0"/>
              </a:spcAft>
            </a:pPr>
            <a:endParaRPr lang="ru-RU" sz="1600" dirty="0" smtClean="0">
              <a:solidFill>
                <a:srgbClr val="005AA9"/>
              </a:solidFill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617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Единая предельная величина базы для расчета взносов на пенсионное, медицинское и социальное страхование с 01.01.2023 </a:t>
            </a:r>
          </a:p>
        </p:txBody>
      </p:sp>
      <p:graphicFrame>
        <p:nvGraphicFramePr>
          <p:cNvPr id="10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158924"/>
              </p:ext>
            </p:extLst>
          </p:nvPr>
        </p:nvGraphicFramePr>
        <p:xfrm>
          <a:off x="1854779" y="2817236"/>
          <a:ext cx="8284520" cy="241401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00783">
                  <a:extLst>
                    <a:ext uri="{9D8B030D-6E8A-4147-A177-3AD203B41FA5}">
                      <a16:colId xmlns="" xmlns:a16="http://schemas.microsoft.com/office/drawing/2014/main" val="3628266500"/>
                    </a:ext>
                  </a:extLst>
                </a:gridCol>
                <a:gridCol w="1907526">
                  <a:extLst>
                    <a:ext uri="{9D8B030D-6E8A-4147-A177-3AD203B41FA5}">
                      <a16:colId xmlns="" xmlns:a16="http://schemas.microsoft.com/office/drawing/2014/main" val="520987967"/>
                    </a:ext>
                  </a:extLst>
                </a:gridCol>
                <a:gridCol w="2316857">
                  <a:extLst>
                    <a:ext uri="{9D8B030D-6E8A-4147-A177-3AD203B41FA5}">
                      <a16:colId xmlns="" xmlns:a16="http://schemas.microsoft.com/office/drawing/2014/main" val="585538658"/>
                    </a:ext>
                  </a:extLst>
                </a:gridCol>
                <a:gridCol w="1959354">
                  <a:extLst>
                    <a:ext uri="{9D8B030D-6E8A-4147-A177-3AD203B41FA5}">
                      <a16:colId xmlns="" xmlns:a16="http://schemas.microsoft.com/office/drawing/2014/main" val="3003402993"/>
                    </a:ext>
                  </a:extLst>
                </a:gridCol>
              </a:tblGrid>
              <a:tr h="163372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Страховые взносы</a:t>
                      </a:r>
                      <a:endParaRPr lang="ru-RU" sz="20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В пределах единой предельной величины базы </a:t>
                      </a:r>
                      <a:endParaRPr lang="ru-RU" sz="20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Свыше единой предельной величины базы</a:t>
                      </a:r>
                      <a:endParaRPr lang="ru-RU" sz="200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Норма</a:t>
                      </a:r>
                      <a:endParaRPr lang="ru-RU" sz="20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2587723348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algn="ctr"/>
                      <a:r>
                        <a:rPr lang="ru-RU" sz="2200" u="sng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Единый тариф СВ</a:t>
                      </a:r>
                      <a:endParaRPr lang="ru-RU" sz="2000" b="1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30%</a:t>
                      </a:r>
                      <a:endParaRPr lang="ru-RU" sz="20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15,1%</a:t>
                      </a:r>
                      <a:endParaRPr lang="ru-RU" sz="20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п. 4 ст. 425 НК РФ</a:t>
                      </a:r>
                      <a:endParaRPr lang="ru-RU" sz="20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201460122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053487" y="5022989"/>
            <a:ext cx="8284520" cy="1097280"/>
          </a:xfrm>
          <a:prstGeom prst="rect">
            <a:avLst/>
          </a:prstGeom>
        </p:spPr>
        <p:txBody>
          <a:bodyPr vert="horz" wrap="none" lIns="104306" tIns="52153" rIns="104306" bIns="52153" rtlCol="0" anchor="ctr">
            <a:normAutofit/>
          </a:bodyPr>
          <a:lstStyle/>
          <a:p>
            <a:pPr algn="ctr" defTabSz="1043056" fontAlgn="auto">
              <a:spcAft>
                <a:spcPts val="0"/>
              </a:spcAft>
            </a:pPr>
            <a:r>
              <a:rPr lang="ru-RU" sz="3000" b="1" dirty="0" smtClean="0">
                <a:solidFill>
                  <a:srgbClr val="FF0000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!</a:t>
            </a:r>
            <a:r>
              <a:rPr lang="ru-RU" sz="2000" b="1" dirty="0" smtClean="0">
                <a:solidFill>
                  <a:srgbClr val="005AA9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Предельная величина базы с 01.01.2023 года составляет </a:t>
            </a:r>
            <a:r>
              <a:rPr lang="ru-RU" sz="18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- </a:t>
            </a: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1 917 000 </a:t>
            </a:r>
            <a:r>
              <a:rPr lang="ru-RU" sz="18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рублей</a:t>
            </a:r>
            <a:endParaRPr lang="ru-RU" sz="1800" b="1" dirty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 algn="ctr" defTabSz="1043056" fontAlgn="auto">
              <a:spcAft>
                <a:spcPts val="0"/>
              </a:spcAft>
            </a:pP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(Постановление Правительства </a:t>
            </a:r>
            <a:r>
              <a:rPr lang="ru-RU" sz="18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8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от 25.11.2022 № 2143</a:t>
            </a:r>
            <a:r>
              <a:rPr lang="ru-RU" sz="18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</a:t>
            </a:r>
            <a:endParaRPr lang="ru-RU" sz="1800" b="1" dirty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19536" y="1412776"/>
            <a:ext cx="8284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5975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Начиная с 2023 года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установлены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тарифы страховых взносов на ОПС, на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ОМС и на ОСС </a:t>
            </a:r>
          </a:p>
          <a:p>
            <a:pPr algn="ctr" defTabSz="815975"/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случай временной нетрудоспособности и в связи с материнством </a:t>
            </a:r>
            <a:endParaRPr lang="ru-RU" sz="1600" dirty="0" smtClean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 algn="ctr" defTabSz="815975"/>
            <a:r>
              <a:rPr lang="ru-RU" sz="1600" b="1" u="sng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  </a:t>
            </a:r>
            <a:r>
              <a:rPr lang="ru-RU" sz="1600" b="1" u="sng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единых размерах (единый тариф страховых взносов</a:t>
            </a:r>
            <a:r>
              <a:rPr lang="ru-RU" sz="1600" b="1" u="sng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):</a:t>
            </a:r>
            <a:endParaRPr lang="ru-RU" sz="1600" b="1" u="sng" dirty="0">
              <a:solidFill>
                <a:prstClr val="black"/>
              </a:solidFill>
              <a:latin typeface="Roboto Condensed" panose="020B0604020202020204" charset="0"/>
              <a:ea typeface="Roboto Condensed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8883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711624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Применение пониженных тарифов с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01.01.2023</a:t>
            </a:r>
            <a:endParaRPr lang="ru-RU" sz="2200" b="1" dirty="0">
              <a:solidFill>
                <a:schemeClr val="bg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2754961"/>
              </p:ext>
            </p:extLst>
          </p:nvPr>
        </p:nvGraphicFramePr>
        <p:xfrm>
          <a:off x="1559496" y="1718937"/>
          <a:ext cx="8424936" cy="458419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02961">
                  <a:extLst>
                    <a:ext uri="{9D8B030D-6E8A-4147-A177-3AD203B41FA5}">
                      <a16:colId xmlns="" xmlns:a16="http://schemas.microsoft.com/office/drawing/2014/main" val="3628266500"/>
                    </a:ext>
                  </a:extLst>
                </a:gridCol>
                <a:gridCol w="6054075">
                  <a:extLst>
                    <a:ext uri="{9D8B030D-6E8A-4147-A177-3AD203B41FA5}">
                      <a16:colId xmlns="" xmlns:a16="http://schemas.microsoft.com/office/drawing/2014/main" val="520987967"/>
                    </a:ext>
                  </a:extLst>
                </a:gridCol>
                <a:gridCol w="1467900">
                  <a:extLst>
                    <a:ext uri="{9D8B030D-6E8A-4147-A177-3AD203B41FA5}">
                      <a16:colId xmlns="" xmlns:a16="http://schemas.microsoft.com/office/drawing/2014/main" val="585538658"/>
                    </a:ext>
                  </a:extLst>
                </a:gridCol>
              </a:tblGrid>
              <a:tr h="627888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Группа</a:t>
                      </a:r>
                      <a:endParaRPr lang="ru-RU" sz="17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Категории</a:t>
                      </a:r>
                      <a:r>
                        <a:rPr lang="ru-RU" sz="1700" baseline="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 плательщиков </a:t>
                      </a:r>
                      <a:endParaRPr lang="ru-RU" sz="17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Пониженные тарифы</a:t>
                      </a:r>
                      <a:endParaRPr lang="ru-RU" sz="170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2587723348"/>
                  </a:ext>
                </a:extLst>
              </a:tr>
              <a:tr h="114604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I</a:t>
                      </a:r>
                      <a:endParaRPr lang="ru-RU" sz="17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Плательщики, указанные в подпунктах 3, 7, 8, 3, 11 - 15, 18 - 20 пункта 1 ст. 427 НК РФ - для IT-организаций, участников СЭЗ, резидентов территорий опережающего развития, некоммерческих и благотворительных организаций;</a:t>
                      </a:r>
                      <a:endParaRPr lang="ru-RU" sz="17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7,6%</a:t>
                      </a:r>
                      <a:endParaRPr lang="ru-RU" sz="17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2014601227"/>
                  </a:ext>
                </a:extLst>
              </a:tr>
              <a:tr h="166420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II</a:t>
                      </a:r>
                      <a:endParaRPr lang="ru-RU" sz="17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Плательщики, указанные в подпунктах 4 и 16 пункта 1 ст. 427 НК РФ - для международных компаний, получивших статус участников специальных административных районов, организаций, выплачивающих вознаграждения членам экипажей судов, зарегистрированных в международном реестре судов</a:t>
                      </a:r>
                      <a:endParaRPr lang="ru-RU" sz="17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0%</a:t>
                      </a:r>
                      <a:endParaRPr lang="ru-RU" sz="17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3698400979"/>
                  </a:ext>
                </a:extLst>
              </a:tr>
              <a:tr h="114604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III</a:t>
                      </a:r>
                      <a:endParaRPr lang="ru-RU" sz="1700" b="0" dirty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Плательщики, указанные в подпунктах 10 и 17 пункта 1 и пункте 13.1 ст. 427 НК РФ с выплат выше МРОТ - для субъектов малого и среднего предпринимательства, участников проекта «</a:t>
                      </a:r>
                      <a:r>
                        <a:rPr lang="ru-RU" sz="1700" dirty="0" err="1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Сколково</a:t>
                      </a:r>
                      <a:r>
                        <a:rPr lang="ru-RU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» и научно-технологических центров. </a:t>
                      </a:r>
                      <a:endParaRPr lang="ru-RU" sz="17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Roboto Condensed" panose="020B0604020202020204" charset="0"/>
                          <a:ea typeface="Roboto Condensed" panose="020B0604020202020204" charset="0"/>
                        </a:rPr>
                        <a:t>15%</a:t>
                      </a:r>
                      <a:endParaRPr lang="ru-RU" sz="1700" b="0" dirty="0" smtClean="0">
                        <a:latin typeface="Roboto Condensed" panose="020B0604020202020204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89154" marR="89154" marT="54864" marB="54864"/>
                </a:tc>
                <a:extLst>
                  <a:ext uri="{0D108BD9-81ED-4DB2-BD59-A6C34878D82A}">
                    <a16:rowId xmlns="" xmlns:a16="http://schemas.microsoft.com/office/drawing/2014/main" val="179762137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857034" y="730226"/>
            <a:ext cx="8204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5975"/>
            <a:endParaRPr lang="ru-RU" sz="1600" dirty="0" smtClean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  <a:p>
            <a:pPr defTabSz="815975"/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Все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категории плательщиков по пониженным тарифам </a:t>
            </a:r>
            <a:r>
              <a:rPr lang="ru-RU" sz="1600" b="1" u="sng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объединены в три группы: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75520" y="6430514"/>
            <a:ext cx="8634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5975"/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Увеличен размер МРОТ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до 16 242 рублей (Федеральный закон от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Times New Roman" panose="02020603050405020304" pitchFamily="18" charset="0"/>
              </a:rPr>
              <a:t>19.12.2022 № 522-ФЗ)</a:t>
            </a:r>
            <a:endParaRPr lang="ru-RU" sz="1600" b="1" dirty="0">
              <a:solidFill>
                <a:srgbClr val="1F497D">
                  <a:lumMod val="75000"/>
                </a:srgbClr>
              </a:solidFill>
              <a:latin typeface="Roboto Condensed" panose="020B0604020202020204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056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174133</TotalTime>
  <Words>2200</Words>
  <Application>Microsoft Office PowerPoint</Application>
  <PresentationFormat>Произвольный</PresentationFormat>
  <Paragraphs>355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Times New Roman</vt:lpstr>
      <vt:lpstr>Wingdings</vt:lpstr>
      <vt:lpstr>Roboto Condensed</vt:lpstr>
      <vt:lpstr>Open Sans</vt:lpstr>
      <vt:lpstr>Calibri</vt:lpstr>
      <vt:lpstr>Calibri Light</vt:lpstr>
      <vt:lpstr>Open Sans Light</vt:lpstr>
      <vt:lpstr>1_Office Theme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2800-00-885</cp:lastModifiedBy>
  <cp:revision>2346</cp:revision>
  <cp:lastPrinted>2022-11-09T12:14:24Z</cp:lastPrinted>
  <dcterms:created xsi:type="dcterms:W3CDTF">2014-10-08T23:03:32Z</dcterms:created>
  <dcterms:modified xsi:type="dcterms:W3CDTF">2023-07-04T04:41:14Z</dcterms:modified>
</cp:coreProperties>
</file>