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drawings/drawing2.xml" ContentType="application/vnd.openxmlformats-officedocument.drawingml.chartshapes+xml"/>
  <Override PartName="/ppt/notesSlides/notesSlide2.xml" ContentType="application/vnd.openxmlformats-officedocument.presentationml.notesSlide+xml"/>
  <Override PartName="/ppt/charts/chart3.xml" ContentType="application/vnd.openxmlformats-officedocument.drawingml.chart+xml"/>
  <Override PartName="/ppt/drawings/drawing3.xml" ContentType="application/vnd.openxmlformats-officedocument.drawingml.chartshapes+xml"/>
  <Override PartName="/ppt/notesSlides/notesSlide3.xml" ContentType="application/vnd.openxmlformats-officedocument.presentationml.notesSlide+xml"/>
  <Override PartName="/ppt/charts/chart4.xml" ContentType="application/vnd.openxmlformats-officedocument.drawingml.chart+xml"/>
  <Override PartName="/ppt/drawings/drawing4.xml" ContentType="application/vnd.openxmlformats-officedocument.drawingml.chartshapes+xml"/>
  <Override PartName="/ppt/notesSlides/notesSlide4.xml" ContentType="application/vnd.openxmlformats-officedocument.presentationml.notesSlide+xml"/>
  <Override PartName="/ppt/charts/chart5.xml" ContentType="application/vnd.openxmlformats-officedocument.drawingml.chart+xml"/>
  <Override PartName="/ppt/drawings/drawing5.xml" ContentType="application/vnd.openxmlformats-officedocument.drawingml.chartshapes+xml"/>
  <Override PartName="/ppt/notesSlides/notesSlide5.xml" ContentType="application/vnd.openxmlformats-officedocument.presentationml.notesSlide+xml"/>
  <Override PartName="/ppt/charts/chart6.xml" ContentType="application/vnd.openxmlformats-officedocument.drawingml.chart+xml"/>
  <Override PartName="/ppt/drawings/drawing6.xml" ContentType="application/vnd.openxmlformats-officedocument.drawingml.chartshapes+xml"/>
  <Override PartName="/ppt/notesSlides/notesSlide6.xml" ContentType="application/vnd.openxmlformats-officedocument.presentationml.notesSlide+xml"/>
  <Override PartName="/ppt/charts/chart7.xml" ContentType="application/vnd.openxmlformats-officedocument.drawingml.chart+xml"/>
  <Override PartName="/ppt/drawings/drawing7.xml" ContentType="application/vnd.openxmlformats-officedocument.drawingml.chartshapes+xml"/>
  <Override PartName="/ppt/notesSlides/notesSlide7.xml" ContentType="application/vnd.openxmlformats-officedocument.presentationml.notesSlide+xml"/>
  <Override PartName="/ppt/charts/chart8.xml" ContentType="application/vnd.openxmlformats-officedocument.drawingml.chart+xml"/>
  <Override PartName="/ppt/drawings/drawing8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0"/>
  </p:notesMasterIdLst>
  <p:handoutMasterIdLst>
    <p:handoutMasterId r:id="rId11"/>
  </p:handoutMasterIdLst>
  <p:sldIdLst>
    <p:sldId id="257" r:id="rId2"/>
    <p:sldId id="297" r:id="rId3"/>
    <p:sldId id="295" r:id="rId4"/>
    <p:sldId id="303" r:id="rId5"/>
    <p:sldId id="304" r:id="rId6"/>
    <p:sldId id="305" r:id="rId7"/>
    <p:sldId id="306" r:id="rId8"/>
    <p:sldId id="307" r:id="rId9"/>
  </p:sldIdLst>
  <p:sldSz cx="12192000" cy="6858000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06380172-A024-4FD8-98C6-A22169BFBB63}">
          <p14:sldIdLst>
            <p14:sldId id="257"/>
            <p14:sldId id="297"/>
            <p14:sldId id="295"/>
            <p14:sldId id="303"/>
            <p14:sldId id="304"/>
            <p14:sldId id="305"/>
            <p14:sldId id="306"/>
            <p14:sldId id="307"/>
          </p14:sldIdLst>
        </p14:section>
        <p14:section name="Раздел без заголовка" id="{C980DA0C-522A-4833-89CE-BC8C1073CE1D}">
          <p14:sldIdLst/>
        </p14:section>
      </p14:sectionLst>
    </p:ex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  <p15:guide id="3" pos="257" userDrawn="1">
          <p15:clr>
            <a:srgbClr val="A4A3A4"/>
          </p15:clr>
        </p15:guide>
        <p15:guide id="4" orient="horz" pos="232" userDrawn="1">
          <p15:clr>
            <a:srgbClr val="A4A3A4"/>
          </p15:clr>
        </p15:guide>
        <p15:guide id="5" orient="horz" pos="3952" userDrawn="1">
          <p15:clr>
            <a:srgbClr val="A4A3A4"/>
          </p15:clr>
        </p15:guide>
        <p15:guide id="6" pos="7446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4348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—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Средний стиль 2 —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Средний стиль 2 —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Средний стиль 2 —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93296810-A885-4BE3-A3E7-6D5BEEA58F35}" styleName="Средний стиль 2 —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68D230F3-CF80-4859-8CE7-A43EE81993B5}" styleName="Светлый стиль 1 — акцент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3B4B98B0-60AC-42C2-AFA5-B58CD77FA1E5}" styleName="Светлый стиль 1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4620" autoAdjust="0"/>
  </p:normalViewPr>
  <p:slideViewPr>
    <p:cSldViewPr snapToGrid="0">
      <p:cViewPr>
        <p:scale>
          <a:sx n="74" d="100"/>
          <a:sy n="74" d="100"/>
        </p:scale>
        <p:origin x="-1938" y="-882"/>
      </p:cViewPr>
      <p:guideLst>
        <p:guide orient="horz" pos="2160"/>
        <p:guide orient="horz" pos="232"/>
        <p:guide orient="horz" pos="3952"/>
        <p:guide pos="3840"/>
        <p:guide pos="257"/>
        <p:guide pos="7446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package" Target="../embeddings/Microsoft_Excel_Worksheet3.xlsx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4.xml"/><Relationship Id="rId1" Type="http://schemas.openxmlformats.org/officeDocument/2006/relationships/package" Target="../embeddings/Microsoft_Excel_Worksheet4.xlsx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5.xml"/><Relationship Id="rId1" Type="http://schemas.openxmlformats.org/officeDocument/2006/relationships/package" Target="../embeddings/Microsoft_Excel_Worksheet5.xlsx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6.xml"/><Relationship Id="rId1" Type="http://schemas.openxmlformats.org/officeDocument/2006/relationships/package" Target="../embeddings/Microsoft_Excel_Worksheet6.xlsx"/></Relationships>
</file>

<file path=ppt/charts/_rels/chart7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7.xml"/><Relationship Id="rId1" Type="http://schemas.openxmlformats.org/officeDocument/2006/relationships/package" Target="../embeddings/Microsoft_Excel_Worksheet7.xlsx"/></Relationships>
</file>

<file path=ppt/charts/_rels/chart8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8.xml"/><Relationship Id="rId1" Type="http://schemas.openxmlformats.org/officeDocument/2006/relationships/package" Target="../embeddings/Microsoft_Excel_Worksheet8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depthPercent val="100"/>
      <c:rAngAx val="0"/>
      <c:perspective val="5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layout/>
      <c:overlay val="0"/>
      <c:spPr>
        <a:solidFill>
          <a:schemeClr val="lt1">
            <a:alpha val="50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zero"/>
    <c:showDLblsOverMax val="0"/>
  </c:chart>
  <c:spPr>
    <a:pattFill prst="dkDnDiag">
      <a:fgClr>
        <a:schemeClr val="lt1"/>
      </a:fgClr>
      <a:bgClr>
        <a:schemeClr val="dk1">
          <a:lumMod val="10000"/>
          <a:lumOff val="90000"/>
        </a:schemeClr>
      </a:bgClr>
    </a:patt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depthPercent val="100"/>
      <c:rAngAx val="0"/>
      <c:perspective val="5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layout/>
      <c:overlay val="0"/>
      <c:spPr>
        <a:solidFill>
          <a:schemeClr val="lt1">
            <a:alpha val="50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zero"/>
    <c:showDLblsOverMax val="0"/>
  </c:chart>
  <c:spPr>
    <a:pattFill prst="dkDnDiag">
      <a:fgClr>
        <a:schemeClr val="lt1"/>
      </a:fgClr>
      <a:bgClr>
        <a:schemeClr val="dk1">
          <a:lumMod val="10000"/>
          <a:lumOff val="90000"/>
        </a:schemeClr>
      </a:bgClr>
    </a:patt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  <c:userShapes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depthPercent val="100"/>
      <c:rAngAx val="0"/>
      <c:perspective val="5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layout/>
      <c:overlay val="0"/>
      <c:spPr>
        <a:solidFill>
          <a:schemeClr val="lt1">
            <a:alpha val="50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zero"/>
    <c:showDLblsOverMax val="0"/>
  </c:chart>
  <c:spPr>
    <a:pattFill prst="dkDnDiag">
      <a:fgClr>
        <a:schemeClr val="lt1"/>
      </a:fgClr>
      <a:bgClr>
        <a:schemeClr val="dk1">
          <a:lumMod val="10000"/>
          <a:lumOff val="90000"/>
        </a:schemeClr>
      </a:bgClr>
    </a:patt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  <c:userShapes r:id="rId2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depthPercent val="100"/>
      <c:rAngAx val="0"/>
      <c:perspective val="5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layout/>
      <c:overlay val="0"/>
      <c:spPr>
        <a:solidFill>
          <a:schemeClr val="lt1">
            <a:alpha val="50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zero"/>
    <c:showDLblsOverMax val="0"/>
  </c:chart>
  <c:spPr>
    <a:pattFill prst="dkDnDiag">
      <a:fgClr>
        <a:schemeClr val="lt1"/>
      </a:fgClr>
      <a:bgClr>
        <a:schemeClr val="dk1">
          <a:lumMod val="10000"/>
          <a:lumOff val="90000"/>
        </a:schemeClr>
      </a:bgClr>
    </a:patt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  <c:userShapes r:id="rId2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depthPercent val="100"/>
      <c:rAngAx val="0"/>
      <c:perspective val="5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layout/>
      <c:overlay val="0"/>
      <c:spPr>
        <a:solidFill>
          <a:schemeClr val="lt1">
            <a:alpha val="50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zero"/>
    <c:showDLblsOverMax val="0"/>
  </c:chart>
  <c:spPr>
    <a:pattFill prst="dkDnDiag">
      <a:fgClr>
        <a:schemeClr val="lt1"/>
      </a:fgClr>
      <a:bgClr>
        <a:schemeClr val="dk1">
          <a:lumMod val="10000"/>
          <a:lumOff val="90000"/>
        </a:schemeClr>
      </a:bgClr>
    </a:patt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  <c:userShapes r:id="rId2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depthPercent val="100"/>
      <c:rAngAx val="0"/>
      <c:perspective val="5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layout/>
      <c:overlay val="0"/>
      <c:spPr>
        <a:solidFill>
          <a:schemeClr val="lt1">
            <a:alpha val="50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zero"/>
    <c:showDLblsOverMax val="0"/>
  </c:chart>
  <c:spPr>
    <a:pattFill prst="dkDnDiag">
      <a:fgClr>
        <a:schemeClr val="lt1"/>
      </a:fgClr>
      <a:bgClr>
        <a:schemeClr val="dk1">
          <a:lumMod val="10000"/>
          <a:lumOff val="90000"/>
        </a:schemeClr>
      </a:bgClr>
    </a:patt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  <c:userShapes r:id="rId2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depthPercent val="100"/>
      <c:rAngAx val="0"/>
      <c:perspective val="5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layout/>
      <c:overlay val="0"/>
      <c:spPr>
        <a:solidFill>
          <a:schemeClr val="lt1">
            <a:alpha val="50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zero"/>
    <c:showDLblsOverMax val="0"/>
  </c:chart>
  <c:spPr>
    <a:pattFill prst="dkDnDiag">
      <a:fgClr>
        <a:schemeClr val="lt1"/>
      </a:fgClr>
      <a:bgClr>
        <a:schemeClr val="dk1">
          <a:lumMod val="10000"/>
          <a:lumOff val="90000"/>
        </a:schemeClr>
      </a:bgClr>
    </a:patt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  <c:userShapes r:id="rId2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depthPercent val="100"/>
      <c:rAngAx val="0"/>
      <c:perspective val="5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layout/>
      <c:overlay val="0"/>
      <c:spPr>
        <a:solidFill>
          <a:schemeClr val="lt1">
            <a:alpha val="50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zero"/>
    <c:showDLblsOverMax val="0"/>
  </c:chart>
  <c:spPr>
    <a:pattFill prst="dkDnDiag">
      <a:fgClr>
        <a:schemeClr val="lt1"/>
      </a:fgClr>
      <a:bgClr>
        <a:schemeClr val="dk1">
          <a:lumMod val="10000"/>
          <a:lumOff val="90000"/>
        </a:schemeClr>
      </a:bgClr>
    </a:patt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  <c:userShapes r:id="rId2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0.0336</cdr:x>
      <cdr:y>0.13203</cdr:y>
    </cdr:from>
    <cdr:to>
      <cdr:x>0.92587</cdr:x>
      <cdr:y>0.78011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223812" y="417280"/>
          <a:ext cx="5943600" cy="204825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ru-RU" sz="2400" dirty="0"/>
            <a:t>Представить декларацию о доходах, полученных в </a:t>
          </a:r>
          <a:r>
            <a:rPr lang="ru-RU" sz="2400" dirty="0" smtClean="0"/>
            <a:t>2023 </a:t>
          </a:r>
          <a:r>
            <a:rPr lang="ru-RU" sz="2400" dirty="0"/>
            <a:t>году, </a:t>
          </a:r>
          <a:endParaRPr lang="ru-RU" sz="2400" dirty="0" smtClean="0"/>
        </a:p>
        <a:p xmlns:a="http://schemas.openxmlformats.org/drawingml/2006/main">
          <a:pPr algn="ctr"/>
          <a:r>
            <a:rPr lang="ru-RU" sz="2400" dirty="0" smtClean="0"/>
            <a:t>необходимо </a:t>
          </a:r>
          <a:r>
            <a:rPr lang="ru-RU" sz="2400" dirty="0"/>
            <a:t>не позднее </a:t>
          </a:r>
          <a:endParaRPr lang="ru-RU" sz="2400" dirty="0" smtClean="0"/>
        </a:p>
        <a:p xmlns:a="http://schemas.openxmlformats.org/drawingml/2006/main">
          <a:pPr algn="ctr"/>
          <a:r>
            <a:rPr lang="ru-RU" sz="4000" b="1" dirty="0" smtClean="0">
              <a:solidFill>
                <a:srgbClr val="FF0000"/>
              </a:solidFill>
            </a:rPr>
            <a:t>2 </a:t>
          </a:r>
          <a:r>
            <a:rPr lang="ru-RU" sz="4000" b="1" dirty="0">
              <a:solidFill>
                <a:srgbClr val="FF0000"/>
              </a:solidFill>
            </a:rPr>
            <a:t>мая </a:t>
          </a:r>
          <a:r>
            <a:rPr lang="ru-RU" sz="4000" b="1" dirty="0" smtClean="0">
              <a:solidFill>
                <a:srgbClr val="FF0000"/>
              </a:solidFill>
            </a:rPr>
            <a:t>2024 года</a:t>
          </a:r>
          <a:endParaRPr lang="ru-RU" sz="4000" b="1" dirty="0">
            <a:solidFill>
              <a:srgbClr val="FF0000"/>
            </a:solidFill>
          </a:endParaRP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0.04267</cdr:x>
      <cdr:y>0.13203</cdr:y>
    </cdr:from>
    <cdr:to>
      <cdr:x>0.93494</cdr:x>
      <cdr:y>0.78011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244065" y="417278"/>
          <a:ext cx="5103210" cy="204824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ru-RU" sz="2400" dirty="0" smtClean="0"/>
            <a:t>Срок уплаты НДФЛ</a:t>
          </a:r>
          <a:r>
            <a:rPr lang="ru-RU" sz="2400" dirty="0"/>
            <a:t>, исчисленный в </a:t>
          </a:r>
          <a:r>
            <a:rPr lang="ru-RU" sz="2400" dirty="0" smtClean="0"/>
            <a:t>декларации,</a:t>
          </a:r>
        </a:p>
        <a:p xmlns:a="http://schemas.openxmlformats.org/drawingml/2006/main">
          <a:pPr algn="ctr"/>
          <a:r>
            <a:rPr lang="ru-RU" sz="2400" dirty="0" smtClean="0"/>
            <a:t> </a:t>
          </a:r>
        </a:p>
        <a:p xmlns:a="http://schemas.openxmlformats.org/drawingml/2006/main">
          <a:pPr algn="ctr"/>
          <a:r>
            <a:rPr lang="ru-RU" sz="4000" b="1" dirty="0" smtClean="0">
              <a:solidFill>
                <a:srgbClr val="FF0000"/>
              </a:solidFill>
            </a:rPr>
            <a:t>15 июля 2024 года</a:t>
          </a:r>
          <a:endParaRPr lang="ru-RU" sz="4000" b="1" dirty="0">
            <a:solidFill>
              <a:srgbClr val="FF0000"/>
            </a:solidFill>
          </a:endParaRP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0.0336</cdr:x>
      <cdr:y>0.02209</cdr:y>
    </cdr:from>
    <cdr:to>
      <cdr:x>0.92587</cdr:x>
      <cdr:y>1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382351" y="106384"/>
          <a:ext cx="10153579" cy="470916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l"/>
          <a:endParaRPr lang="ru-RU" sz="2200" dirty="0" smtClean="0"/>
        </a:p>
        <a:p xmlns:a="http://schemas.openxmlformats.org/drawingml/2006/main">
          <a:pPr algn="l"/>
          <a:r>
            <a:rPr lang="ru-RU" sz="2200" dirty="0" smtClean="0"/>
            <a:t>				</a:t>
          </a:r>
          <a:endParaRPr lang="ru-RU" sz="2000" dirty="0" smtClean="0"/>
        </a:p>
        <a:p xmlns:a="http://schemas.openxmlformats.org/drawingml/2006/main">
          <a:pPr algn="l"/>
          <a:endParaRPr lang="ru-RU" sz="2000" dirty="0"/>
        </a:p>
        <a:p xmlns:a="http://schemas.openxmlformats.org/drawingml/2006/main">
          <a:pPr algn="l"/>
          <a:endParaRPr lang="ru-RU" sz="2000" dirty="0" smtClean="0"/>
        </a:p>
        <a:p xmlns:a="http://schemas.openxmlformats.org/drawingml/2006/main">
          <a:pPr algn="l"/>
          <a:endParaRPr lang="ru-RU" sz="2200" dirty="0" smtClean="0"/>
        </a:p>
        <a:p xmlns:a="http://schemas.openxmlformats.org/drawingml/2006/main">
          <a:pPr algn="l"/>
          <a:endParaRPr lang="ru-RU" sz="2200" dirty="0" smtClean="0"/>
        </a:p>
        <a:p xmlns:a="http://schemas.openxmlformats.org/drawingml/2006/main">
          <a:pPr algn="l"/>
          <a:endParaRPr lang="ru-RU" sz="2200" dirty="0" smtClean="0"/>
        </a:p>
        <a:p xmlns:a="http://schemas.openxmlformats.org/drawingml/2006/main">
          <a:pPr algn="l"/>
          <a:endParaRPr lang="ru-RU" sz="2200" dirty="0" smtClean="0"/>
        </a:p>
        <a:p xmlns:a="http://schemas.openxmlformats.org/drawingml/2006/main">
          <a:pPr algn="l"/>
          <a:r>
            <a:rPr lang="ru-RU" sz="2200" dirty="0" smtClean="0"/>
            <a:t>        	</a:t>
          </a:r>
        </a:p>
      </cdr:txBody>
    </cdr:sp>
  </cdr:relSizeAnchor>
  <cdr:relSizeAnchor xmlns:cdr="http://schemas.openxmlformats.org/drawingml/2006/chartDrawing">
    <cdr:from>
      <cdr:x>0.16644</cdr:x>
      <cdr:y>0.51857</cdr:y>
    </cdr:from>
    <cdr:to>
      <cdr:x>0.27894</cdr:x>
      <cdr:y>0.63553</cdr:y>
    </cdr:to>
    <cdr:sp macro="" textlink="">
      <cdr:nvSpPr>
        <cdr:cNvPr id="13" name="TextBox 12"/>
        <cdr:cNvSpPr txBox="1"/>
      </cdr:nvSpPr>
      <cdr:spPr>
        <a:xfrm xmlns:a="http://schemas.openxmlformats.org/drawingml/2006/main">
          <a:off x="1894032" y="2497185"/>
          <a:ext cx="1280160" cy="56321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0.78783</cdr:x>
      <cdr:y>0.80664</cdr:y>
    </cdr:from>
    <cdr:to>
      <cdr:x>0.9633</cdr:x>
      <cdr:y>0.96042</cdr:y>
    </cdr:to>
    <cdr:sp macro="" textlink="">
      <cdr:nvSpPr>
        <cdr:cNvPr id="16" name="TextBox 15"/>
        <cdr:cNvSpPr txBox="1"/>
      </cdr:nvSpPr>
      <cdr:spPr>
        <a:xfrm xmlns:a="http://schemas.openxmlformats.org/drawingml/2006/main">
          <a:off x="8965062" y="3884428"/>
          <a:ext cx="1996792" cy="74052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0.40882</cdr:x>
      <cdr:y>0.47178</cdr:y>
    </cdr:from>
    <cdr:to>
      <cdr:x>0.56283</cdr:x>
      <cdr:y>0.58357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4652121" y="2271855"/>
          <a:ext cx="1752601" cy="53834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0.24023</cdr:x>
      <cdr:y>0.68326</cdr:y>
    </cdr:from>
    <cdr:to>
      <cdr:x>0.73638</cdr:x>
      <cdr:y>0.96611</cdr:y>
    </cdr:to>
    <cdr:sp macro="" textlink="">
      <cdr:nvSpPr>
        <cdr:cNvPr id="7" name="TextBox 6"/>
        <cdr:cNvSpPr txBox="1"/>
      </cdr:nvSpPr>
      <cdr:spPr>
        <a:xfrm xmlns:a="http://schemas.openxmlformats.org/drawingml/2006/main">
          <a:off x="2733719" y="3290275"/>
          <a:ext cx="5645922" cy="136207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2300" b="1" dirty="0">
            <a:ln w="0"/>
            <a:solidFill>
              <a:srgbClr val="FF0000"/>
            </a:solidFill>
            <a:effectLst>
              <a:outerShdw blurRad="38100" dist="25400" dir="5400000" algn="ctr" rotWithShape="0">
                <a:srgbClr val="6E747A">
                  <a:alpha val="43000"/>
                </a:srgbClr>
              </a:outerShdw>
            </a:effectLst>
          </a:endParaRPr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0.0336</cdr:x>
      <cdr:y>0.02209</cdr:y>
    </cdr:from>
    <cdr:to>
      <cdr:x>0.92587</cdr:x>
      <cdr:y>1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382351" y="106384"/>
          <a:ext cx="10153579" cy="470916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l"/>
          <a:endParaRPr lang="ru-RU" sz="2200" dirty="0" smtClean="0"/>
        </a:p>
        <a:p xmlns:a="http://schemas.openxmlformats.org/drawingml/2006/main">
          <a:pPr algn="l"/>
          <a:r>
            <a:rPr lang="ru-RU" sz="2200" dirty="0" smtClean="0"/>
            <a:t>				</a:t>
          </a:r>
          <a:endParaRPr lang="ru-RU" sz="2000" dirty="0" smtClean="0"/>
        </a:p>
        <a:p xmlns:a="http://schemas.openxmlformats.org/drawingml/2006/main">
          <a:pPr algn="l"/>
          <a:endParaRPr lang="ru-RU" sz="2000" dirty="0"/>
        </a:p>
        <a:p xmlns:a="http://schemas.openxmlformats.org/drawingml/2006/main">
          <a:pPr algn="l"/>
          <a:endParaRPr lang="ru-RU" sz="2000" dirty="0" smtClean="0"/>
        </a:p>
        <a:p xmlns:a="http://schemas.openxmlformats.org/drawingml/2006/main">
          <a:pPr algn="l"/>
          <a:endParaRPr lang="ru-RU" sz="2200" dirty="0" smtClean="0"/>
        </a:p>
        <a:p xmlns:a="http://schemas.openxmlformats.org/drawingml/2006/main">
          <a:pPr algn="l"/>
          <a:endParaRPr lang="ru-RU" sz="2200" dirty="0" smtClean="0"/>
        </a:p>
        <a:p xmlns:a="http://schemas.openxmlformats.org/drawingml/2006/main">
          <a:pPr algn="l"/>
          <a:endParaRPr lang="ru-RU" sz="2200" dirty="0" smtClean="0"/>
        </a:p>
        <a:p xmlns:a="http://schemas.openxmlformats.org/drawingml/2006/main">
          <a:pPr algn="l"/>
          <a:endParaRPr lang="ru-RU" sz="2200" dirty="0" smtClean="0"/>
        </a:p>
        <a:p xmlns:a="http://schemas.openxmlformats.org/drawingml/2006/main">
          <a:pPr algn="l"/>
          <a:r>
            <a:rPr lang="ru-RU" sz="2200" dirty="0" smtClean="0"/>
            <a:t>        	</a:t>
          </a:r>
        </a:p>
      </cdr:txBody>
    </cdr:sp>
  </cdr:relSizeAnchor>
  <cdr:relSizeAnchor xmlns:cdr="http://schemas.openxmlformats.org/drawingml/2006/chartDrawing">
    <cdr:from>
      <cdr:x>0.16644</cdr:x>
      <cdr:y>0.51857</cdr:y>
    </cdr:from>
    <cdr:to>
      <cdr:x>0.27894</cdr:x>
      <cdr:y>0.63553</cdr:y>
    </cdr:to>
    <cdr:sp macro="" textlink="">
      <cdr:nvSpPr>
        <cdr:cNvPr id="13" name="TextBox 12"/>
        <cdr:cNvSpPr txBox="1"/>
      </cdr:nvSpPr>
      <cdr:spPr>
        <a:xfrm xmlns:a="http://schemas.openxmlformats.org/drawingml/2006/main">
          <a:off x="1894032" y="2497185"/>
          <a:ext cx="1280160" cy="56321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0.78783</cdr:x>
      <cdr:y>0.80664</cdr:y>
    </cdr:from>
    <cdr:to>
      <cdr:x>0.9633</cdr:x>
      <cdr:y>0.96042</cdr:y>
    </cdr:to>
    <cdr:sp macro="" textlink="">
      <cdr:nvSpPr>
        <cdr:cNvPr id="16" name="TextBox 15"/>
        <cdr:cNvSpPr txBox="1"/>
      </cdr:nvSpPr>
      <cdr:spPr>
        <a:xfrm xmlns:a="http://schemas.openxmlformats.org/drawingml/2006/main">
          <a:off x="8965062" y="3884428"/>
          <a:ext cx="1996792" cy="74052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0.40882</cdr:x>
      <cdr:y>0.47178</cdr:y>
    </cdr:from>
    <cdr:to>
      <cdr:x>0.56283</cdr:x>
      <cdr:y>0.58357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4652121" y="2271855"/>
          <a:ext cx="1752601" cy="53834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0.24023</cdr:x>
      <cdr:y>0.68326</cdr:y>
    </cdr:from>
    <cdr:to>
      <cdr:x>0.73638</cdr:x>
      <cdr:y>0.96611</cdr:y>
    </cdr:to>
    <cdr:sp macro="" textlink="">
      <cdr:nvSpPr>
        <cdr:cNvPr id="7" name="TextBox 6"/>
        <cdr:cNvSpPr txBox="1"/>
      </cdr:nvSpPr>
      <cdr:spPr>
        <a:xfrm xmlns:a="http://schemas.openxmlformats.org/drawingml/2006/main">
          <a:off x="2733719" y="3290275"/>
          <a:ext cx="5645922" cy="136207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2300" b="1" dirty="0">
            <a:ln w="0"/>
            <a:solidFill>
              <a:srgbClr val="FF0000"/>
            </a:solidFill>
            <a:effectLst>
              <a:outerShdw blurRad="38100" dist="25400" dir="5400000" algn="ctr" rotWithShape="0">
                <a:srgbClr val="6E747A">
                  <a:alpha val="43000"/>
                </a:srgbClr>
              </a:outerShdw>
            </a:effectLst>
          </a:endParaRPr>
        </a:p>
      </cdr:txBody>
    </cdr:sp>
  </cdr:relSizeAnchor>
</c:userShapes>
</file>

<file path=ppt/drawings/drawing5.xml><?xml version="1.0" encoding="utf-8"?>
<c:userShapes xmlns:c="http://schemas.openxmlformats.org/drawingml/2006/chart">
  <cdr:relSizeAnchor xmlns:cdr="http://schemas.openxmlformats.org/drawingml/2006/chartDrawing">
    <cdr:from>
      <cdr:x>0.0336</cdr:x>
      <cdr:y>0.02209</cdr:y>
    </cdr:from>
    <cdr:to>
      <cdr:x>0.92587</cdr:x>
      <cdr:y>1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382351" y="106384"/>
          <a:ext cx="10153579" cy="470916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l"/>
          <a:endParaRPr lang="ru-RU" sz="2200" dirty="0" smtClean="0"/>
        </a:p>
        <a:p xmlns:a="http://schemas.openxmlformats.org/drawingml/2006/main">
          <a:pPr algn="l"/>
          <a:r>
            <a:rPr lang="ru-RU" sz="2200" dirty="0" smtClean="0"/>
            <a:t>				</a:t>
          </a:r>
          <a:endParaRPr lang="ru-RU" sz="2000" dirty="0" smtClean="0"/>
        </a:p>
        <a:p xmlns:a="http://schemas.openxmlformats.org/drawingml/2006/main">
          <a:pPr algn="l"/>
          <a:endParaRPr lang="ru-RU" sz="2000" dirty="0"/>
        </a:p>
        <a:p xmlns:a="http://schemas.openxmlformats.org/drawingml/2006/main">
          <a:pPr algn="l"/>
          <a:endParaRPr lang="ru-RU" sz="2000" dirty="0" smtClean="0"/>
        </a:p>
        <a:p xmlns:a="http://schemas.openxmlformats.org/drawingml/2006/main">
          <a:pPr algn="l"/>
          <a:endParaRPr lang="ru-RU" sz="2200" dirty="0" smtClean="0"/>
        </a:p>
        <a:p xmlns:a="http://schemas.openxmlformats.org/drawingml/2006/main">
          <a:pPr algn="l"/>
          <a:endParaRPr lang="ru-RU" sz="2200" dirty="0" smtClean="0"/>
        </a:p>
        <a:p xmlns:a="http://schemas.openxmlformats.org/drawingml/2006/main">
          <a:pPr algn="l"/>
          <a:endParaRPr lang="ru-RU" sz="2200" dirty="0" smtClean="0"/>
        </a:p>
        <a:p xmlns:a="http://schemas.openxmlformats.org/drawingml/2006/main">
          <a:pPr algn="l"/>
          <a:endParaRPr lang="ru-RU" sz="2200" dirty="0" smtClean="0"/>
        </a:p>
        <a:p xmlns:a="http://schemas.openxmlformats.org/drawingml/2006/main">
          <a:pPr algn="l"/>
          <a:r>
            <a:rPr lang="ru-RU" sz="2200" dirty="0" smtClean="0"/>
            <a:t>        	</a:t>
          </a:r>
        </a:p>
      </cdr:txBody>
    </cdr:sp>
  </cdr:relSizeAnchor>
  <cdr:relSizeAnchor xmlns:cdr="http://schemas.openxmlformats.org/drawingml/2006/chartDrawing">
    <cdr:from>
      <cdr:x>0.16644</cdr:x>
      <cdr:y>0.51857</cdr:y>
    </cdr:from>
    <cdr:to>
      <cdr:x>0.27894</cdr:x>
      <cdr:y>0.63553</cdr:y>
    </cdr:to>
    <cdr:sp macro="" textlink="">
      <cdr:nvSpPr>
        <cdr:cNvPr id="13" name="TextBox 12"/>
        <cdr:cNvSpPr txBox="1"/>
      </cdr:nvSpPr>
      <cdr:spPr>
        <a:xfrm xmlns:a="http://schemas.openxmlformats.org/drawingml/2006/main">
          <a:off x="1894032" y="2497185"/>
          <a:ext cx="1280160" cy="56321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0.78783</cdr:x>
      <cdr:y>0.80664</cdr:y>
    </cdr:from>
    <cdr:to>
      <cdr:x>0.9633</cdr:x>
      <cdr:y>0.96042</cdr:y>
    </cdr:to>
    <cdr:sp macro="" textlink="">
      <cdr:nvSpPr>
        <cdr:cNvPr id="16" name="TextBox 15"/>
        <cdr:cNvSpPr txBox="1"/>
      </cdr:nvSpPr>
      <cdr:spPr>
        <a:xfrm xmlns:a="http://schemas.openxmlformats.org/drawingml/2006/main">
          <a:off x="8965062" y="3884428"/>
          <a:ext cx="1996792" cy="74052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0.40882</cdr:x>
      <cdr:y>0.47178</cdr:y>
    </cdr:from>
    <cdr:to>
      <cdr:x>0.56283</cdr:x>
      <cdr:y>0.58357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4652121" y="2271855"/>
          <a:ext cx="1752601" cy="53834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0.24023</cdr:x>
      <cdr:y>0.68326</cdr:y>
    </cdr:from>
    <cdr:to>
      <cdr:x>0.73638</cdr:x>
      <cdr:y>0.96611</cdr:y>
    </cdr:to>
    <cdr:sp macro="" textlink="">
      <cdr:nvSpPr>
        <cdr:cNvPr id="7" name="TextBox 6"/>
        <cdr:cNvSpPr txBox="1"/>
      </cdr:nvSpPr>
      <cdr:spPr>
        <a:xfrm xmlns:a="http://schemas.openxmlformats.org/drawingml/2006/main">
          <a:off x="2733719" y="3290275"/>
          <a:ext cx="5645922" cy="136207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2300" b="1" dirty="0">
            <a:ln w="0"/>
            <a:solidFill>
              <a:srgbClr val="FF0000"/>
            </a:solidFill>
            <a:effectLst>
              <a:outerShdw blurRad="38100" dist="25400" dir="5400000" algn="ctr" rotWithShape="0">
                <a:srgbClr val="6E747A">
                  <a:alpha val="43000"/>
                </a:srgbClr>
              </a:outerShdw>
            </a:effectLst>
          </a:endParaRPr>
        </a:p>
      </cdr:txBody>
    </cdr:sp>
  </cdr:relSizeAnchor>
</c:userShapes>
</file>

<file path=ppt/drawings/drawing6.xml><?xml version="1.0" encoding="utf-8"?>
<c:userShapes xmlns:c="http://schemas.openxmlformats.org/drawingml/2006/chart">
  <cdr:relSizeAnchor xmlns:cdr="http://schemas.openxmlformats.org/drawingml/2006/chartDrawing">
    <cdr:from>
      <cdr:x>0.0336</cdr:x>
      <cdr:y>0.02209</cdr:y>
    </cdr:from>
    <cdr:to>
      <cdr:x>0.92587</cdr:x>
      <cdr:y>1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382351" y="106384"/>
          <a:ext cx="10153579" cy="470916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l"/>
          <a:endParaRPr lang="ru-RU" sz="2200" dirty="0" smtClean="0"/>
        </a:p>
        <a:p xmlns:a="http://schemas.openxmlformats.org/drawingml/2006/main">
          <a:pPr algn="l"/>
          <a:r>
            <a:rPr lang="ru-RU" sz="2200" dirty="0" smtClean="0"/>
            <a:t>				</a:t>
          </a:r>
          <a:endParaRPr lang="ru-RU" sz="2000" dirty="0" smtClean="0"/>
        </a:p>
        <a:p xmlns:a="http://schemas.openxmlformats.org/drawingml/2006/main">
          <a:pPr algn="l"/>
          <a:endParaRPr lang="ru-RU" sz="2000" dirty="0"/>
        </a:p>
        <a:p xmlns:a="http://schemas.openxmlformats.org/drawingml/2006/main">
          <a:pPr algn="l"/>
          <a:endParaRPr lang="ru-RU" sz="2000" dirty="0" smtClean="0"/>
        </a:p>
        <a:p xmlns:a="http://schemas.openxmlformats.org/drawingml/2006/main">
          <a:pPr algn="l"/>
          <a:endParaRPr lang="ru-RU" sz="2200" dirty="0" smtClean="0"/>
        </a:p>
        <a:p xmlns:a="http://schemas.openxmlformats.org/drawingml/2006/main">
          <a:pPr algn="l"/>
          <a:endParaRPr lang="ru-RU" sz="2200" dirty="0" smtClean="0"/>
        </a:p>
        <a:p xmlns:a="http://schemas.openxmlformats.org/drawingml/2006/main">
          <a:pPr algn="l"/>
          <a:endParaRPr lang="ru-RU" sz="2200" dirty="0" smtClean="0"/>
        </a:p>
        <a:p xmlns:a="http://schemas.openxmlformats.org/drawingml/2006/main">
          <a:pPr algn="l"/>
          <a:endParaRPr lang="ru-RU" sz="2200" dirty="0" smtClean="0"/>
        </a:p>
        <a:p xmlns:a="http://schemas.openxmlformats.org/drawingml/2006/main">
          <a:pPr algn="l"/>
          <a:r>
            <a:rPr lang="ru-RU" sz="2200" dirty="0" smtClean="0"/>
            <a:t>        	</a:t>
          </a:r>
        </a:p>
      </cdr:txBody>
    </cdr:sp>
  </cdr:relSizeAnchor>
  <cdr:relSizeAnchor xmlns:cdr="http://schemas.openxmlformats.org/drawingml/2006/chartDrawing">
    <cdr:from>
      <cdr:x>0.16644</cdr:x>
      <cdr:y>0.51857</cdr:y>
    </cdr:from>
    <cdr:to>
      <cdr:x>0.27894</cdr:x>
      <cdr:y>0.63553</cdr:y>
    </cdr:to>
    <cdr:sp macro="" textlink="">
      <cdr:nvSpPr>
        <cdr:cNvPr id="13" name="TextBox 12"/>
        <cdr:cNvSpPr txBox="1"/>
      </cdr:nvSpPr>
      <cdr:spPr>
        <a:xfrm xmlns:a="http://schemas.openxmlformats.org/drawingml/2006/main">
          <a:off x="1894032" y="2497185"/>
          <a:ext cx="1280160" cy="56321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0.78783</cdr:x>
      <cdr:y>0.80664</cdr:y>
    </cdr:from>
    <cdr:to>
      <cdr:x>0.9633</cdr:x>
      <cdr:y>0.96042</cdr:y>
    </cdr:to>
    <cdr:sp macro="" textlink="">
      <cdr:nvSpPr>
        <cdr:cNvPr id="16" name="TextBox 15"/>
        <cdr:cNvSpPr txBox="1"/>
      </cdr:nvSpPr>
      <cdr:spPr>
        <a:xfrm xmlns:a="http://schemas.openxmlformats.org/drawingml/2006/main">
          <a:off x="8965062" y="3884428"/>
          <a:ext cx="1996792" cy="74052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0.40882</cdr:x>
      <cdr:y>0.47178</cdr:y>
    </cdr:from>
    <cdr:to>
      <cdr:x>0.56283</cdr:x>
      <cdr:y>0.58357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4652121" y="2271855"/>
          <a:ext cx="1752601" cy="53834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0.24023</cdr:x>
      <cdr:y>0.68326</cdr:y>
    </cdr:from>
    <cdr:to>
      <cdr:x>0.73638</cdr:x>
      <cdr:y>0.96611</cdr:y>
    </cdr:to>
    <cdr:sp macro="" textlink="">
      <cdr:nvSpPr>
        <cdr:cNvPr id="7" name="TextBox 6"/>
        <cdr:cNvSpPr txBox="1"/>
      </cdr:nvSpPr>
      <cdr:spPr>
        <a:xfrm xmlns:a="http://schemas.openxmlformats.org/drawingml/2006/main">
          <a:off x="2733719" y="3290275"/>
          <a:ext cx="5645922" cy="136207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2300" b="1" dirty="0">
            <a:ln w="0"/>
            <a:solidFill>
              <a:srgbClr val="FF0000"/>
            </a:solidFill>
            <a:effectLst>
              <a:outerShdw blurRad="38100" dist="25400" dir="5400000" algn="ctr" rotWithShape="0">
                <a:srgbClr val="6E747A">
                  <a:alpha val="43000"/>
                </a:srgbClr>
              </a:outerShdw>
            </a:effectLst>
          </a:endParaRPr>
        </a:p>
      </cdr:txBody>
    </cdr:sp>
  </cdr:relSizeAnchor>
</c:userShapes>
</file>

<file path=ppt/drawings/drawing7.xml><?xml version="1.0" encoding="utf-8"?>
<c:userShapes xmlns:c="http://schemas.openxmlformats.org/drawingml/2006/chart">
  <cdr:relSizeAnchor xmlns:cdr="http://schemas.openxmlformats.org/drawingml/2006/chartDrawing">
    <cdr:from>
      <cdr:x>0.0336</cdr:x>
      <cdr:y>0.02209</cdr:y>
    </cdr:from>
    <cdr:to>
      <cdr:x>0.92587</cdr:x>
      <cdr:y>1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382351" y="106384"/>
          <a:ext cx="10153579" cy="470916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l"/>
          <a:endParaRPr lang="ru-RU" sz="2200" dirty="0" smtClean="0"/>
        </a:p>
        <a:p xmlns:a="http://schemas.openxmlformats.org/drawingml/2006/main">
          <a:pPr algn="l"/>
          <a:r>
            <a:rPr lang="ru-RU" sz="2200" dirty="0" smtClean="0"/>
            <a:t>				</a:t>
          </a:r>
          <a:endParaRPr lang="ru-RU" sz="2000" dirty="0" smtClean="0"/>
        </a:p>
        <a:p xmlns:a="http://schemas.openxmlformats.org/drawingml/2006/main">
          <a:pPr algn="l"/>
          <a:endParaRPr lang="ru-RU" sz="2000" dirty="0"/>
        </a:p>
        <a:p xmlns:a="http://schemas.openxmlformats.org/drawingml/2006/main">
          <a:pPr algn="l"/>
          <a:endParaRPr lang="ru-RU" sz="2000" dirty="0" smtClean="0"/>
        </a:p>
        <a:p xmlns:a="http://schemas.openxmlformats.org/drawingml/2006/main">
          <a:pPr algn="l"/>
          <a:endParaRPr lang="ru-RU" sz="2200" dirty="0" smtClean="0"/>
        </a:p>
        <a:p xmlns:a="http://schemas.openxmlformats.org/drawingml/2006/main">
          <a:pPr algn="l"/>
          <a:endParaRPr lang="ru-RU" sz="2200" dirty="0" smtClean="0"/>
        </a:p>
        <a:p xmlns:a="http://schemas.openxmlformats.org/drawingml/2006/main">
          <a:pPr algn="l"/>
          <a:endParaRPr lang="ru-RU" sz="2200" dirty="0" smtClean="0"/>
        </a:p>
        <a:p xmlns:a="http://schemas.openxmlformats.org/drawingml/2006/main">
          <a:pPr algn="l"/>
          <a:endParaRPr lang="ru-RU" sz="2200" dirty="0" smtClean="0"/>
        </a:p>
        <a:p xmlns:a="http://schemas.openxmlformats.org/drawingml/2006/main">
          <a:pPr algn="l"/>
          <a:r>
            <a:rPr lang="ru-RU" sz="2200" dirty="0" smtClean="0"/>
            <a:t>        	</a:t>
          </a:r>
        </a:p>
      </cdr:txBody>
    </cdr:sp>
  </cdr:relSizeAnchor>
  <cdr:relSizeAnchor xmlns:cdr="http://schemas.openxmlformats.org/drawingml/2006/chartDrawing">
    <cdr:from>
      <cdr:x>0.16644</cdr:x>
      <cdr:y>0.51857</cdr:y>
    </cdr:from>
    <cdr:to>
      <cdr:x>0.27894</cdr:x>
      <cdr:y>0.63553</cdr:y>
    </cdr:to>
    <cdr:sp macro="" textlink="">
      <cdr:nvSpPr>
        <cdr:cNvPr id="13" name="TextBox 12"/>
        <cdr:cNvSpPr txBox="1"/>
      </cdr:nvSpPr>
      <cdr:spPr>
        <a:xfrm xmlns:a="http://schemas.openxmlformats.org/drawingml/2006/main">
          <a:off x="1894032" y="2497185"/>
          <a:ext cx="1280160" cy="56321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0.78783</cdr:x>
      <cdr:y>0.80664</cdr:y>
    </cdr:from>
    <cdr:to>
      <cdr:x>0.9633</cdr:x>
      <cdr:y>0.96042</cdr:y>
    </cdr:to>
    <cdr:sp macro="" textlink="">
      <cdr:nvSpPr>
        <cdr:cNvPr id="16" name="TextBox 15"/>
        <cdr:cNvSpPr txBox="1"/>
      </cdr:nvSpPr>
      <cdr:spPr>
        <a:xfrm xmlns:a="http://schemas.openxmlformats.org/drawingml/2006/main">
          <a:off x="8965062" y="3884428"/>
          <a:ext cx="1996792" cy="74052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0.40882</cdr:x>
      <cdr:y>0.47178</cdr:y>
    </cdr:from>
    <cdr:to>
      <cdr:x>0.56283</cdr:x>
      <cdr:y>0.58357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4652121" y="2271855"/>
          <a:ext cx="1752601" cy="53834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0.24023</cdr:x>
      <cdr:y>0.68326</cdr:y>
    </cdr:from>
    <cdr:to>
      <cdr:x>0.73638</cdr:x>
      <cdr:y>0.96611</cdr:y>
    </cdr:to>
    <cdr:sp macro="" textlink="">
      <cdr:nvSpPr>
        <cdr:cNvPr id="7" name="TextBox 6"/>
        <cdr:cNvSpPr txBox="1"/>
      </cdr:nvSpPr>
      <cdr:spPr>
        <a:xfrm xmlns:a="http://schemas.openxmlformats.org/drawingml/2006/main">
          <a:off x="2733719" y="3290275"/>
          <a:ext cx="5645922" cy="136207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2300" b="1" dirty="0">
            <a:ln w="0"/>
            <a:solidFill>
              <a:srgbClr val="FF0000"/>
            </a:solidFill>
            <a:effectLst>
              <a:outerShdw blurRad="38100" dist="25400" dir="5400000" algn="ctr" rotWithShape="0">
                <a:srgbClr val="6E747A">
                  <a:alpha val="43000"/>
                </a:srgbClr>
              </a:outerShdw>
            </a:effectLst>
          </a:endParaRPr>
        </a:p>
      </cdr:txBody>
    </cdr:sp>
  </cdr:relSizeAnchor>
</c:userShapes>
</file>

<file path=ppt/drawings/drawing8.xml><?xml version="1.0" encoding="utf-8"?>
<c:userShapes xmlns:c="http://schemas.openxmlformats.org/drawingml/2006/chart">
  <cdr:relSizeAnchor xmlns:cdr="http://schemas.openxmlformats.org/drawingml/2006/chartDrawing">
    <cdr:from>
      <cdr:x>0.0336</cdr:x>
      <cdr:y>0.02209</cdr:y>
    </cdr:from>
    <cdr:to>
      <cdr:x>0.92587</cdr:x>
      <cdr:y>1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382351" y="106384"/>
          <a:ext cx="10153579" cy="470916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l"/>
          <a:endParaRPr lang="ru-RU" sz="2200" dirty="0" smtClean="0"/>
        </a:p>
        <a:p xmlns:a="http://schemas.openxmlformats.org/drawingml/2006/main">
          <a:pPr algn="l"/>
          <a:r>
            <a:rPr lang="ru-RU" sz="2200" dirty="0" smtClean="0"/>
            <a:t>				</a:t>
          </a:r>
          <a:endParaRPr lang="ru-RU" sz="2000" dirty="0" smtClean="0"/>
        </a:p>
        <a:p xmlns:a="http://schemas.openxmlformats.org/drawingml/2006/main">
          <a:pPr algn="l"/>
          <a:endParaRPr lang="ru-RU" sz="2000" dirty="0"/>
        </a:p>
        <a:p xmlns:a="http://schemas.openxmlformats.org/drawingml/2006/main">
          <a:pPr algn="l"/>
          <a:endParaRPr lang="ru-RU" sz="2000" dirty="0" smtClean="0"/>
        </a:p>
        <a:p xmlns:a="http://schemas.openxmlformats.org/drawingml/2006/main">
          <a:pPr algn="l"/>
          <a:endParaRPr lang="ru-RU" sz="2200" dirty="0" smtClean="0"/>
        </a:p>
        <a:p xmlns:a="http://schemas.openxmlformats.org/drawingml/2006/main">
          <a:pPr algn="l"/>
          <a:endParaRPr lang="ru-RU" sz="2200" dirty="0" smtClean="0"/>
        </a:p>
        <a:p xmlns:a="http://schemas.openxmlformats.org/drawingml/2006/main">
          <a:pPr algn="l"/>
          <a:endParaRPr lang="ru-RU" sz="2200" dirty="0" smtClean="0"/>
        </a:p>
        <a:p xmlns:a="http://schemas.openxmlformats.org/drawingml/2006/main">
          <a:pPr algn="l"/>
          <a:endParaRPr lang="ru-RU" sz="2200" dirty="0" smtClean="0"/>
        </a:p>
        <a:p xmlns:a="http://schemas.openxmlformats.org/drawingml/2006/main">
          <a:pPr algn="l"/>
          <a:r>
            <a:rPr lang="ru-RU" sz="2200" dirty="0" smtClean="0"/>
            <a:t>        	</a:t>
          </a:r>
        </a:p>
      </cdr:txBody>
    </cdr:sp>
  </cdr:relSizeAnchor>
  <cdr:relSizeAnchor xmlns:cdr="http://schemas.openxmlformats.org/drawingml/2006/chartDrawing">
    <cdr:from>
      <cdr:x>0.16644</cdr:x>
      <cdr:y>0.51857</cdr:y>
    </cdr:from>
    <cdr:to>
      <cdr:x>0.27894</cdr:x>
      <cdr:y>0.63553</cdr:y>
    </cdr:to>
    <cdr:sp macro="" textlink="">
      <cdr:nvSpPr>
        <cdr:cNvPr id="13" name="TextBox 12"/>
        <cdr:cNvSpPr txBox="1"/>
      </cdr:nvSpPr>
      <cdr:spPr>
        <a:xfrm xmlns:a="http://schemas.openxmlformats.org/drawingml/2006/main">
          <a:off x="1894032" y="2497185"/>
          <a:ext cx="1280160" cy="56321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0.78783</cdr:x>
      <cdr:y>0.80664</cdr:y>
    </cdr:from>
    <cdr:to>
      <cdr:x>0.9633</cdr:x>
      <cdr:y>0.96042</cdr:y>
    </cdr:to>
    <cdr:sp macro="" textlink="">
      <cdr:nvSpPr>
        <cdr:cNvPr id="16" name="TextBox 15"/>
        <cdr:cNvSpPr txBox="1"/>
      </cdr:nvSpPr>
      <cdr:spPr>
        <a:xfrm xmlns:a="http://schemas.openxmlformats.org/drawingml/2006/main">
          <a:off x="8965062" y="3884428"/>
          <a:ext cx="1996792" cy="74052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0.40882</cdr:x>
      <cdr:y>0.47178</cdr:y>
    </cdr:from>
    <cdr:to>
      <cdr:x>0.56283</cdr:x>
      <cdr:y>0.58357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4652121" y="2271855"/>
          <a:ext cx="1752601" cy="53834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0.24023</cdr:x>
      <cdr:y>0.68326</cdr:y>
    </cdr:from>
    <cdr:to>
      <cdr:x>0.73638</cdr:x>
      <cdr:y>0.96611</cdr:y>
    </cdr:to>
    <cdr:sp macro="" textlink="">
      <cdr:nvSpPr>
        <cdr:cNvPr id="7" name="TextBox 6"/>
        <cdr:cNvSpPr txBox="1"/>
      </cdr:nvSpPr>
      <cdr:spPr>
        <a:xfrm xmlns:a="http://schemas.openxmlformats.org/drawingml/2006/main">
          <a:off x="2733719" y="3290275"/>
          <a:ext cx="5645922" cy="136207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2300" b="1" dirty="0">
            <a:ln w="0"/>
            <a:solidFill>
              <a:srgbClr val="FF0000"/>
            </a:solidFill>
            <a:effectLst>
              <a:outerShdw blurRad="38100" dist="25400" dir="5400000" algn="ctr" rotWithShape="0">
                <a:srgbClr val="6E747A">
                  <a:alpha val="43000"/>
                </a:srgbClr>
              </a:outerShdw>
            </a:effectLst>
          </a:endParaRP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B96E34C-9D3C-4694-96C1-A5A47BF1BDD5}" type="datetimeFigureOut">
              <a:rPr lang="ru-RU" smtClean="0"/>
              <a:pPr/>
              <a:t>30.06.2024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E1B34AA-09B2-4353-8568-3A092C1CDF6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9933950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3899B24-39A1-46BB-A706-BFFA2F78A1D9}" type="datetimeFigureOut">
              <a:rPr lang="ru-RU" smtClean="0"/>
              <a:pPr/>
              <a:t>30.06.2024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41DD04E-669F-4AE8-BD61-05E8DFAF3B00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26991857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1DD04E-669F-4AE8-BD61-05E8DFAF3B00}" type="slidenum">
              <a:rPr lang="ru-RU" smtClean="0"/>
              <a:pPr/>
              <a:t>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81264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1DD04E-669F-4AE8-BD61-05E8DFAF3B00}" type="slidenum">
              <a:rPr lang="ru-RU" smtClean="0"/>
              <a:pPr/>
              <a:t>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9331171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1DD04E-669F-4AE8-BD61-05E8DFAF3B00}" type="slidenum">
              <a:rPr lang="ru-RU" smtClean="0"/>
              <a:pPr/>
              <a:t>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9331171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1DD04E-669F-4AE8-BD61-05E8DFAF3B00}" type="slidenum">
              <a:rPr lang="ru-RU" smtClean="0"/>
              <a:pPr/>
              <a:t>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9331171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1DD04E-669F-4AE8-BD61-05E8DFAF3B00}" type="slidenum">
              <a:rPr lang="ru-RU" smtClean="0"/>
              <a:pPr/>
              <a:t>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9331171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1DD04E-669F-4AE8-BD61-05E8DFAF3B00}" type="slidenum">
              <a:rPr lang="ru-RU" smtClean="0"/>
              <a:pPr/>
              <a:t>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9331171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1DD04E-669F-4AE8-BD61-05E8DFAF3B00}" type="slidenum">
              <a:rPr lang="ru-RU" smtClean="0"/>
              <a:pPr/>
              <a:t>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933117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BDB3E0-7F25-47F3-AB58-3754AE0E617E}" type="datetime1">
              <a:rPr lang="ru-RU" smtClean="0"/>
              <a:pPr/>
              <a:t>30.06.2024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89AED7-2BD5-4EF9-8A9B-04C23083A124}" type="slidenum">
              <a:rPr lang="ru-RU" smtClean="0"/>
              <a:pPr/>
              <a:t>‹#›</a:t>
            </a:fld>
            <a:endParaRPr lang="ru-RU" dirty="0"/>
          </a:p>
        </p:txBody>
      </p:sp>
      <p:pic>
        <p:nvPicPr>
          <p:cNvPr id="7" name="Picture 4">
            <a:extLst>
              <a:ext uri="{FF2B5EF4-FFF2-40B4-BE49-F238E27FC236}">
                <a16:creationId xmlns:a16="http://schemas.microsoft.com/office/drawing/2014/main" xmlns="" id="{E07F05FE-B74B-4A7A-B255-D7020C07C77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/>
          <a:srcRect t="9980" r="1619" b="43906"/>
          <a:stretch/>
        </p:blipFill>
        <p:spPr>
          <a:xfrm>
            <a:off x="0" y="0"/>
            <a:ext cx="5054886" cy="1109933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EB7441FB-5596-4CF9-8B62-78502FA540AE}"/>
              </a:ext>
            </a:extLst>
          </p:cNvPr>
          <p:cNvSpPr txBox="1"/>
          <p:nvPr userDrawn="1"/>
        </p:nvSpPr>
        <p:spPr>
          <a:xfrm>
            <a:off x="503141" y="154555"/>
            <a:ext cx="4387358" cy="692497"/>
          </a:xfrm>
          <a:prstGeom prst="rect">
            <a:avLst/>
          </a:prstGeom>
          <a:noFill/>
        </p:spPr>
        <p:txBody>
          <a:bodyPr wrap="square" rtlCol="0" anchor="t" anchorCtr="0">
            <a:spAutoFit/>
          </a:bodyPr>
          <a:lstStyle/>
          <a:p>
            <a:endParaRPr lang="ru-RU" sz="700" dirty="0">
              <a:solidFill>
                <a:schemeClr val="bg1"/>
              </a:solidFill>
              <a:latin typeface="Roboto Light" panose="02000000000000000000" pitchFamily="2" charset="0"/>
              <a:ea typeface="Roboto Light" panose="02000000000000000000" pitchFamily="2" charset="0"/>
              <a:cs typeface="Roboto Light" panose="02000000000000000000" pitchFamily="2" charset="0"/>
            </a:endParaRPr>
          </a:p>
          <a:p>
            <a:r>
              <a:rPr lang="ru-RU" sz="1600" dirty="0" smtClean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УФНС России по Ханты-Мансийскому автономному округу - Югре</a:t>
            </a:r>
            <a:endParaRPr lang="ru-RU" sz="1600" dirty="0">
              <a:solidFill>
                <a:schemeClr val="bg1"/>
              </a:solidFill>
              <a:latin typeface="Roboto Light" panose="02000000000000000000" pitchFamily="2" charset="0"/>
              <a:ea typeface="Roboto Light" panose="02000000000000000000" pitchFamily="2" charset="0"/>
              <a:cs typeface="Roboto Light" panose="02000000000000000000" pitchFamily="2" charset="0"/>
            </a:endParaRPr>
          </a:p>
        </p:txBody>
      </p:sp>
      <p:sp>
        <p:nvSpPr>
          <p:cNvPr id="15" name="Rectangle 18">
            <a:extLst>
              <a:ext uri="{FF2B5EF4-FFF2-40B4-BE49-F238E27FC236}">
                <a16:creationId xmlns:a16="http://schemas.microsoft.com/office/drawing/2014/main" xmlns="" id="{EC23726F-899C-4D2F-9B92-56857361E210}"/>
              </a:ext>
            </a:extLst>
          </p:cNvPr>
          <p:cNvSpPr/>
          <p:nvPr userDrawn="1"/>
        </p:nvSpPr>
        <p:spPr>
          <a:xfrm>
            <a:off x="-1" y="1109934"/>
            <a:ext cx="12192001" cy="5748069"/>
          </a:xfrm>
          <a:prstGeom prst="rect">
            <a:avLst/>
          </a:prstGeom>
          <a:solidFill>
            <a:srgbClr val="ECF3FA"/>
          </a:solidFill>
          <a:ln>
            <a:noFill/>
          </a:ln>
          <a:effectLst>
            <a:innerShdw blurRad="660400" dist="317500" dir="13500000">
              <a:schemeClr val="tx2">
                <a:lumMod val="50000"/>
                <a:alpha val="17000"/>
              </a:schemeClr>
            </a:inn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16" name="Rectangle 5">
            <a:extLst>
              <a:ext uri="{FF2B5EF4-FFF2-40B4-BE49-F238E27FC236}">
                <a16:creationId xmlns:a16="http://schemas.microsoft.com/office/drawing/2014/main" xmlns="" id="{571FD3D8-F1EE-494F-A387-916E2BEC90D1}"/>
              </a:ext>
            </a:extLst>
          </p:cNvPr>
          <p:cNvSpPr/>
          <p:nvPr userDrawn="1"/>
        </p:nvSpPr>
        <p:spPr>
          <a:xfrm>
            <a:off x="6229348" y="0"/>
            <a:ext cx="5962652" cy="1109934"/>
          </a:xfrm>
          <a:prstGeom prst="rect">
            <a:avLst/>
          </a:prstGeom>
          <a:solidFill>
            <a:srgbClr val="FCFCF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srgbClr val="485068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37082038-443C-3A40-30F2-01CFCFF34A2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85" y="339977"/>
            <a:ext cx="438755" cy="429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59686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indefinite" fill="remove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2E35C9-2A64-4A61-BEEC-36939F747407}" type="datetime1">
              <a:rPr lang="ru-RU" smtClean="0"/>
              <a:pPr/>
              <a:t>30.06.2024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89AED7-2BD5-4EF9-8A9B-04C23083A124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598386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4B0E2A-56E8-44E2-902D-303FA91998D8}" type="datetime1">
              <a:rPr lang="ru-RU" smtClean="0"/>
              <a:pPr/>
              <a:t>30.06.2024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89AED7-2BD5-4EF9-8A9B-04C23083A124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6132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6B09E4-9521-49BD-BBE8-7B14C43C5F16}" type="datetime1">
              <a:rPr lang="ru-RU" smtClean="0"/>
              <a:pPr/>
              <a:t>30.06.2024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89AED7-2BD5-4EF9-8A9B-04C23083A124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229264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2BFA9-0F2A-4452-B6F5-1385BF1D4F8F}" type="datetime1">
              <a:rPr lang="ru-RU" smtClean="0"/>
              <a:pPr/>
              <a:t>30.06.2024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89AED7-2BD5-4EF9-8A9B-04C23083A124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749232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B9A0DB-58F5-4AF9-8C05-FF3B99925A8F}" type="datetime1">
              <a:rPr lang="ru-RU" smtClean="0"/>
              <a:pPr/>
              <a:t>30.06.2024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89AED7-2BD5-4EF9-8A9B-04C23083A124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351378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D31C35-95B8-42E6-8C32-59F5C9AECC05}" type="datetime1">
              <a:rPr lang="ru-RU" smtClean="0"/>
              <a:pPr/>
              <a:t>30.06.2024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89AED7-2BD5-4EF9-8A9B-04C23083A124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746614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01DB1A-7979-4124-B679-8A553E114DC6}" type="datetime1">
              <a:rPr lang="ru-RU" smtClean="0"/>
              <a:pPr/>
              <a:t>30.06.2024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89AED7-2BD5-4EF9-8A9B-04C23083A124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29213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E8A5B7-9778-4189-9F3B-0492D96BEEF0}" type="datetime1">
              <a:rPr lang="ru-RU" smtClean="0"/>
              <a:pPr/>
              <a:t>30.06.2024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89AED7-2BD5-4EF9-8A9B-04C23083A124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305952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058E93-2925-413E-9798-A064808FD2D0}" type="datetime1">
              <a:rPr lang="ru-RU" smtClean="0"/>
              <a:pPr/>
              <a:t>30.06.2024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89AED7-2BD5-4EF9-8A9B-04C23083A124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173906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55D157-1B25-4D40-AE3D-78BB83D5B1E9}" type="datetime1">
              <a:rPr lang="ru-RU" smtClean="0"/>
              <a:pPr/>
              <a:t>30.06.2024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89AED7-2BD5-4EF9-8A9B-04C23083A124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758200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F04FCB-B859-4046-A582-6294384E2DE1}" type="datetime1">
              <a:rPr lang="ru-RU" smtClean="0"/>
              <a:pPr/>
              <a:t>30.06.2024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89AED7-2BD5-4EF9-8A9B-04C23083A124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812471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6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2.png"/><Relationship Id="rId4" Type="http://schemas.openxmlformats.org/officeDocument/2006/relationships/image" Target="../media/image4.sv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4" Type="http://schemas.openxmlformats.org/officeDocument/2006/relationships/chart" Target="../charts/char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hyperlink" Target="consultantplus://offline/ref=CD9290CF4C491A4A2E6A298230C3DE35C85DC718BB8D452628CE313395CBB2031A22C4FB4FA331CB1393B4A1B962D091D5011A44E535k3O8M" TargetMode="External"/><Relationship Id="rId4" Type="http://schemas.openxmlformats.org/officeDocument/2006/relationships/hyperlink" Target="consultantplus://offline/ref=CD9290CF4C491A4A2E6A298230C3DE35C853CC18B388452628CE313395CBB2031A22C4FF4FA233C243C9A4A5F035DB8DD3190440FB353C5CkFO1M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hyperlink" Target="consultantplus://offline/ref=CD9290CF4C491A4A2E6A298230C3DE35C85DC71CB38D452628CE313395CBB2031A22C4F64BA133CB1393B4A1B962D091D5011A44E535k3O8M" TargetMode="External"/><Relationship Id="rId4" Type="http://schemas.openxmlformats.org/officeDocument/2006/relationships/hyperlink" Target="consultantplus://offline/ref=CD9290CF4C491A4A2E6A298230C3DE35C85DC71CB38D452628CE313395CBB2031A22C4FF4EA534C14C96A1B0E16DD489CB070258E7373Ek5OAM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hyperlink" Target="consultantplus://offline/ref=CD9290CF4C491A4A2E6A298230C3DE35C85DC71BBD89452628CE313395CBB20308229CF34DA42DC041DCF2F4B6k6O4M" TargetMode="External"/><Relationship Id="rId4" Type="http://schemas.openxmlformats.org/officeDocument/2006/relationships/hyperlink" Target="consultantplus://offline/ref=CD9290CF4C491A4A2E6A298230C3DE35C85DC71CB38D452628CE313395CBB2031A22C4FF4AAB30CB1393B4A1B962D091D5011A44E535k3O8M" TargetMode="Externa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hyperlink" Target="consultantplus://offline/ref=977B26C6C0B0A80C11ED53032B2D377E1C7F6B67EA36C04AD6554F9CB74366EBE2DDFF94E4B01B2040BEE0413B71690F97FEADB9EA8Eh5IBM" TargetMode="External"/><Relationship Id="rId3" Type="http://schemas.openxmlformats.org/officeDocument/2006/relationships/chart" Target="../charts/chart7.xml"/><Relationship Id="rId7" Type="http://schemas.openxmlformats.org/officeDocument/2006/relationships/hyperlink" Target="consultantplus://offline/ref=CD9290CF4C491A4A2E6A298230C3DE35C85DC718BB8D452628CE313395CBB2031A22C4FA4EA231CB1393B4A1B962D091D5011A44E535k3O8M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hyperlink" Target="consultantplus://offline/ref=CD9290CF4C491A4A2E6A298230C3DE35C85DC71CB38D452628CE313395CBB2031A22C4FF4DA135C24C96A1B0E16DD489CB070258E7373Ek5OAM" TargetMode="External"/><Relationship Id="rId5" Type="http://schemas.openxmlformats.org/officeDocument/2006/relationships/hyperlink" Target="consultantplus://offline/ref=CD9290CF4C491A4A2E6A298230C3DE35C853CC18B388452628CE313395CBB2031A22C4FF4FA233C243C9A4A5F035DB8DD3190440FB353C5CkFO1M" TargetMode="External"/><Relationship Id="rId4" Type="http://schemas.openxmlformats.org/officeDocument/2006/relationships/hyperlink" Target="consultantplus://offline/ref=CD9290CF4C491A4A2E6A298230C3DE35C85DC718BB8D452628CE313395CBB2031A22C4FB4FA331CB1393B4A1B962D091D5011A44E535k3O8M" TargetMode="External"/><Relationship Id="rId9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5" Type="http://schemas.openxmlformats.org/officeDocument/2006/relationships/hyperlink" Target="consultantplus://offline/ref=CD9290CF4C491A4A2E6A298230C3DE35C853CC18B388452628CE313395CBB2031A22C4FF4FA233C243C9A4A5F035DB8DD3190440FB353C5CkFO1M" TargetMode="External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6">
            <a:extLst>
              <a:ext uri="{FF2B5EF4-FFF2-40B4-BE49-F238E27FC236}">
                <a16:creationId xmlns:a16="http://schemas.microsoft.com/office/drawing/2014/main" xmlns="" id="{E90CB217-ECA5-4EC7-B017-069F7AA0F88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/>
          <a:srcRect r="1619"/>
          <a:stretch/>
        </p:blipFill>
        <p:spPr>
          <a:xfrm>
            <a:off x="-8709" y="87086"/>
            <a:ext cx="12192000" cy="6857999"/>
          </a:xfrm>
          <a:prstGeom prst="rect">
            <a:avLst/>
          </a:prstGeom>
        </p:spPr>
      </p:pic>
      <p:sp>
        <p:nvSpPr>
          <p:cNvPr id="4" name="Rectangle 34">
            <a:extLst>
              <a:ext uri="{FF2B5EF4-FFF2-40B4-BE49-F238E27FC236}">
                <a16:creationId xmlns:a16="http://schemas.microsoft.com/office/drawing/2014/main" xmlns="" id="{95B5164C-F9CF-4A05-8537-EA95716F545E}"/>
              </a:ext>
            </a:extLst>
          </p:cNvPr>
          <p:cNvSpPr/>
          <p:nvPr/>
        </p:nvSpPr>
        <p:spPr>
          <a:xfrm>
            <a:off x="-227730" y="-288674"/>
            <a:ext cx="12821632" cy="7435346"/>
          </a:xfrm>
          <a:prstGeom prst="rect">
            <a:avLst/>
          </a:prstGeom>
          <a:solidFill>
            <a:srgbClr val="FCFCF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srgbClr val="485068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pic>
        <p:nvPicPr>
          <p:cNvPr id="5" name="Picture 6">
            <a:extLst>
              <a:ext uri="{FF2B5EF4-FFF2-40B4-BE49-F238E27FC236}">
                <a16:creationId xmlns:a16="http://schemas.microsoft.com/office/drawing/2014/main" xmlns="" id="{E90CB217-ECA5-4EC7-B017-069F7AA0F88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/>
          <a:srcRect r="1619"/>
          <a:stretch/>
        </p:blipFill>
        <p:spPr>
          <a:xfrm>
            <a:off x="-244699" y="-315650"/>
            <a:ext cx="12894553" cy="747630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24E78F31-85F1-48F8-8AAB-173502CE1EDC}"/>
              </a:ext>
            </a:extLst>
          </p:cNvPr>
          <p:cNvSpPr txBox="1"/>
          <p:nvPr/>
        </p:nvSpPr>
        <p:spPr>
          <a:xfrm>
            <a:off x="3683977" y="2197892"/>
            <a:ext cx="8264769" cy="2462213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lvl="0" algn="ctr" defTabSz="1219170">
              <a:defRPr/>
            </a:pPr>
            <a:r>
              <a:rPr lang="ru-RU" sz="4000" dirty="0">
                <a:solidFill>
                  <a:schemeClr val="bg1"/>
                </a:solidFill>
              </a:rPr>
              <a:t>Зона риска за непредставление </a:t>
            </a:r>
            <a:r>
              <a:rPr lang="ru-RU" sz="4000" dirty="0" smtClean="0">
                <a:solidFill>
                  <a:schemeClr val="bg1"/>
                </a:solidFill>
              </a:rPr>
              <a:t>декларации по форме </a:t>
            </a:r>
            <a:r>
              <a:rPr lang="ru-RU" sz="4000" dirty="0">
                <a:solidFill>
                  <a:schemeClr val="bg1"/>
                </a:solidFill>
              </a:rPr>
              <a:t>3-НДФЛ </a:t>
            </a:r>
            <a:endParaRPr lang="ru-RU" sz="4000" dirty="0" smtClean="0">
              <a:solidFill>
                <a:schemeClr val="bg1"/>
              </a:solidFill>
            </a:endParaRPr>
          </a:p>
          <a:p>
            <a:pPr lvl="0" algn="ctr" defTabSz="1219170">
              <a:defRPr/>
            </a:pPr>
            <a:r>
              <a:rPr lang="ru-RU" sz="4000" dirty="0" smtClean="0">
                <a:solidFill>
                  <a:schemeClr val="bg1"/>
                </a:solidFill>
              </a:rPr>
              <a:t>по </a:t>
            </a:r>
            <a:r>
              <a:rPr lang="ru-RU" sz="4000" dirty="0">
                <a:solidFill>
                  <a:schemeClr val="bg1"/>
                </a:solidFill>
              </a:rPr>
              <a:t>доходам от продажи </a:t>
            </a:r>
            <a:r>
              <a:rPr lang="ru-RU" sz="4000" dirty="0" smtClean="0">
                <a:solidFill>
                  <a:schemeClr val="bg1"/>
                </a:solidFill>
              </a:rPr>
              <a:t>и</a:t>
            </a:r>
          </a:p>
          <a:p>
            <a:pPr lvl="0" algn="ctr" defTabSz="1219170">
              <a:defRPr/>
            </a:pPr>
            <a:r>
              <a:rPr lang="ru-RU" sz="4000" dirty="0" smtClean="0">
                <a:solidFill>
                  <a:schemeClr val="bg1"/>
                </a:solidFill>
              </a:rPr>
              <a:t> </a:t>
            </a:r>
            <a:r>
              <a:rPr lang="ru-RU" sz="4000" dirty="0">
                <a:solidFill>
                  <a:schemeClr val="bg1"/>
                </a:solidFill>
              </a:rPr>
              <a:t>дарения имущества</a:t>
            </a:r>
            <a:endParaRPr lang="ru-RU" sz="4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F8A56960-2D75-49CC-AE73-F2B5172CD1E4}"/>
              </a:ext>
            </a:extLst>
          </p:cNvPr>
          <p:cNvSpPr txBox="1"/>
          <p:nvPr/>
        </p:nvSpPr>
        <p:spPr>
          <a:xfrm>
            <a:off x="9090955" y="6596390"/>
            <a:ext cx="2142512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400" dirty="0">
                <a:solidFill>
                  <a:schemeClr val="bg1"/>
                </a:solidFill>
                <a:latin typeface="Roboto Medium" panose="02000000000000000000" pitchFamily="2" charset="0"/>
                <a:ea typeface="Roboto Medium" panose="02000000000000000000" pitchFamily="2" charset="0"/>
                <a:cs typeface="Roboto Medium" panose="02000000000000000000" pitchFamily="2" charset="0"/>
              </a:rPr>
              <a:t> </a:t>
            </a:r>
            <a:r>
              <a:rPr lang="ru-RU" sz="1400" dirty="0" smtClean="0">
                <a:solidFill>
                  <a:schemeClr val="bg1"/>
                </a:solidFill>
                <a:latin typeface="Roboto Medium" panose="02000000000000000000" pitchFamily="2" charset="0"/>
                <a:ea typeface="Roboto Medium" panose="02000000000000000000" pitchFamily="2" charset="0"/>
                <a:cs typeface="Roboto Medium" panose="02000000000000000000" pitchFamily="2" charset="0"/>
              </a:rPr>
              <a:t>           </a:t>
            </a:r>
            <a:endParaRPr kumimoji="0" lang="ru-RU" sz="140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Roboto Medium" panose="02000000000000000000" pitchFamily="2" charset="0"/>
              <a:ea typeface="Roboto Medium" panose="02000000000000000000" pitchFamily="2" charset="0"/>
              <a:cs typeface="Roboto Medium" panose="02000000000000000000" pitchFamily="2" charset="0"/>
            </a:endParaRPr>
          </a:p>
        </p:txBody>
      </p:sp>
      <p:sp>
        <p:nvSpPr>
          <p:cNvPr id="9" name="Rectangle: Rounded Corners 10">
            <a:extLst>
              <a:ext uri="{FF2B5EF4-FFF2-40B4-BE49-F238E27FC236}">
                <a16:creationId xmlns:a16="http://schemas.microsoft.com/office/drawing/2014/main" xmlns="" id="{1B9D5B92-9DAE-4437-BB26-7F7DA5EB5566}"/>
              </a:ext>
            </a:extLst>
          </p:cNvPr>
          <p:cNvSpPr/>
          <p:nvPr/>
        </p:nvSpPr>
        <p:spPr>
          <a:xfrm>
            <a:off x="3176043" y="1996225"/>
            <a:ext cx="9417859" cy="2871989"/>
          </a:xfrm>
          <a:prstGeom prst="roundRect">
            <a:avLst>
              <a:gd name="adj" fmla="val 50000"/>
            </a:avLst>
          </a:prstGeom>
          <a:noFill/>
          <a:ln w="12700">
            <a:solidFill>
              <a:schemeClr val="bg1"/>
            </a:solidFill>
            <a:prstDash val="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grpSp>
        <p:nvGrpSpPr>
          <p:cNvPr id="10" name="Group 14">
            <a:extLst>
              <a:ext uri="{FF2B5EF4-FFF2-40B4-BE49-F238E27FC236}">
                <a16:creationId xmlns:a16="http://schemas.microsoft.com/office/drawing/2014/main" xmlns="" id="{55CC7307-0B6F-4D12-9F19-79B35A103D9E}"/>
              </a:ext>
            </a:extLst>
          </p:cNvPr>
          <p:cNvGrpSpPr/>
          <p:nvPr/>
        </p:nvGrpSpPr>
        <p:grpSpPr>
          <a:xfrm>
            <a:off x="11810831" y="3038653"/>
            <a:ext cx="463101" cy="477431"/>
            <a:chOff x="10922866" y="3213584"/>
            <a:chExt cx="440359" cy="440359"/>
          </a:xfrm>
        </p:grpSpPr>
        <p:sp>
          <p:nvSpPr>
            <p:cNvPr id="11" name="Oval 11">
              <a:extLst>
                <a:ext uri="{FF2B5EF4-FFF2-40B4-BE49-F238E27FC236}">
                  <a16:creationId xmlns:a16="http://schemas.microsoft.com/office/drawing/2014/main" xmlns="" id="{03F4B4EC-C483-41D1-8EA1-E8FECE1D0712}"/>
                </a:ext>
              </a:extLst>
            </p:cNvPr>
            <p:cNvSpPr/>
            <p:nvPr/>
          </p:nvSpPr>
          <p:spPr>
            <a:xfrm>
              <a:off x="10922866" y="3213584"/>
              <a:ext cx="440359" cy="440359"/>
            </a:xfrm>
            <a:prstGeom prst="ellipse">
              <a:avLst/>
            </a:prstGeom>
            <a:solidFill>
              <a:srgbClr val="D8403D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pic>
          <p:nvPicPr>
            <p:cNvPr id="12" name="Graphic 13" descr="Caret Right with solid fill">
              <a:extLst>
                <a:ext uri="{FF2B5EF4-FFF2-40B4-BE49-F238E27FC236}">
                  <a16:creationId xmlns:a16="http://schemas.microsoft.com/office/drawing/2014/main" xmlns="" id="{18DAD943-8E95-4504-B0A1-B969A536944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96DAC541-7B7A-43D3-8B79-37D633B846F1}">
                  <asvg:svgBlip xmlns=""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10922866" y="3213584"/>
              <a:ext cx="440359" cy="440359"/>
            </a:xfrm>
            <a:prstGeom prst="rect">
              <a:avLst/>
            </a:prstGeom>
          </p:spPr>
        </p:pic>
      </p:grpSp>
      <p:pic>
        <p:nvPicPr>
          <p:cNvPr id="13" name="Рисунок 12">
            <a:extLst>
              <a:ext uri="{FF2B5EF4-FFF2-40B4-BE49-F238E27FC236}">
                <a16:creationId xmlns:a16="http://schemas.microsoft.com/office/drawing/2014/main" xmlns="" id="{A38FB43B-5C29-DD15-428B-E02C9913094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12639" y="5789577"/>
            <a:ext cx="529743" cy="519148"/>
          </a:xfrm>
          <a:prstGeom prst="rect">
            <a:avLst/>
          </a:prstGeom>
        </p:spPr>
      </p:pic>
      <p:pic>
        <p:nvPicPr>
          <p:cNvPr id="20" name="Graphic 9">
            <a:extLst>
              <a:ext uri="{FF2B5EF4-FFF2-40B4-BE49-F238E27FC236}">
                <a16:creationId xmlns:a16="http://schemas.microsoft.com/office/drawing/2014/main" xmlns="" id="{CF3FC13D-EE66-6132-207C-4C705AB5A2F8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 r="69189"/>
          <a:stretch/>
        </p:blipFill>
        <p:spPr bwMode="auto">
          <a:xfrm>
            <a:off x="484200" y="648432"/>
            <a:ext cx="580479" cy="557797"/>
          </a:xfrm>
          <a:prstGeom prst="ellipse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24E78F31-85F1-48F8-8AAB-173502CE1EDC}"/>
              </a:ext>
            </a:extLst>
          </p:cNvPr>
          <p:cNvSpPr txBox="1"/>
          <p:nvPr/>
        </p:nvSpPr>
        <p:spPr>
          <a:xfrm>
            <a:off x="4337960" y="5592140"/>
            <a:ext cx="6907727" cy="615553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algn="r"/>
            <a:endParaRPr lang="ru-RU" sz="4000" b="1" dirty="0">
              <a:solidFill>
                <a:srgbClr val="104E72"/>
              </a:solidFill>
              <a:cs typeface="Arial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24E78F31-85F1-48F8-8AAB-173502CE1EDC}"/>
              </a:ext>
            </a:extLst>
          </p:cNvPr>
          <p:cNvSpPr txBox="1"/>
          <p:nvPr/>
        </p:nvSpPr>
        <p:spPr>
          <a:xfrm>
            <a:off x="1232006" y="742664"/>
            <a:ext cx="3417268" cy="369332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algn="r"/>
            <a:endParaRPr lang="ru-RU" sz="800" b="1" dirty="0">
              <a:solidFill>
                <a:srgbClr val="104E72"/>
              </a:solidFill>
              <a:cs typeface="Arial" pitchFamily="34" charset="0"/>
            </a:endParaRPr>
          </a:p>
          <a:p>
            <a:pPr algn="r"/>
            <a:r>
              <a:rPr lang="ru-RU" sz="1600" dirty="0" smtClean="0">
                <a:solidFill>
                  <a:schemeClr val="bg1"/>
                </a:solidFill>
                <a:cs typeface="Arial" pitchFamily="34" charset="0"/>
              </a:rPr>
              <a:t>УФНС России по Амурской области</a:t>
            </a:r>
            <a:endParaRPr lang="ru-RU" sz="1600" dirty="0">
              <a:solidFill>
                <a:schemeClr val="bg1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9649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ubtitle 2">
            <a:extLst>
              <a:ext uri="{FF2B5EF4-FFF2-40B4-BE49-F238E27FC236}">
                <a16:creationId xmlns:a16="http://schemas.microsoft.com/office/drawing/2014/main" xmlns="" id="{2344D0E4-F4CC-4666-BA65-228B5D600976}"/>
              </a:ext>
            </a:extLst>
          </p:cNvPr>
          <p:cNvSpPr txBox="1">
            <a:spLocks/>
          </p:cNvSpPr>
          <p:nvPr/>
        </p:nvSpPr>
        <p:spPr>
          <a:xfrm>
            <a:off x="5225144" y="65865"/>
            <a:ext cx="6651170" cy="968278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marL="0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2000" kern="800" spc="-13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09585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219170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828754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438339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3047924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3657509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4267093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4876678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  <a:tabLst>
                <a:tab pos="342900" algn="l"/>
              </a:tabLst>
            </a:pPr>
            <a:endParaRPr lang="ru-RU" sz="3200" b="1" dirty="0">
              <a:solidFill>
                <a:schemeClr val="tx1">
                  <a:lumMod val="75000"/>
                </a:schemeClr>
              </a:solidFill>
              <a:latin typeface="Roboto Condensed" panose="02000000000000000000" pitchFamily="2" charset="0"/>
            </a:endParaRPr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xmlns="" id="{2344D0E4-F4CC-4666-BA65-228B5D600976}"/>
              </a:ext>
            </a:extLst>
          </p:cNvPr>
          <p:cNvSpPr txBox="1">
            <a:spLocks/>
          </p:cNvSpPr>
          <p:nvPr/>
        </p:nvSpPr>
        <p:spPr>
          <a:xfrm>
            <a:off x="2722472" y="49534"/>
            <a:ext cx="8057145" cy="100094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marL="0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2000" kern="800" spc="-13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09585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219170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828754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438339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3047924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3657509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4267093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4876678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  <a:tabLst>
                <a:tab pos="342900" algn="l"/>
              </a:tabLst>
            </a:pPr>
            <a:r>
              <a:rPr lang="ru-RU" sz="2800" b="1" dirty="0" smtClean="0">
                <a:solidFill>
                  <a:schemeClr val="tx1">
                    <a:lumMod val="75000"/>
                  </a:schemeClr>
                </a:solidFill>
                <a:latin typeface="Roboto Condensed" panose="02000000000000000000" pitchFamily="2" charset="0"/>
              </a:rPr>
              <a:t>Сроки декларационной кампании 2023 года</a:t>
            </a:r>
            <a:endParaRPr lang="ru-RU" sz="2800" b="1" dirty="0">
              <a:solidFill>
                <a:schemeClr val="tx1">
                  <a:lumMod val="75000"/>
                </a:schemeClr>
              </a:solidFill>
              <a:latin typeface="Roboto Condensed" panose="02000000000000000000" pitchFamily="2" charset="0"/>
            </a:endParaRPr>
          </a:p>
        </p:txBody>
      </p:sp>
      <p:graphicFrame>
        <p:nvGraphicFramePr>
          <p:cNvPr id="6" name="Диаграмма 5"/>
          <p:cNvGraphicFramePr/>
          <p:nvPr>
            <p:extLst>
              <p:ext uri="{D42A27DB-BD31-4B8C-83A1-F6EECF244321}">
                <p14:modId xmlns:p14="http://schemas.microsoft.com/office/powerpoint/2010/main" val="1619727640"/>
              </p:ext>
            </p:extLst>
          </p:nvPr>
        </p:nvGraphicFramePr>
        <p:xfrm>
          <a:off x="333972" y="1411520"/>
          <a:ext cx="5719356" cy="31604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5" name="Объект 15"/>
          <p:cNvSpPr txBox="1">
            <a:spLocks/>
          </p:cNvSpPr>
          <p:nvPr/>
        </p:nvSpPr>
        <p:spPr>
          <a:xfrm>
            <a:off x="104775" y="1228640"/>
            <a:ext cx="11962767" cy="5490946"/>
          </a:xfrm>
          <a:prstGeom prst="rect">
            <a:avLst/>
          </a:prstGeom>
          <a:ln>
            <a:solidFill>
              <a:schemeClr val="tx1"/>
            </a:solidFill>
            <a:prstDash val="lgDash"/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ru-RU" dirty="0">
              <a:latin typeface="Arial Narrow" panose="020B0606020202030204" pitchFamily="34" charset="0"/>
            </a:endParaRPr>
          </a:p>
        </p:txBody>
      </p:sp>
      <p:graphicFrame>
        <p:nvGraphicFramePr>
          <p:cNvPr id="11" name="Диаграмма 10"/>
          <p:cNvGraphicFramePr/>
          <p:nvPr>
            <p:extLst>
              <p:ext uri="{D42A27DB-BD31-4B8C-83A1-F6EECF244321}">
                <p14:modId xmlns:p14="http://schemas.microsoft.com/office/powerpoint/2010/main" val="1813883187"/>
              </p:ext>
            </p:extLst>
          </p:nvPr>
        </p:nvGraphicFramePr>
        <p:xfrm>
          <a:off x="6282525" y="1411520"/>
          <a:ext cx="5719356" cy="31604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" name="Прямоугольник 1"/>
          <p:cNvSpPr/>
          <p:nvPr/>
        </p:nvSpPr>
        <p:spPr>
          <a:xfrm>
            <a:off x="2587752" y="4754880"/>
            <a:ext cx="888732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Open Sans"/>
              </a:rPr>
              <a:t>Нарушение сроков подачи декларации и уплаты НДФЛ может повлечь привлечение к ответственности в виде штрафа, начисление пени, </a:t>
            </a:r>
            <a:r>
              <a:rPr lang="ru-RU" sz="2000" dirty="0" smtClean="0">
                <a:solidFill>
                  <a:srgbClr val="FF0000"/>
                </a:solidFill>
                <a:latin typeface="Open Sans"/>
              </a:rPr>
              <a:t>взыскание задолженности по налогу (недоимки), пеней и штрафа через суд.</a:t>
            </a:r>
            <a:endParaRPr lang="ru-RU" sz="2000" dirty="0">
              <a:solidFill>
                <a:srgbClr val="FF0000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833" y="4722954"/>
            <a:ext cx="1308430" cy="18318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7489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ubtitle 2">
            <a:extLst>
              <a:ext uri="{FF2B5EF4-FFF2-40B4-BE49-F238E27FC236}">
                <a16:creationId xmlns:a16="http://schemas.microsoft.com/office/drawing/2014/main" xmlns="" id="{2344D0E4-F4CC-4666-BA65-228B5D600976}"/>
              </a:ext>
            </a:extLst>
          </p:cNvPr>
          <p:cNvSpPr txBox="1">
            <a:spLocks/>
          </p:cNvSpPr>
          <p:nvPr/>
        </p:nvSpPr>
        <p:spPr>
          <a:xfrm>
            <a:off x="5225144" y="65865"/>
            <a:ext cx="6651170" cy="968278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marL="0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2000" kern="800" spc="-13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09585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219170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828754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438339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3047924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3657509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4267093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4876678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  <a:tabLst>
                <a:tab pos="342900" algn="l"/>
              </a:tabLst>
            </a:pPr>
            <a:endParaRPr lang="ru-RU" sz="3200" b="1" dirty="0">
              <a:solidFill>
                <a:schemeClr val="tx1">
                  <a:lumMod val="75000"/>
                </a:schemeClr>
              </a:solidFill>
              <a:latin typeface="Roboto Condensed" panose="02000000000000000000" pitchFamily="2" charset="0"/>
            </a:endParaRPr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xmlns="" id="{2344D0E4-F4CC-4666-BA65-228B5D600976}"/>
              </a:ext>
            </a:extLst>
          </p:cNvPr>
          <p:cNvSpPr txBox="1">
            <a:spLocks/>
          </p:cNvSpPr>
          <p:nvPr/>
        </p:nvSpPr>
        <p:spPr>
          <a:xfrm>
            <a:off x="5181599" y="76746"/>
            <a:ext cx="6727371" cy="100094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marL="0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2000" kern="800" spc="-13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09585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219170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828754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438339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3047924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3657509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4267093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4876678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  <a:tabLst>
                <a:tab pos="342900" algn="l"/>
              </a:tabLst>
            </a:pPr>
            <a:endParaRPr lang="ru-RU" sz="2800" b="1" dirty="0">
              <a:solidFill>
                <a:schemeClr val="tx1">
                  <a:lumMod val="75000"/>
                </a:schemeClr>
              </a:solidFill>
              <a:latin typeface="Roboto Condensed" panose="02000000000000000000" pitchFamily="2" charset="0"/>
            </a:endParaRPr>
          </a:p>
        </p:txBody>
      </p:sp>
      <p:graphicFrame>
        <p:nvGraphicFramePr>
          <p:cNvPr id="6" name="Диаграмма 5"/>
          <p:cNvGraphicFramePr/>
          <p:nvPr>
            <p:extLst>
              <p:ext uri="{D42A27DB-BD31-4B8C-83A1-F6EECF244321}">
                <p14:modId xmlns:p14="http://schemas.microsoft.com/office/powerpoint/2010/main" val="284886335"/>
              </p:ext>
            </p:extLst>
          </p:nvPr>
        </p:nvGraphicFramePr>
        <p:xfrm>
          <a:off x="180974" y="1281217"/>
          <a:ext cx="11810367" cy="53857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5" name="Объект 15"/>
          <p:cNvSpPr txBox="1">
            <a:spLocks/>
          </p:cNvSpPr>
          <p:nvPr/>
        </p:nvSpPr>
        <p:spPr>
          <a:xfrm>
            <a:off x="104775" y="1228640"/>
            <a:ext cx="11962767" cy="5490946"/>
          </a:xfrm>
          <a:prstGeom prst="rect">
            <a:avLst/>
          </a:prstGeom>
          <a:ln>
            <a:solidFill>
              <a:schemeClr val="tx1"/>
            </a:solidFill>
            <a:prstDash val="lgDash"/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ru-RU" dirty="0">
              <a:latin typeface="Arial Narrow" panose="020B0606020202030204" pitchFamily="34" charset="0"/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425003" y="1458035"/>
            <a:ext cx="11346287" cy="5261551"/>
          </a:xfrm>
          <a:prstGeom prst="roundRect">
            <a:avLst/>
          </a:prstGeom>
          <a:gradFill>
            <a:gsLst>
              <a:gs pos="0">
                <a:schemeClr val="accent2">
                  <a:lumMod val="60000"/>
                  <a:lumOff val="40000"/>
                </a:schemeClr>
              </a:gs>
              <a:gs pos="74000">
                <a:schemeClr val="accent2">
                  <a:lumMod val="20000"/>
                  <a:lumOff val="80000"/>
                </a:schemeClr>
              </a:gs>
              <a:gs pos="83000">
                <a:schemeClr val="accent2">
                  <a:lumMod val="20000"/>
                  <a:lumOff val="80000"/>
                </a:schemeClr>
              </a:gs>
              <a:gs pos="100000">
                <a:schemeClr val="accent2">
                  <a:lumMod val="60000"/>
                  <a:lumOff val="40000"/>
                </a:schemeClr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tx1"/>
                </a:solidFill>
              </a:rPr>
              <a:t>С 1 января 2021 года налоговые органы вправе проводить камеральную проверку при непредставлении декларации по НДФЛ </a:t>
            </a:r>
            <a:r>
              <a:rPr lang="ru-RU" dirty="0">
                <a:solidFill>
                  <a:schemeClr val="tx1"/>
                </a:solidFill>
                <a:hlinkClick r:id="rId4"/>
              </a:rPr>
              <a:t>(форма 3-НДФЛ)</a:t>
            </a:r>
            <a:r>
              <a:rPr lang="ru-RU" dirty="0">
                <a:solidFill>
                  <a:schemeClr val="tx1"/>
                </a:solidFill>
              </a:rPr>
              <a:t>. </a:t>
            </a:r>
          </a:p>
          <a:p>
            <a:r>
              <a:rPr lang="ru-RU" dirty="0">
                <a:solidFill>
                  <a:schemeClr val="tx1"/>
                </a:solidFill>
              </a:rPr>
              <a:t> </a:t>
            </a:r>
          </a:p>
          <a:p>
            <a:pPr algn="just"/>
            <a:r>
              <a:rPr lang="ru-RU" dirty="0">
                <a:solidFill>
                  <a:schemeClr val="tx1"/>
                </a:solidFill>
              </a:rPr>
              <a:t>ст. 88 </a:t>
            </a:r>
            <a:r>
              <a:rPr lang="ru-RU" dirty="0" smtClean="0">
                <a:solidFill>
                  <a:schemeClr val="tx1"/>
                </a:solidFill>
              </a:rPr>
              <a:t>Налогового кодекса </a:t>
            </a:r>
            <a:r>
              <a:rPr lang="ru-RU" dirty="0">
                <a:solidFill>
                  <a:schemeClr val="tx1"/>
                </a:solidFill>
              </a:rPr>
              <a:t>РФ дополнена </a:t>
            </a:r>
            <a:r>
              <a:rPr lang="ru-RU" dirty="0">
                <a:solidFill>
                  <a:schemeClr val="tx1"/>
                </a:solidFill>
                <a:hlinkClick r:id="rId5"/>
              </a:rPr>
              <a:t>п. 1.2</a:t>
            </a:r>
            <a:r>
              <a:rPr lang="ru-RU" dirty="0">
                <a:solidFill>
                  <a:schemeClr val="tx1"/>
                </a:solidFill>
              </a:rPr>
              <a:t>. </a:t>
            </a:r>
            <a:endParaRPr lang="ru-RU" dirty="0" smtClean="0">
              <a:solidFill>
                <a:schemeClr val="tx1"/>
              </a:solidFill>
            </a:endParaRPr>
          </a:p>
          <a:p>
            <a:pPr algn="just"/>
            <a:r>
              <a:rPr lang="ru-RU" dirty="0" smtClean="0">
                <a:solidFill>
                  <a:schemeClr val="tx1"/>
                </a:solidFill>
              </a:rPr>
              <a:t>Новая </a:t>
            </a:r>
            <a:r>
              <a:rPr lang="ru-RU" dirty="0">
                <a:solidFill>
                  <a:schemeClr val="tx1"/>
                </a:solidFill>
                <a:hlinkClick r:id="rId5"/>
              </a:rPr>
              <a:t>норма</a:t>
            </a:r>
            <a:r>
              <a:rPr lang="ru-RU" dirty="0">
                <a:solidFill>
                  <a:schemeClr val="tx1"/>
                </a:solidFill>
              </a:rPr>
              <a:t> расширяет полномочия налоговых органов в части проведения камеральных налоговых проверок в случае непредставления деклараций по НДФЛ </a:t>
            </a:r>
            <a:r>
              <a:rPr lang="ru-RU" dirty="0">
                <a:solidFill>
                  <a:schemeClr val="tx1"/>
                </a:solidFill>
                <a:hlinkClick r:id="rId4"/>
              </a:rPr>
              <a:t>(форма 3-НДФЛ)</a:t>
            </a:r>
            <a:r>
              <a:rPr lang="ru-RU" dirty="0">
                <a:solidFill>
                  <a:schemeClr val="tx1"/>
                </a:solidFill>
              </a:rPr>
              <a:t> в отношении доходов, полученных налогоплательщиком от продажи либо в результате дарения недвижимого имущества. </a:t>
            </a:r>
            <a:endParaRPr lang="ru-RU" dirty="0" smtClean="0">
              <a:solidFill>
                <a:schemeClr val="tx1"/>
              </a:solidFill>
            </a:endParaRPr>
          </a:p>
          <a:p>
            <a:pPr algn="just"/>
            <a:r>
              <a:rPr lang="ru-RU" dirty="0" smtClean="0">
                <a:solidFill>
                  <a:schemeClr val="tx1"/>
                </a:solidFill>
              </a:rPr>
              <a:t>Камеральная </a:t>
            </a:r>
            <a:r>
              <a:rPr lang="ru-RU" dirty="0">
                <a:solidFill>
                  <a:schemeClr val="tx1"/>
                </a:solidFill>
              </a:rPr>
              <a:t>проверка в этом случае осуществляется на основании имеющихся у налоговых органов документов (информации) о таком налогоплательщике и об указанных доходах</a:t>
            </a:r>
            <a:r>
              <a:rPr lang="ru-RU" dirty="0" smtClean="0">
                <a:solidFill>
                  <a:schemeClr val="tx1"/>
                </a:solidFill>
              </a:rPr>
              <a:t>.</a:t>
            </a:r>
          </a:p>
          <a:p>
            <a:pPr algn="just"/>
            <a:r>
              <a:rPr lang="ru-RU" dirty="0">
                <a:solidFill>
                  <a:schemeClr val="tx1"/>
                </a:solidFill>
              </a:rPr>
              <a:t>Камеральная проверка проводится без декларации по </a:t>
            </a:r>
            <a:r>
              <a:rPr lang="ru-RU" dirty="0">
                <a:solidFill>
                  <a:schemeClr val="tx1"/>
                </a:solidFill>
                <a:hlinkClick r:id="rId4"/>
              </a:rPr>
              <a:t>форме 3-НДФЛ</a:t>
            </a:r>
            <a:r>
              <a:rPr lang="ru-RU" dirty="0">
                <a:solidFill>
                  <a:schemeClr val="tx1"/>
                </a:solidFill>
              </a:rPr>
              <a:t>, которую налогоплательщик не представил в установленный срок, только в отношении доходов, полученных им от продажи либо в результате дарения недвижимого имущества. </a:t>
            </a:r>
          </a:p>
          <a:p>
            <a:pPr algn="just"/>
            <a:r>
              <a:rPr lang="ru-RU" dirty="0">
                <a:solidFill>
                  <a:schemeClr val="tx1"/>
                </a:solidFill>
              </a:rPr>
              <a:t>В этом случае основанием для начисления НДФЛ будут данные, представленные в налоговый орган </a:t>
            </a:r>
            <a:r>
              <a:rPr lang="ru-RU" dirty="0" err="1">
                <a:solidFill>
                  <a:schemeClr val="tx1"/>
                </a:solidFill>
              </a:rPr>
              <a:t>Росреестром</a:t>
            </a:r>
            <a:r>
              <a:rPr lang="ru-RU" dirty="0">
                <a:solidFill>
                  <a:schemeClr val="tx1"/>
                </a:solidFill>
              </a:rPr>
              <a:t>, поскольку вся недвижимость подлежит регистрации в ЕГРН.</a:t>
            </a:r>
          </a:p>
          <a:p>
            <a:endParaRPr lang="ru-RU" dirty="0">
              <a:solidFill>
                <a:schemeClr val="tx1"/>
              </a:solidFill>
            </a:endParaRPr>
          </a:p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2" name="TextBox 1"/>
          <p:cNvSpPr txBox="1"/>
          <p:nvPr/>
        </p:nvSpPr>
        <p:spPr>
          <a:xfrm>
            <a:off x="3353899" y="1458036"/>
            <a:ext cx="66675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b="1" dirty="0" smtClean="0"/>
          </a:p>
          <a:p>
            <a:pPr marL="342900" indent="-342900">
              <a:buAutoNum type="arabicPeriod"/>
            </a:pPr>
            <a:endParaRPr lang="ru-RU" dirty="0"/>
          </a:p>
        </p:txBody>
      </p:sp>
      <p:pic>
        <p:nvPicPr>
          <p:cNvPr id="7170" name="Picture 2" descr="C:\Users\Inet3018\Desktop\Рисунок3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0"/>
            <a:ext cx="5072063" cy="1133475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5522434" y="392550"/>
            <a:ext cx="609431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/>
              <a:t>«</a:t>
            </a:r>
            <a:r>
              <a:rPr lang="ru-RU" sz="2000" dirty="0" err="1" smtClean="0"/>
              <a:t>Бездекларационная</a:t>
            </a:r>
            <a:r>
              <a:rPr lang="ru-RU" sz="2000" dirty="0"/>
              <a:t>" камеральная проверка </a:t>
            </a:r>
            <a:endParaRPr lang="ru-RU" sz="2000" b="1" dirty="0"/>
          </a:p>
        </p:txBody>
      </p:sp>
    </p:spTree>
    <p:extLst>
      <p:ext uri="{BB962C8B-B14F-4D97-AF65-F5344CB8AC3E}">
        <p14:creationId xmlns:p14="http://schemas.microsoft.com/office/powerpoint/2010/main" val="4146225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ubtitle 2">
            <a:extLst>
              <a:ext uri="{FF2B5EF4-FFF2-40B4-BE49-F238E27FC236}">
                <a16:creationId xmlns:a16="http://schemas.microsoft.com/office/drawing/2014/main" xmlns="" id="{2344D0E4-F4CC-4666-BA65-228B5D600976}"/>
              </a:ext>
            </a:extLst>
          </p:cNvPr>
          <p:cNvSpPr txBox="1">
            <a:spLocks/>
          </p:cNvSpPr>
          <p:nvPr/>
        </p:nvSpPr>
        <p:spPr>
          <a:xfrm>
            <a:off x="5225144" y="65865"/>
            <a:ext cx="6651170" cy="968278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marL="0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2000" kern="800" spc="-13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09585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219170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828754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438339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3047924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3657509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4267093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4876678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  <a:tabLst>
                <a:tab pos="342900" algn="l"/>
              </a:tabLst>
            </a:pPr>
            <a:endParaRPr lang="ru-RU" sz="3200" b="1" dirty="0">
              <a:solidFill>
                <a:schemeClr val="tx1">
                  <a:lumMod val="75000"/>
                </a:schemeClr>
              </a:solidFill>
              <a:latin typeface="Roboto Condensed" panose="02000000000000000000" pitchFamily="2" charset="0"/>
            </a:endParaRPr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xmlns="" id="{2344D0E4-F4CC-4666-BA65-228B5D600976}"/>
              </a:ext>
            </a:extLst>
          </p:cNvPr>
          <p:cNvSpPr txBox="1">
            <a:spLocks/>
          </p:cNvSpPr>
          <p:nvPr/>
        </p:nvSpPr>
        <p:spPr>
          <a:xfrm>
            <a:off x="5181599" y="76746"/>
            <a:ext cx="6727371" cy="100094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marL="0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2000" kern="800" spc="-13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09585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219170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828754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438339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3047924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3657509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4267093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4876678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  <a:tabLst>
                <a:tab pos="342900" algn="l"/>
              </a:tabLst>
            </a:pPr>
            <a:endParaRPr lang="ru-RU" sz="2800" b="1" dirty="0">
              <a:solidFill>
                <a:schemeClr val="tx1">
                  <a:lumMod val="75000"/>
                </a:schemeClr>
              </a:solidFill>
              <a:latin typeface="Roboto Condensed" panose="02000000000000000000" pitchFamily="2" charset="0"/>
            </a:endParaRPr>
          </a:p>
        </p:txBody>
      </p:sp>
      <p:graphicFrame>
        <p:nvGraphicFramePr>
          <p:cNvPr id="6" name="Диаграмма 5"/>
          <p:cNvGraphicFramePr/>
          <p:nvPr>
            <p:extLst>
              <p:ext uri="{D42A27DB-BD31-4B8C-83A1-F6EECF244321}">
                <p14:modId xmlns:p14="http://schemas.microsoft.com/office/powerpoint/2010/main" val="539634068"/>
              </p:ext>
            </p:extLst>
          </p:nvPr>
        </p:nvGraphicFramePr>
        <p:xfrm>
          <a:off x="180974" y="1281217"/>
          <a:ext cx="11810367" cy="53857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5" name="Объект 15"/>
          <p:cNvSpPr txBox="1">
            <a:spLocks/>
          </p:cNvSpPr>
          <p:nvPr/>
        </p:nvSpPr>
        <p:spPr>
          <a:xfrm>
            <a:off x="104775" y="1228640"/>
            <a:ext cx="11962767" cy="5490946"/>
          </a:xfrm>
          <a:prstGeom prst="rect">
            <a:avLst/>
          </a:prstGeom>
          <a:ln>
            <a:solidFill>
              <a:schemeClr val="tx1"/>
            </a:solidFill>
            <a:prstDash val="lgDash"/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ru-RU" dirty="0">
              <a:latin typeface="Arial Narrow" panose="020B0606020202030204" pitchFamily="34" charset="0"/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425003" y="1458035"/>
            <a:ext cx="11346287" cy="5261551"/>
          </a:xfrm>
          <a:prstGeom prst="roundRect">
            <a:avLst/>
          </a:prstGeom>
          <a:gradFill>
            <a:gsLst>
              <a:gs pos="0">
                <a:schemeClr val="accent2">
                  <a:lumMod val="60000"/>
                  <a:lumOff val="40000"/>
                </a:schemeClr>
              </a:gs>
              <a:gs pos="74000">
                <a:schemeClr val="accent2">
                  <a:lumMod val="20000"/>
                  <a:lumOff val="80000"/>
                </a:schemeClr>
              </a:gs>
              <a:gs pos="83000">
                <a:schemeClr val="accent2">
                  <a:lumMod val="20000"/>
                  <a:lumOff val="80000"/>
                </a:schemeClr>
              </a:gs>
              <a:gs pos="100000">
                <a:schemeClr val="accent2">
                  <a:lumMod val="60000"/>
                  <a:lumOff val="40000"/>
                </a:schemeClr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dirty="0">
                <a:solidFill>
                  <a:schemeClr val="tx1"/>
                </a:solidFill>
              </a:rPr>
              <a:t>Для доходов от продажи недвижимого имущества, </a:t>
            </a:r>
            <a:r>
              <a:rPr lang="ru-RU" dirty="0" smtClean="0">
                <a:solidFill>
                  <a:schemeClr val="tx1"/>
                </a:solidFill>
              </a:rPr>
              <a:t>налоговая </a:t>
            </a:r>
            <a:r>
              <a:rPr lang="ru-RU" dirty="0">
                <a:solidFill>
                  <a:schemeClr val="tx1"/>
                </a:solidFill>
              </a:rPr>
              <a:t>база определяется как денежное выражение таких доходов, подлежащих обложению, уменьшенных на сумму вычетов, предусмотренных </a:t>
            </a:r>
            <a:r>
              <a:rPr lang="ru-RU" dirty="0" err="1">
                <a:solidFill>
                  <a:schemeClr val="tx1"/>
                </a:solidFill>
                <a:hlinkClick r:id="rId4"/>
              </a:rPr>
              <a:t>пп</a:t>
            </a:r>
            <a:r>
              <a:rPr lang="ru-RU" dirty="0">
                <a:solidFill>
                  <a:schemeClr val="tx1"/>
                </a:solidFill>
                <a:hlinkClick r:id="rId4"/>
              </a:rPr>
              <a:t>. 1 п. 2 ст. 220</a:t>
            </a:r>
            <a:r>
              <a:rPr lang="ru-RU" dirty="0">
                <a:solidFill>
                  <a:schemeClr val="tx1"/>
                </a:solidFill>
              </a:rPr>
              <a:t> НК РФ, или на сумму фактически произведенных и документально подтвержденных налогоплательщиком расходов, связанных с приобретением этого имущества, предусмотренных </a:t>
            </a:r>
            <a:r>
              <a:rPr lang="ru-RU" dirty="0" err="1">
                <a:solidFill>
                  <a:schemeClr val="tx1"/>
                </a:solidFill>
                <a:hlinkClick r:id="rId5"/>
              </a:rPr>
              <a:t>пп</a:t>
            </a:r>
            <a:r>
              <a:rPr lang="ru-RU" dirty="0">
                <a:solidFill>
                  <a:schemeClr val="tx1"/>
                </a:solidFill>
                <a:hlinkClick r:id="rId5"/>
              </a:rPr>
              <a:t>. 2 п. 2 ст. 220</a:t>
            </a:r>
            <a:r>
              <a:rPr lang="ru-RU" dirty="0">
                <a:solidFill>
                  <a:schemeClr val="tx1"/>
                </a:solidFill>
              </a:rPr>
              <a:t>.</a:t>
            </a:r>
          </a:p>
          <a:p>
            <a:r>
              <a:rPr lang="ru-RU" dirty="0" smtClean="0"/>
              <a:t> </a:t>
            </a:r>
            <a:r>
              <a:rPr lang="ru-RU" dirty="0">
                <a:solidFill>
                  <a:schemeClr val="tx1"/>
                </a:solidFill>
              </a:rPr>
              <a:t>Доход от продажи недвижимого имущества определяется исходя из цены сделки, информация о которой получена налоговым органом из </a:t>
            </a:r>
            <a:r>
              <a:rPr lang="ru-RU" dirty="0" err="1">
                <a:solidFill>
                  <a:schemeClr val="tx1"/>
                </a:solidFill>
              </a:rPr>
              <a:t>Росреестра</a:t>
            </a:r>
            <a:r>
              <a:rPr lang="ru-RU" dirty="0">
                <a:solidFill>
                  <a:schemeClr val="tx1"/>
                </a:solidFill>
              </a:rPr>
              <a:t>, с учетом коэффициента 0,7.</a:t>
            </a:r>
          </a:p>
          <a:p>
            <a:pPr algn="just"/>
            <a:r>
              <a:rPr lang="ru-RU" dirty="0">
                <a:solidFill>
                  <a:schemeClr val="tx1"/>
                </a:solidFill>
              </a:rPr>
              <a:t>При исчислении налога в отношении доходов, полученных от продажи недвижимости, находившейся в общей долевой собственности, сумма полученного налогоплательщиком дохода определяется пропорционально доле в праве собственности на такое недвижимое имущество.</a:t>
            </a:r>
          </a:p>
          <a:p>
            <a:pPr algn="just"/>
            <a:r>
              <a:rPr lang="ru-RU" dirty="0">
                <a:solidFill>
                  <a:schemeClr val="tx1"/>
                </a:solidFill>
              </a:rPr>
              <a:t>При исчислении налога в отношении доходов, полученных от продажи недвижимого имущества, находившегося в общей совместной собственности, сумма полученного каждым из участников совместной собственности дохода определяется для всех участников в равных долях.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353899" y="1458036"/>
            <a:ext cx="66675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b="1" dirty="0" smtClean="0"/>
          </a:p>
          <a:p>
            <a:pPr marL="342900" indent="-342900">
              <a:buAutoNum type="arabicPeriod"/>
            </a:pPr>
            <a:endParaRPr lang="ru-RU" dirty="0"/>
          </a:p>
        </p:txBody>
      </p:sp>
      <p:pic>
        <p:nvPicPr>
          <p:cNvPr id="7170" name="Picture 2" descr="C:\Users\Inet3018\Desktop\Рисунок3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0"/>
            <a:ext cx="5072063" cy="1133475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5522434" y="392550"/>
            <a:ext cx="609431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/>
              <a:t>Определение налоговой базы по </a:t>
            </a:r>
            <a:r>
              <a:rPr lang="ru-RU" sz="2000" dirty="0" smtClean="0"/>
              <a:t>НДФЛ. </a:t>
            </a:r>
            <a:r>
              <a:rPr lang="ru-RU" sz="2000" b="1" dirty="0"/>
              <a:t>Продажа недвижимости.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408433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ubtitle 2">
            <a:extLst>
              <a:ext uri="{FF2B5EF4-FFF2-40B4-BE49-F238E27FC236}">
                <a16:creationId xmlns:a16="http://schemas.microsoft.com/office/drawing/2014/main" xmlns="" id="{2344D0E4-F4CC-4666-BA65-228B5D600976}"/>
              </a:ext>
            </a:extLst>
          </p:cNvPr>
          <p:cNvSpPr txBox="1">
            <a:spLocks/>
          </p:cNvSpPr>
          <p:nvPr/>
        </p:nvSpPr>
        <p:spPr>
          <a:xfrm>
            <a:off x="5225144" y="65865"/>
            <a:ext cx="6651170" cy="968278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marL="0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2000" kern="800" spc="-13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09585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219170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828754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438339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3047924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3657509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4267093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4876678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  <a:tabLst>
                <a:tab pos="342900" algn="l"/>
              </a:tabLst>
            </a:pPr>
            <a:endParaRPr lang="ru-RU" sz="3200" b="1" dirty="0">
              <a:solidFill>
                <a:schemeClr val="tx1">
                  <a:lumMod val="75000"/>
                </a:schemeClr>
              </a:solidFill>
              <a:latin typeface="Roboto Condensed" panose="02000000000000000000" pitchFamily="2" charset="0"/>
            </a:endParaRPr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xmlns="" id="{2344D0E4-F4CC-4666-BA65-228B5D600976}"/>
              </a:ext>
            </a:extLst>
          </p:cNvPr>
          <p:cNvSpPr txBox="1">
            <a:spLocks/>
          </p:cNvSpPr>
          <p:nvPr/>
        </p:nvSpPr>
        <p:spPr>
          <a:xfrm>
            <a:off x="5181599" y="76746"/>
            <a:ext cx="6727371" cy="100094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marL="0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2000" kern="800" spc="-13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09585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219170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828754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438339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3047924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3657509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4267093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4876678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  <a:tabLst>
                <a:tab pos="342900" algn="l"/>
              </a:tabLst>
            </a:pPr>
            <a:endParaRPr lang="ru-RU" sz="2800" b="1" dirty="0">
              <a:solidFill>
                <a:schemeClr val="tx1">
                  <a:lumMod val="75000"/>
                </a:schemeClr>
              </a:solidFill>
              <a:latin typeface="Roboto Condensed" panose="02000000000000000000" pitchFamily="2" charset="0"/>
            </a:endParaRPr>
          </a:p>
        </p:txBody>
      </p:sp>
      <p:graphicFrame>
        <p:nvGraphicFramePr>
          <p:cNvPr id="6" name="Диаграмма 5"/>
          <p:cNvGraphicFramePr/>
          <p:nvPr>
            <p:extLst>
              <p:ext uri="{D42A27DB-BD31-4B8C-83A1-F6EECF244321}">
                <p14:modId xmlns:p14="http://schemas.microsoft.com/office/powerpoint/2010/main" val="2910786764"/>
              </p:ext>
            </p:extLst>
          </p:nvPr>
        </p:nvGraphicFramePr>
        <p:xfrm>
          <a:off x="180974" y="1281217"/>
          <a:ext cx="11810367" cy="53857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5" name="Объект 15"/>
          <p:cNvSpPr txBox="1">
            <a:spLocks/>
          </p:cNvSpPr>
          <p:nvPr/>
        </p:nvSpPr>
        <p:spPr>
          <a:xfrm>
            <a:off x="104775" y="1228640"/>
            <a:ext cx="11962767" cy="5490946"/>
          </a:xfrm>
          <a:prstGeom prst="rect">
            <a:avLst/>
          </a:prstGeom>
          <a:ln>
            <a:solidFill>
              <a:schemeClr val="tx1"/>
            </a:solidFill>
            <a:prstDash val="lgDash"/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ru-RU" dirty="0">
              <a:latin typeface="Arial Narrow" panose="020B0606020202030204" pitchFamily="34" charset="0"/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425003" y="1458035"/>
            <a:ext cx="11346287" cy="5261551"/>
          </a:xfrm>
          <a:prstGeom prst="roundRect">
            <a:avLst/>
          </a:prstGeom>
          <a:gradFill>
            <a:gsLst>
              <a:gs pos="0">
                <a:schemeClr val="accent2">
                  <a:lumMod val="60000"/>
                  <a:lumOff val="40000"/>
                </a:schemeClr>
              </a:gs>
              <a:gs pos="74000">
                <a:schemeClr val="accent2">
                  <a:lumMod val="20000"/>
                  <a:lumOff val="80000"/>
                </a:schemeClr>
              </a:gs>
              <a:gs pos="83000">
                <a:schemeClr val="accent2">
                  <a:lumMod val="20000"/>
                  <a:lumOff val="80000"/>
                </a:schemeClr>
              </a:gs>
              <a:gs pos="100000">
                <a:schemeClr val="accent2">
                  <a:lumMod val="60000"/>
                  <a:lumOff val="40000"/>
                </a:schemeClr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2000" dirty="0">
                <a:solidFill>
                  <a:schemeClr val="tx1"/>
                </a:solidFill>
              </a:rPr>
              <a:t>В случае если у налогового органа </a:t>
            </a:r>
            <a:r>
              <a:rPr lang="ru-RU" sz="2000" u="sng" dirty="0">
                <a:solidFill>
                  <a:schemeClr val="tx1"/>
                </a:solidFill>
              </a:rPr>
              <a:t>отсутствует информация о цене </a:t>
            </a:r>
            <a:r>
              <a:rPr lang="ru-RU" sz="2000" u="sng" dirty="0" smtClean="0">
                <a:solidFill>
                  <a:schemeClr val="tx1"/>
                </a:solidFill>
              </a:rPr>
              <a:t>сделки, </a:t>
            </a:r>
            <a:r>
              <a:rPr lang="ru-RU" sz="2000" u="sng" dirty="0">
                <a:solidFill>
                  <a:schemeClr val="tx1"/>
                </a:solidFill>
              </a:rPr>
              <a:t>либо ее цена меньше, чем кадастровая стоимость этого объекта</a:t>
            </a:r>
            <a:r>
              <a:rPr lang="ru-RU" sz="2000" dirty="0">
                <a:solidFill>
                  <a:schemeClr val="tx1"/>
                </a:solidFill>
              </a:rPr>
              <a:t>, внесенная в ЕГРН, подлежащая применению с 1 января года, в котором осуществлена государственная регистрация перехода права собственности на соответствующий объект недвижимого имущества (в случае образования объекта недвижимого имущества в течение налогового периода - кадастровая стоимость такого объекта, определенная на дату его постановки на государственный кадастровый учет), и умноженная на понижающий коэффициент 0,7, </a:t>
            </a:r>
            <a:r>
              <a:rPr lang="ru-RU" sz="2000" u="sng" dirty="0">
                <a:solidFill>
                  <a:schemeClr val="tx1"/>
                </a:solidFill>
              </a:rPr>
              <a:t>сумма дохода налогоплательщика от продажи объекта недвижимости принимается равной умноженной на понижающий коэффициент 0,7 соответствующей ее кадастровой стоимости</a:t>
            </a:r>
            <a:r>
              <a:rPr lang="ru-RU" sz="2000" dirty="0">
                <a:solidFill>
                  <a:schemeClr val="tx1"/>
                </a:solidFill>
              </a:rPr>
              <a:t>.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353899" y="1458036"/>
            <a:ext cx="66675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b="1" dirty="0" smtClean="0"/>
          </a:p>
          <a:p>
            <a:pPr marL="342900" indent="-342900">
              <a:buAutoNum type="arabicPeriod"/>
            </a:pPr>
            <a:endParaRPr lang="ru-RU" dirty="0"/>
          </a:p>
        </p:txBody>
      </p:sp>
      <p:pic>
        <p:nvPicPr>
          <p:cNvPr id="7170" name="Picture 2" descr="C:\Users\Inet3018\Desktop\Рисунок3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5072063" cy="1133475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5522434" y="392550"/>
            <a:ext cx="609431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/>
              <a:t>Определение налоговой базы по </a:t>
            </a:r>
            <a:r>
              <a:rPr lang="ru-RU" sz="2000" dirty="0" smtClean="0"/>
              <a:t>НДФЛ. </a:t>
            </a:r>
            <a:r>
              <a:rPr lang="ru-RU" sz="2000" b="1" dirty="0"/>
              <a:t>Продажа недвижимости.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3949650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ubtitle 2">
            <a:extLst>
              <a:ext uri="{FF2B5EF4-FFF2-40B4-BE49-F238E27FC236}">
                <a16:creationId xmlns:a16="http://schemas.microsoft.com/office/drawing/2014/main" xmlns="" id="{2344D0E4-F4CC-4666-BA65-228B5D600976}"/>
              </a:ext>
            </a:extLst>
          </p:cNvPr>
          <p:cNvSpPr txBox="1">
            <a:spLocks/>
          </p:cNvSpPr>
          <p:nvPr/>
        </p:nvSpPr>
        <p:spPr>
          <a:xfrm>
            <a:off x="5225144" y="65865"/>
            <a:ext cx="6651170" cy="968278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marL="0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2000" kern="800" spc="-13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09585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219170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828754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438339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3047924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3657509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4267093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4876678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  <a:tabLst>
                <a:tab pos="342900" algn="l"/>
              </a:tabLst>
            </a:pPr>
            <a:endParaRPr lang="ru-RU" sz="3200" b="1" dirty="0">
              <a:solidFill>
                <a:schemeClr val="tx1">
                  <a:lumMod val="75000"/>
                </a:schemeClr>
              </a:solidFill>
              <a:latin typeface="Roboto Condensed" panose="02000000000000000000" pitchFamily="2" charset="0"/>
            </a:endParaRPr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xmlns="" id="{2344D0E4-F4CC-4666-BA65-228B5D600976}"/>
              </a:ext>
            </a:extLst>
          </p:cNvPr>
          <p:cNvSpPr txBox="1">
            <a:spLocks/>
          </p:cNvSpPr>
          <p:nvPr/>
        </p:nvSpPr>
        <p:spPr>
          <a:xfrm>
            <a:off x="5181599" y="76746"/>
            <a:ext cx="6727371" cy="100094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marL="0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2000" kern="800" spc="-13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09585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219170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828754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438339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3047924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3657509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4267093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4876678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  <a:tabLst>
                <a:tab pos="342900" algn="l"/>
              </a:tabLst>
            </a:pPr>
            <a:endParaRPr lang="ru-RU" sz="2800" b="1" dirty="0">
              <a:solidFill>
                <a:schemeClr val="tx1">
                  <a:lumMod val="75000"/>
                </a:schemeClr>
              </a:solidFill>
              <a:latin typeface="Roboto Condensed" panose="02000000000000000000" pitchFamily="2" charset="0"/>
            </a:endParaRPr>
          </a:p>
        </p:txBody>
      </p:sp>
      <p:graphicFrame>
        <p:nvGraphicFramePr>
          <p:cNvPr id="6" name="Диаграмма 5"/>
          <p:cNvGraphicFramePr/>
          <p:nvPr>
            <p:extLst>
              <p:ext uri="{D42A27DB-BD31-4B8C-83A1-F6EECF244321}">
                <p14:modId xmlns:p14="http://schemas.microsoft.com/office/powerpoint/2010/main" val="554725134"/>
              </p:ext>
            </p:extLst>
          </p:nvPr>
        </p:nvGraphicFramePr>
        <p:xfrm>
          <a:off x="180974" y="1281217"/>
          <a:ext cx="11810367" cy="53857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5" name="Объект 15"/>
          <p:cNvSpPr txBox="1">
            <a:spLocks/>
          </p:cNvSpPr>
          <p:nvPr/>
        </p:nvSpPr>
        <p:spPr>
          <a:xfrm>
            <a:off x="104775" y="1228640"/>
            <a:ext cx="11962767" cy="5490946"/>
          </a:xfrm>
          <a:prstGeom prst="rect">
            <a:avLst/>
          </a:prstGeom>
          <a:ln>
            <a:solidFill>
              <a:schemeClr val="tx1"/>
            </a:solidFill>
            <a:prstDash val="lgDash"/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ru-RU" dirty="0">
              <a:latin typeface="Arial Narrow" panose="020B0606020202030204" pitchFamily="34" charset="0"/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425003" y="1458035"/>
            <a:ext cx="11346287" cy="5261551"/>
          </a:xfrm>
          <a:prstGeom prst="roundRect">
            <a:avLst/>
          </a:prstGeom>
          <a:gradFill>
            <a:gsLst>
              <a:gs pos="0">
                <a:schemeClr val="accent2">
                  <a:lumMod val="60000"/>
                  <a:lumOff val="40000"/>
                </a:schemeClr>
              </a:gs>
              <a:gs pos="74000">
                <a:schemeClr val="accent2">
                  <a:lumMod val="20000"/>
                  <a:lumOff val="80000"/>
                </a:schemeClr>
              </a:gs>
              <a:gs pos="83000">
                <a:schemeClr val="accent2">
                  <a:lumMod val="20000"/>
                  <a:lumOff val="80000"/>
                </a:schemeClr>
              </a:gs>
              <a:gs pos="100000">
                <a:schemeClr val="accent2">
                  <a:lumMod val="60000"/>
                  <a:lumOff val="40000"/>
                </a:schemeClr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2000" dirty="0">
                <a:solidFill>
                  <a:schemeClr val="tx1"/>
                </a:solidFill>
              </a:rPr>
              <a:t>При определении </a:t>
            </a:r>
            <a:r>
              <a:rPr lang="ru-RU" sz="2000" dirty="0" smtClean="0">
                <a:solidFill>
                  <a:schemeClr val="tx1"/>
                </a:solidFill>
              </a:rPr>
              <a:t>налоговой базы при </a:t>
            </a:r>
            <a:r>
              <a:rPr lang="ru-RU" sz="2000" dirty="0">
                <a:solidFill>
                  <a:schemeClr val="tx1"/>
                </a:solidFill>
              </a:rPr>
              <a:t>получении в порядке дарения </a:t>
            </a:r>
            <a:r>
              <a:rPr lang="ru-RU" sz="2000" dirty="0" smtClean="0">
                <a:solidFill>
                  <a:schemeClr val="tx1"/>
                </a:solidFill>
              </a:rPr>
              <a:t> объекта </a:t>
            </a:r>
            <a:r>
              <a:rPr lang="ru-RU" sz="2000" dirty="0">
                <a:solidFill>
                  <a:schemeClr val="tx1"/>
                </a:solidFill>
              </a:rPr>
              <a:t>недвижимого </a:t>
            </a:r>
            <a:r>
              <a:rPr lang="ru-RU" sz="2000" dirty="0" smtClean="0">
                <a:solidFill>
                  <a:schemeClr val="tx1"/>
                </a:solidFill>
              </a:rPr>
              <a:t>имущества, доходы </a:t>
            </a:r>
            <a:r>
              <a:rPr lang="ru-RU" sz="2000" dirty="0">
                <a:solidFill>
                  <a:schemeClr val="tx1"/>
                </a:solidFill>
              </a:rPr>
              <a:t>принимаются равными кадастровой стоимости этого объекта, внесенной в ЕГРН и подлежащей применению с 1 января года, в котором осуществлена государственная регистрация перехода права собственности на соответствующий объект </a:t>
            </a:r>
            <a:r>
              <a:rPr lang="ru-RU" sz="2000" dirty="0" smtClean="0">
                <a:solidFill>
                  <a:schemeClr val="tx1"/>
                </a:solidFill>
              </a:rPr>
              <a:t>недвижимости.</a:t>
            </a:r>
          </a:p>
          <a:p>
            <a:pPr algn="just"/>
            <a:endParaRPr lang="ru-RU" sz="2000" dirty="0" smtClean="0">
              <a:solidFill>
                <a:schemeClr val="tx1"/>
              </a:solidFill>
            </a:endParaRPr>
          </a:p>
          <a:p>
            <a:pPr algn="just"/>
            <a:r>
              <a:rPr lang="ru-RU" sz="1600" dirty="0">
                <a:solidFill>
                  <a:schemeClr val="tx1"/>
                </a:solidFill>
              </a:rPr>
              <a:t>В соответствии с </a:t>
            </a:r>
            <a:r>
              <a:rPr lang="ru-RU" sz="1600" dirty="0">
                <a:solidFill>
                  <a:schemeClr val="tx1"/>
                </a:solidFill>
                <a:hlinkClick r:id="rId4"/>
              </a:rPr>
              <a:t>п. 18.1 ст. 217</a:t>
            </a:r>
            <a:r>
              <a:rPr lang="ru-RU" sz="1600" dirty="0">
                <a:solidFill>
                  <a:schemeClr val="tx1"/>
                </a:solidFill>
              </a:rPr>
              <a:t> НК РФ не подлежат обложению НДФЛ (освобождаются от налогообложения) доходы в денежной и натуральной формах, получаемые от физических лиц в порядке дарения, за исключением случаев дарения недвижимого имущества, транспортных средств, акций, долей, паев, если иное не предусмотрено данным пунктом.</a:t>
            </a:r>
          </a:p>
          <a:p>
            <a:pPr algn="just"/>
            <a:r>
              <a:rPr lang="ru-RU" sz="1600" dirty="0">
                <a:solidFill>
                  <a:schemeClr val="tx1"/>
                </a:solidFill>
              </a:rPr>
              <a:t>Доходы, полученные в порядке дарения, освобождаются от налогообложения в случае, если даритель и одаряемый являются членами семьи и (или) близкими родственниками согласно </a:t>
            </a:r>
            <a:r>
              <a:rPr lang="ru-RU" sz="1600" dirty="0" smtClean="0">
                <a:solidFill>
                  <a:schemeClr val="tx1"/>
                </a:solidFill>
                <a:hlinkClick r:id="rId5"/>
              </a:rPr>
              <a:t>Семейного кодекса</a:t>
            </a:r>
            <a:r>
              <a:rPr lang="ru-RU" sz="1600" dirty="0" smtClean="0">
                <a:solidFill>
                  <a:schemeClr val="tx1"/>
                </a:solidFill>
              </a:rPr>
              <a:t> </a:t>
            </a:r>
            <a:r>
              <a:rPr lang="ru-RU" sz="1600" dirty="0">
                <a:solidFill>
                  <a:schemeClr val="tx1"/>
                </a:solidFill>
              </a:rPr>
              <a:t>РФ (супругами, родителями и детьми, в том числе усыновителями и усыновленными, дедушкой, бабушкой и внуками, полнородными и </a:t>
            </a:r>
            <a:r>
              <a:rPr lang="ru-RU" sz="1600" dirty="0" err="1">
                <a:solidFill>
                  <a:schemeClr val="tx1"/>
                </a:solidFill>
              </a:rPr>
              <a:t>неполнородными</a:t>
            </a:r>
            <a:r>
              <a:rPr lang="ru-RU" sz="1600" dirty="0">
                <a:solidFill>
                  <a:schemeClr val="tx1"/>
                </a:solidFill>
              </a:rPr>
              <a:t> (имеющими общих отца или мать) братьями и сестрами).</a:t>
            </a:r>
          </a:p>
          <a:p>
            <a:pPr algn="just"/>
            <a:r>
              <a:rPr lang="ru-RU" sz="1600" dirty="0">
                <a:solidFill>
                  <a:schemeClr val="tx1"/>
                </a:solidFill>
              </a:rPr>
              <a:t>Если даритель и одаряемый не признаются членами семьи и (или) близкими родственниками на основании </a:t>
            </a:r>
            <a:r>
              <a:rPr lang="ru-RU" sz="1600" dirty="0">
                <a:solidFill>
                  <a:schemeClr val="tx1"/>
                </a:solidFill>
                <a:hlinkClick r:id="rId5"/>
              </a:rPr>
              <a:t>Семейного кодекса</a:t>
            </a:r>
            <a:r>
              <a:rPr lang="ru-RU" sz="1600" dirty="0" smtClean="0">
                <a:solidFill>
                  <a:schemeClr val="tx1"/>
                </a:solidFill>
              </a:rPr>
              <a:t> </a:t>
            </a:r>
            <a:r>
              <a:rPr lang="ru-RU" sz="1600" dirty="0">
                <a:solidFill>
                  <a:schemeClr val="tx1"/>
                </a:solidFill>
              </a:rPr>
              <a:t>РФ, то доход в виде недвижимого имущества, получаемого в порядке дарения, подлежит обложению НДФЛ в установленном порядке</a:t>
            </a:r>
            <a:endParaRPr lang="ru-RU" sz="1600" dirty="0" smtClean="0">
              <a:solidFill>
                <a:schemeClr val="tx1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353899" y="1458036"/>
            <a:ext cx="66675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b="1" dirty="0" smtClean="0"/>
          </a:p>
          <a:p>
            <a:pPr marL="342900" indent="-342900">
              <a:buAutoNum type="arabicPeriod"/>
            </a:pPr>
            <a:endParaRPr lang="ru-RU" dirty="0"/>
          </a:p>
        </p:txBody>
      </p:sp>
      <p:pic>
        <p:nvPicPr>
          <p:cNvPr id="7170" name="Picture 2" descr="C:\Users\Inet3018\Desktop\Рисунок3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0"/>
            <a:ext cx="5072063" cy="1133475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5522434" y="392550"/>
            <a:ext cx="609431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/>
              <a:t>Определение налоговой базы по </a:t>
            </a:r>
            <a:r>
              <a:rPr lang="ru-RU" sz="2000" dirty="0" smtClean="0"/>
              <a:t>НДФЛ. </a:t>
            </a:r>
            <a:r>
              <a:rPr lang="ru-RU" sz="2000" b="1" dirty="0" smtClean="0"/>
              <a:t>Дарение </a:t>
            </a:r>
            <a:r>
              <a:rPr lang="ru-RU" sz="2000" b="1" dirty="0"/>
              <a:t>недвижимости.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1592596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ubtitle 2">
            <a:extLst>
              <a:ext uri="{FF2B5EF4-FFF2-40B4-BE49-F238E27FC236}">
                <a16:creationId xmlns:a16="http://schemas.microsoft.com/office/drawing/2014/main" xmlns="" id="{2344D0E4-F4CC-4666-BA65-228B5D600976}"/>
              </a:ext>
            </a:extLst>
          </p:cNvPr>
          <p:cNvSpPr txBox="1">
            <a:spLocks/>
          </p:cNvSpPr>
          <p:nvPr/>
        </p:nvSpPr>
        <p:spPr>
          <a:xfrm>
            <a:off x="5225144" y="65865"/>
            <a:ext cx="6651170" cy="968278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marL="0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2000" kern="800" spc="-13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09585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219170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828754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438339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3047924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3657509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4267093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4876678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  <a:tabLst>
                <a:tab pos="342900" algn="l"/>
              </a:tabLst>
            </a:pPr>
            <a:endParaRPr lang="ru-RU" sz="3200" b="1" dirty="0">
              <a:solidFill>
                <a:schemeClr val="tx1">
                  <a:lumMod val="75000"/>
                </a:schemeClr>
              </a:solidFill>
              <a:latin typeface="Roboto Condensed" panose="02000000000000000000" pitchFamily="2" charset="0"/>
            </a:endParaRPr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xmlns="" id="{2344D0E4-F4CC-4666-BA65-228B5D600976}"/>
              </a:ext>
            </a:extLst>
          </p:cNvPr>
          <p:cNvSpPr txBox="1">
            <a:spLocks/>
          </p:cNvSpPr>
          <p:nvPr/>
        </p:nvSpPr>
        <p:spPr>
          <a:xfrm>
            <a:off x="5181599" y="76746"/>
            <a:ext cx="6727371" cy="100094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marL="0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2000" kern="800" spc="-13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09585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219170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828754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438339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3047924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3657509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4267093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4876678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  <a:tabLst>
                <a:tab pos="342900" algn="l"/>
              </a:tabLst>
            </a:pPr>
            <a:endParaRPr lang="ru-RU" sz="2800" b="1" dirty="0">
              <a:solidFill>
                <a:schemeClr val="tx1">
                  <a:lumMod val="75000"/>
                </a:schemeClr>
              </a:solidFill>
              <a:latin typeface="Roboto Condensed" panose="02000000000000000000" pitchFamily="2" charset="0"/>
            </a:endParaRPr>
          </a:p>
        </p:txBody>
      </p:sp>
      <p:graphicFrame>
        <p:nvGraphicFramePr>
          <p:cNvPr id="6" name="Диаграмма 5"/>
          <p:cNvGraphicFramePr/>
          <p:nvPr>
            <p:extLst>
              <p:ext uri="{D42A27DB-BD31-4B8C-83A1-F6EECF244321}">
                <p14:modId xmlns:p14="http://schemas.microsoft.com/office/powerpoint/2010/main" val="1496729864"/>
              </p:ext>
            </p:extLst>
          </p:nvPr>
        </p:nvGraphicFramePr>
        <p:xfrm>
          <a:off x="180974" y="1281217"/>
          <a:ext cx="11810367" cy="53857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5" name="Объект 15"/>
          <p:cNvSpPr txBox="1">
            <a:spLocks/>
          </p:cNvSpPr>
          <p:nvPr/>
        </p:nvSpPr>
        <p:spPr>
          <a:xfrm>
            <a:off x="104775" y="1228640"/>
            <a:ext cx="11962767" cy="5490946"/>
          </a:xfrm>
          <a:prstGeom prst="rect">
            <a:avLst/>
          </a:prstGeom>
          <a:ln>
            <a:solidFill>
              <a:schemeClr val="tx1"/>
            </a:solidFill>
            <a:prstDash val="lgDash"/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ru-RU" dirty="0">
              <a:latin typeface="Arial Narrow" panose="020B0606020202030204" pitchFamily="34" charset="0"/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425003" y="1458035"/>
            <a:ext cx="11346287" cy="5261551"/>
          </a:xfrm>
          <a:prstGeom prst="roundRect">
            <a:avLst/>
          </a:prstGeom>
          <a:gradFill>
            <a:gsLst>
              <a:gs pos="0">
                <a:schemeClr val="accent2">
                  <a:lumMod val="60000"/>
                  <a:lumOff val="40000"/>
                </a:schemeClr>
              </a:gs>
              <a:gs pos="74000">
                <a:schemeClr val="accent2">
                  <a:lumMod val="20000"/>
                  <a:lumOff val="80000"/>
                </a:schemeClr>
              </a:gs>
              <a:gs pos="83000">
                <a:schemeClr val="accent2">
                  <a:lumMod val="20000"/>
                  <a:lumOff val="80000"/>
                </a:schemeClr>
              </a:gs>
              <a:gs pos="100000">
                <a:schemeClr val="accent2">
                  <a:lumMod val="60000"/>
                  <a:lumOff val="40000"/>
                </a:schemeClr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2000" dirty="0">
                <a:solidFill>
                  <a:schemeClr val="tx1"/>
                </a:solidFill>
              </a:rPr>
              <a:t>Если по результатам камеральной проверки, проводимой согласно </a:t>
            </a:r>
            <a:r>
              <a:rPr lang="ru-RU" sz="2000" dirty="0">
                <a:solidFill>
                  <a:schemeClr val="tx1"/>
                </a:solidFill>
                <a:hlinkClick r:id="rId4"/>
              </a:rPr>
              <a:t>п. 1.2 ст. 88</a:t>
            </a:r>
            <a:r>
              <a:rPr lang="ru-RU" sz="2000" dirty="0">
                <a:solidFill>
                  <a:schemeClr val="tx1"/>
                </a:solidFill>
              </a:rPr>
              <a:t>, подтвердится факт неисполнения налогоплательщиком обязанности по представлению декларации по </a:t>
            </a:r>
            <a:r>
              <a:rPr lang="ru-RU" sz="2000" dirty="0">
                <a:solidFill>
                  <a:schemeClr val="tx1"/>
                </a:solidFill>
                <a:hlinkClick r:id="rId5"/>
              </a:rPr>
              <a:t>форме 3-НДФЛ</a:t>
            </a:r>
            <a:r>
              <a:rPr lang="ru-RU" sz="2000" dirty="0">
                <a:solidFill>
                  <a:schemeClr val="tx1"/>
                </a:solidFill>
              </a:rPr>
              <a:t>, установленной </a:t>
            </a:r>
            <a:r>
              <a:rPr lang="ru-RU" sz="2000" dirty="0">
                <a:solidFill>
                  <a:schemeClr val="tx1"/>
                </a:solidFill>
                <a:hlinkClick r:id="rId6"/>
              </a:rPr>
              <a:t>п. 1 ст. 229</a:t>
            </a:r>
            <a:r>
              <a:rPr lang="ru-RU" sz="2000" dirty="0">
                <a:solidFill>
                  <a:schemeClr val="tx1"/>
                </a:solidFill>
              </a:rPr>
              <a:t> НК РФ, то налоговым органом будут применены меры ответственности, предусмотренные </a:t>
            </a:r>
            <a:r>
              <a:rPr lang="ru-RU" sz="2000" dirty="0">
                <a:solidFill>
                  <a:schemeClr val="tx1"/>
                </a:solidFill>
                <a:hlinkClick r:id="rId7"/>
              </a:rPr>
              <a:t>п. 1 ст. </a:t>
            </a:r>
            <a:r>
              <a:rPr lang="ru-RU" sz="2000" dirty="0" smtClean="0">
                <a:solidFill>
                  <a:schemeClr val="tx1"/>
                </a:solidFill>
                <a:hlinkClick r:id="rId7"/>
              </a:rPr>
              <a:t>119</a:t>
            </a:r>
            <a:r>
              <a:rPr lang="ru-RU" sz="2000" dirty="0" smtClean="0">
                <a:solidFill>
                  <a:schemeClr val="tx1"/>
                </a:solidFill>
              </a:rPr>
              <a:t> и </a:t>
            </a:r>
            <a:r>
              <a:rPr lang="ru-RU" sz="2000" u="sng" dirty="0" smtClean="0">
                <a:solidFill>
                  <a:schemeClr val="accent1">
                    <a:lumMod val="75000"/>
                  </a:schemeClr>
                </a:solidFill>
              </a:rPr>
              <a:t>п.1 ст.122</a:t>
            </a: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sz="2000" dirty="0">
                <a:solidFill>
                  <a:schemeClr val="accent1">
                    <a:lumMod val="75000"/>
                  </a:schemeClr>
                </a:solidFill>
              </a:rPr>
              <a:t>НК РФ</a:t>
            </a:r>
            <a:r>
              <a:rPr lang="ru-RU" sz="2000" dirty="0">
                <a:solidFill>
                  <a:schemeClr val="tx1"/>
                </a:solidFill>
              </a:rPr>
              <a:t>, с учетом обстоятельств, смягчающих ответственность за совершение налогового правонарушения.</a:t>
            </a:r>
          </a:p>
          <a:p>
            <a:pPr algn="just"/>
            <a:r>
              <a:rPr lang="ru-RU" sz="2000" dirty="0">
                <a:solidFill>
                  <a:schemeClr val="tx1"/>
                </a:solidFill>
              </a:rPr>
              <a:t>Непредставление в определенный законодательством о налогах и сборах срок декларации по </a:t>
            </a:r>
            <a:r>
              <a:rPr lang="ru-RU" sz="2000" dirty="0">
                <a:solidFill>
                  <a:schemeClr val="tx1"/>
                </a:solidFill>
                <a:hlinkClick r:id="rId5"/>
              </a:rPr>
              <a:t>форме 3-НДФЛ</a:t>
            </a:r>
            <a:r>
              <a:rPr lang="ru-RU" sz="2000" dirty="0">
                <a:solidFill>
                  <a:schemeClr val="tx1"/>
                </a:solidFill>
              </a:rPr>
              <a:t> в налоговый орган влечет взыскание штрафа в размере 5% не уплаченной в установленный законодательством о налогах и сборах срок суммы налога, подлежащей уплате (доплате) на основании этой декларации, за каждый полный или неполный месяц со дня, предусмотренного для ее представления, но не более 30% названной суммы и не менее 1 000 руб</a:t>
            </a:r>
            <a:r>
              <a:rPr lang="ru-RU" sz="2000" dirty="0" smtClean="0">
                <a:solidFill>
                  <a:schemeClr val="tx1"/>
                </a:solidFill>
              </a:rPr>
              <a:t>.</a:t>
            </a:r>
          </a:p>
          <a:p>
            <a:pPr algn="just"/>
            <a:r>
              <a:rPr lang="ru-RU" sz="2000" dirty="0">
                <a:solidFill>
                  <a:schemeClr val="tx1"/>
                </a:solidFill>
              </a:rPr>
              <a:t>Неуплата или неполная уплата суммы налога в результате занижения налоговой базы, иное неправильное исчисление налога или другие неправомерные действия (бездействие) влекут взыскание штрафа в размере 20 процентов от неуплаченной суммы налога (</a:t>
            </a:r>
            <a:r>
              <a:rPr lang="ru-RU" sz="2000" dirty="0">
                <a:solidFill>
                  <a:schemeClr val="tx1"/>
                </a:solidFill>
                <a:hlinkClick r:id="rId8"/>
              </a:rPr>
              <a:t>статья 122</a:t>
            </a:r>
            <a:r>
              <a:rPr lang="ru-RU" sz="2000" dirty="0">
                <a:solidFill>
                  <a:schemeClr val="tx1"/>
                </a:solidFill>
              </a:rPr>
              <a:t> НК РФ).</a:t>
            </a:r>
          </a:p>
          <a:p>
            <a:pPr algn="just"/>
            <a:endParaRPr lang="ru-RU" sz="2000" dirty="0" smtClean="0">
              <a:solidFill>
                <a:schemeClr val="tx1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353899" y="1458036"/>
            <a:ext cx="66675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b="1" dirty="0" smtClean="0"/>
          </a:p>
          <a:p>
            <a:pPr marL="342900" indent="-342900">
              <a:buAutoNum type="arabicPeriod"/>
            </a:pPr>
            <a:endParaRPr lang="ru-RU" dirty="0"/>
          </a:p>
        </p:txBody>
      </p:sp>
      <p:pic>
        <p:nvPicPr>
          <p:cNvPr id="7170" name="Picture 2" descr="C:\Users\Inet3018\Desktop\Рисунок3.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0" y="0"/>
            <a:ext cx="5072063" cy="1133475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5522434" y="392550"/>
            <a:ext cx="609431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/>
              <a:t>Налоговая ответственность за непредставление</a:t>
            </a:r>
          </a:p>
          <a:p>
            <a:r>
              <a:rPr lang="ru-RU" sz="2000" dirty="0"/>
              <a:t>декларации по </a:t>
            </a:r>
            <a:r>
              <a:rPr lang="ru-RU" sz="2000" dirty="0">
                <a:hlinkClick r:id="rId5"/>
              </a:rPr>
              <a:t>форме 3-НДФЛ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838972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ubtitle 2">
            <a:extLst>
              <a:ext uri="{FF2B5EF4-FFF2-40B4-BE49-F238E27FC236}">
                <a16:creationId xmlns:a16="http://schemas.microsoft.com/office/drawing/2014/main" xmlns="" id="{2344D0E4-F4CC-4666-BA65-228B5D600976}"/>
              </a:ext>
            </a:extLst>
          </p:cNvPr>
          <p:cNvSpPr txBox="1">
            <a:spLocks/>
          </p:cNvSpPr>
          <p:nvPr/>
        </p:nvSpPr>
        <p:spPr>
          <a:xfrm>
            <a:off x="5225144" y="65865"/>
            <a:ext cx="6651170" cy="968278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marL="0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2000" kern="800" spc="-13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09585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219170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828754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438339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3047924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3657509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4267093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4876678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  <a:tabLst>
                <a:tab pos="342900" algn="l"/>
              </a:tabLst>
            </a:pPr>
            <a:endParaRPr lang="ru-RU" sz="3200" b="1" dirty="0">
              <a:solidFill>
                <a:schemeClr val="tx1">
                  <a:lumMod val="75000"/>
                </a:schemeClr>
              </a:solidFill>
              <a:latin typeface="Roboto Condensed" panose="02000000000000000000" pitchFamily="2" charset="0"/>
            </a:endParaRPr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xmlns="" id="{2344D0E4-F4CC-4666-BA65-228B5D600976}"/>
              </a:ext>
            </a:extLst>
          </p:cNvPr>
          <p:cNvSpPr txBox="1">
            <a:spLocks/>
          </p:cNvSpPr>
          <p:nvPr/>
        </p:nvSpPr>
        <p:spPr>
          <a:xfrm>
            <a:off x="5181599" y="76746"/>
            <a:ext cx="6727371" cy="100094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marL="0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2000" kern="800" spc="-13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09585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219170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828754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438339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3047924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3657509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4267093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4876678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  <a:tabLst>
                <a:tab pos="342900" algn="l"/>
              </a:tabLst>
            </a:pPr>
            <a:endParaRPr lang="ru-RU" sz="2800" b="1" dirty="0">
              <a:solidFill>
                <a:schemeClr val="tx1">
                  <a:lumMod val="75000"/>
                </a:schemeClr>
              </a:solidFill>
              <a:latin typeface="Roboto Condensed" panose="02000000000000000000" pitchFamily="2" charset="0"/>
            </a:endParaRPr>
          </a:p>
        </p:txBody>
      </p:sp>
      <p:graphicFrame>
        <p:nvGraphicFramePr>
          <p:cNvPr id="6" name="Диаграмма 5"/>
          <p:cNvGraphicFramePr/>
          <p:nvPr>
            <p:extLst>
              <p:ext uri="{D42A27DB-BD31-4B8C-83A1-F6EECF244321}">
                <p14:modId xmlns:p14="http://schemas.microsoft.com/office/powerpoint/2010/main" val="3248483280"/>
              </p:ext>
            </p:extLst>
          </p:nvPr>
        </p:nvGraphicFramePr>
        <p:xfrm>
          <a:off x="180974" y="1281217"/>
          <a:ext cx="11810367" cy="53857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5" name="Объект 15"/>
          <p:cNvSpPr txBox="1">
            <a:spLocks/>
          </p:cNvSpPr>
          <p:nvPr/>
        </p:nvSpPr>
        <p:spPr>
          <a:xfrm>
            <a:off x="104775" y="1228640"/>
            <a:ext cx="11962767" cy="5490946"/>
          </a:xfrm>
          <a:prstGeom prst="rect">
            <a:avLst/>
          </a:prstGeom>
          <a:ln>
            <a:solidFill>
              <a:schemeClr val="tx1"/>
            </a:solidFill>
            <a:prstDash val="lgDash"/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ru-RU" dirty="0">
              <a:latin typeface="Arial Narrow" panose="020B0606020202030204" pitchFamily="34" charset="0"/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413014" y="1343337"/>
            <a:ext cx="11346287" cy="5261551"/>
          </a:xfrm>
          <a:prstGeom prst="roundRect">
            <a:avLst/>
          </a:prstGeom>
          <a:gradFill>
            <a:gsLst>
              <a:gs pos="0">
                <a:schemeClr val="accent2">
                  <a:lumMod val="60000"/>
                  <a:lumOff val="40000"/>
                </a:schemeClr>
              </a:gs>
              <a:gs pos="74000">
                <a:schemeClr val="accent2">
                  <a:lumMod val="20000"/>
                  <a:lumOff val="80000"/>
                </a:schemeClr>
              </a:gs>
              <a:gs pos="83000">
                <a:schemeClr val="accent2">
                  <a:lumMod val="20000"/>
                  <a:lumOff val="80000"/>
                </a:schemeClr>
              </a:gs>
              <a:gs pos="100000">
                <a:schemeClr val="accent2">
                  <a:lumMod val="60000"/>
                  <a:lumOff val="40000"/>
                </a:schemeClr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2000" dirty="0">
                <a:solidFill>
                  <a:schemeClr val="tx1"/>
                </a:solidFill>
              </a:rPr>
              <a:t>Если налогоплательщик обязан представить в налоговый орган декларацию по НДФЛ, но не направил ее в срок, он может быть привлечен к ответственности. При этом отсутствие исчисленного к уплате НДФЛ не является основанием для освобождения от нее. </a:t>
            </a:r>
            <a:endParaRPr lang="ru-RU" sz="2000" dirty="0" smtClean="0">
              <a:solidFill>
                <a:schemeClr val="tx1"/>
              </a:solidFill>
            </a:endParaRPr>
          </a:p>
          <a:p>
            <a:pPr algn="just"/>
            <a:endParaRPr lang="ru-RU" sz="2000" dirty="0">
              <a:solidFill>
                <a:schemeClr val="tx1"/>
              </a:solidFill>
            </a:endParaRPr>
          </a:p>
          <a:p>
            <a:endParaRPr lang="ru-RU" sz="2000" dirty="0">
              <a:solidFill>
                <a:schemeClr val="tx1"/>
              </a:solidFill>
            </a:endParaRPr>
          </a:p>
          <a:p>
            <a:pPr algn="just"/>
            <a:r>
              <a:rPr lang="ru-RU" sz="2400" b="1" dirty="0">
                <a:solidFill>
                  <a:schemeClr val="accent1">
                    <a:lumMod val="75000"/>
                  </a:schemeClr>
                </a:solidFill>
              </a:rPr>
              <a:t>В случае отсутствия у Вас, по Вашему мнению, обязанности по представлению налоговой декларации 3-НДФЛ рекомендуем обратиться с подтверждающими документами (пояснениями) в налоговый орган, в том числе посредством использования </a:t>
            </a: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</a:rPr>
              <a:t>интернет-сервиса </a:t>
            </a:r>
            <a:r>
              <a:rPr lang="ru-RU" sz="2400" b="1" dirty="0">
                <a:solidFill>
                  <a:schemeClr val="accent1">
                    <a:lumMod val="75000"/>
                  </a:schemeClr>
                </a:solidFill>
              </a:rPr>
              <a:t>«Личный кабинет налогоплательщика для физических </a:t>
            </a:r>
            <a:r>
              <a:rPr lang="ru-RU" sz="2400" b="1">
                <a:solidFill>
                  <a:schemeClr val="accent1">
                    <a:lumMod val="75000"/>
                  </a:schemeClr>
                </a:solidFill>
              </a:rPr>
              <a:t>лиц</a:t>
            </a:r>
            <a:r>
              <a:rPr lang="ru-RU" sz="2400" b="1" smtClean="0">
                <a:solidFill>
                  <a:schemeClr val="accent1">
                    <a:lumMod val="75000"/>
                  </a:schemeClr>
                </a:solidFill>
              </a:rPr>
              <a:t>».</a:t>
            </a:r>
            <a:endParaRPr lang="ru-RU" sz="2400" b="1" dirty="0">
              <a:solidFill>
                <a:schemeClr val="accent1">
                  <a:lumMod val="75000"/>
                </a:schemeClr>
              </a:solidFill>
            </a:endParaRPr>
          </a:p>
          <a:p>
            <a:pPr algn="just"/>
            <a:endParaRPr lang="ru-RU" sz="2000" dirty="0">
              <a:solidFill>
                <a:schemeClr val="tx1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353899" y="1458036"/>
            <a:ext cx="66675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b="1" dirty="0" smtClean="0"/>
          </a:p>
          <a:p>
            <a:pPr marL="342900" indent="-342900">
              <a:buAutoNum type="arabicPeriod"/>
            </a:pPr>
            <a:endParaRPr lang="ru-RU" dirty="0"/>
          </a:p>
        </p:txBody>
      </p:sp>
      <p:pic>
        <p:nvPicPr>
          <p:cNvPr id="7170" name="Picture 2" descr="C:\Users\Inet3018\Desktop\Рисунок3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5072063" cy="1133475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5522434" y="392550"/>
            <a:ext cx="609431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/>
              <a:t>Налоговая ответственность за непредставление</a:t>
            </a:r>
          </a:p>
          <a:p>
            <a:r>
              <a:rPr lang="ru-RU" sz="2000" dirty="0"/>
              <a:t>декларации по </a:t>
            </a:r>
            <a:r>
              <a:rPr lang="ru-RU" sz="2000" dirty="0">
                <a:hlinkClick r:id="rId5"/>
              </a:rPr>
              <a:t>форме 3-НДФЛ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1505904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3124</TotalTime>
  <Words>893</Words>
  <Application>Microsoft Office PowerPoint</Application>
  <PresentationFormat>Произвольный</PresentationFormat>
  <Paragraphs>109</Paragraphs>
  <Slides>8</Slides>
  <Notes>7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Медведев Алексей Сергеевич</dc:creator>
  <cp:lastModifiedBy>Перевалова Елена Викторовна</cp:lastModifiedBy>
  <cp:revision>222</cp:revision>
  <cp:lastPrinted>2022-11-24T05:39:54Z</cp:lastPrinted>
  <dcterms:created xsi:type="dcterms:W3CDTF">2022-08-30T12:48:06Z</dcterms:created>
  <dcterms:modified xsi:type="dcterms:W3CDTF">2024-06-30T03:49:29Z</dcterms:modified>
</cp:coreProperties>
</file>