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61" r:id="rId4"/>
    <p:sldId id="259" r:id="rId5"/>
    <p:sldId id="260" r:id="rId6"/>
    <p:sldId id="257" r:id="rId7"/>
    <p:sldId id="262" r:id="rId8"/>
    <p:sldId id="264" r:id="rId9"/>
    <p:sldId id="265" r:id="rId10"/>
    <p:sldId id="266" r:id="rId11"/>
    <p:sldId id="267" r:id="rId12"/>
    <p:sldId id="270" r:id="rId13"/>
    <p:sldId id="269" r:id="rId14"/>
    <p:sldId id="263" r:id="rId15"/>
  </p:sldIdLst>
  <p:sldSz cx="9144000" cy="5143500" type="screen16x9"/>
  <p:notesSz cx="6858000" cy="9144000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8C90"/>
    <a:srgbClr val="504F53"/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60" autoAdjust="0"/>
  </p:normalViewPr>
  <p:slideViewPr>
    <p:cSldViewPr showGuides="1">
      <p:cViewPr varScale="1">
        <p:scale>
          <a:sx n="141" d="100"/>
          <a:sy n="141" d="100"/>
        </p:scale>
        <p:origin x="-774" y="-96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08.07.2024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7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E4C3-B3F9-4492-AC4E-AEB8AB203703}" type="datetime1">
              <a:rPr lang="ru-RU" smtClean="0"/>
              <a:pPr/>
              <a:t>08.07.2024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1266-D9B9-4642-A506-7317DD4ADF73}" type="datetime1">
              <a:rPr lang="ru-RU" smtClean="0"/>
              <a:pPr/>
              <a:t>08.07.2024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8A2D-CC43-4DD9-8CF9-DF5286C3CC1D}" type="datetime1">
              <a:rPr lang="ru-RU" smtClean="0"/>
              <a:pPr/>
              <a:t>08.07.2024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524-75FA-4DFF-9D30-F97C17CE17A5}" type="datetime1">
              <a:rPr lang="ru-RU" smtClean="0"/>
              <a:pPr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2CD-5EDF-45E0-A730-F2C3E6027E1D}" type="datetime1">
              <a:rPr lang="ru-RU" smtClean="0"/>
              <a:pPr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A173-E5E4-4B86-BADB-BBB422306F42}" type="datetime1">
              <a:rPr lang="ru-RU" smtClean="0"/>
              <a:pPr/>
              <a:t>08.07.2024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EDECA-DAED-49E8-AB44-A10369DCE766}" type="datetime1">
              <a:rPr lang="ru-RU" smtClean="0"/>
              <a:pPr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499742"/>
            <a:ext cx="7772400" cy="1872208"/>
          </a:xfrm>
        </p:spPr>
        <p:txBody>
          <a:bodyPr>
            <a:normAutofit/>
          </a:bodyPr>
          <a:lstStyle/>
          <a:p>
            <a:pPr algn="ctr"/>
            <a:r>
              <a:rPr lang="ru-RU" sz="2200" b="0" dirty="0" smtClean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«Сроки представления уведомлений об исчисленных суммах авансовых платежей. Типичные ошибки, допущенные при заполнении уведомлений. Порядок уменьшения УСН и ПСН на страховые взносы»</a:t>
            </a:r>
            <a:endParaRPr lang="ru-RU" sz="2200" b="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07357" y="1779662"/>
            <a:ext cx="5529286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Управление </a:t>
            </a:r>
            <a:r>
              <a:rPr lang="ru-RU" noProof="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Федеральной налоговой службы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noProof="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по Амурской области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3938" y="4511690"/>
            <a:ext cx="1116124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202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4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339502"/>
            <a:ext cx="7632699" cy="504056"/>
          </a:xfrm>
        </p:spPr>
        <p:txBody>
          <a:bodyPr/>
          <a:lstStyle/>
          <a:p>
            <a:pPr algn="just"/>
            <a:r>
              <a:rPr lang="ru-RU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изменения суммы налога (сбора) в Уведомлении: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7" name="Объект 1"/>
          <p:cNvSpPr>
            <a:spLocks noGrp="1"/>
          </p:cNvSpPr>
          <p:nvPr>
            <p:ph idx="1"/>
          </p:nvPr>
        </p:nvSpPr>
        <p:spPr>
          <a:xfrm>
            <a:off x="323528" y="699542"/>
            <a:ext cx="7632700" cy="93610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Создать новое уведомление. В Уведомлении необходимо повторно указать данные строчки, в которой была допущена ошибка (КПП, КБК, ОКТМО, период), а далее указать новую корректную сумму налога (сбора).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Корректировка произойдет автоматически при поступлении Уведомления в налоговый орган.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63638"/>
            <a:ext cx="3836466" cy="3351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563638"/>
            <a:ext cx="3894187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Овал 8"/>
          <p:cNvSpPr/>
          <p:nvPr/>
        </p:nvSpPr>
        <p:spPr>
          <a:xfrm>
            <a:off x="6876256" y="2787774"/>
            <a:ext cx="57606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771800" y="2787774"/>
            <a:ext cx="57606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0"/>
            <a:ext cx="7632699" cy="1080120"/>
          </a:xfrm>
        </p:spPr>
        <p:txBody>
          <a:bodyPr/>
          <a:lstStyle/>
          <a:p>
            <a:pPr algn="just"/>
            <a:r>
              <a:rPr lang="ru-RU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изменения других реквизитов Уведомления: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7" name="Объект 1"/>
          <p:cNvSpPr>
            <a:spLocks noGrp="1"/>
          </p:cNvSpPr>
          <p:nvPr>
            <p:ph idx="1"/>
          </p:nvPr>
        </p:nvSpPr>
        <p:spPr>
          <a:xfrm>
            <a:off x="611560" y="483519"/>
            <a:ext cx="7632700" cy="108012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Создать новое Уведомление. В Уведомлении необходимо повторно указать данные строчки, в которой была допущена ошибка (КПП, КБК, ОКТМО, период), а в строке с суммой необходимо указать «0».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новой строке Уведомления необходимо указать верные данные.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Корректировка произойдет автоматически при поступлении Уведомления в налоговый орган.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7614"/>
            <a:ext cx="367240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347613"/>
            <a:ext cx="3894187" cy="352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1763688" y="2715766"/>
            <a:ext cx="1800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084168" y="4155926"/>
            <a:ext cx="18002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084168" y="2715766"/>
            <a:ext cx="1800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7092280" y="2715766"/>
            <a:ext cx="57606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555776" y="2643758"/>
            <a:ext cx="57606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948264" y="4083918"/>
            <a:ext cx="576064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267494"/>
            <a:ext cx="7632699" cy="3888432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соответствии  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1 п. 1 ст. 430 НК РФ сумма страховых взносов на обязательное пенсионное страхование, на обязательное медицинское страхование в совокупном фиксированном размере 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расчетный период 2024 года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составляет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49 500 рублей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1059582"/>
            <a:ext cx="1656184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3363838"/>
            <a:ext cx="108012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2023 год</a:t>
            </a:r>
            <a:endParaRPr lang="ru-RU" sz="1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3291830"/>
            <a:ext cx="11521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1131590"/>
            <a:ext cx="1584176" cy="144016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Страховые взносы в размере 1% от суммы  дохода, превышающего 300 тыс. руб. за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2023 год</a:t>
            </a:r>
          </a:p>
        </p:txBody>
      </p:sp>
      <p:cxnSp>
        <p:nvCxnSpPr>
          <p:cNvPr id="10" name="Прямая со стрелкой 9"/>
          <p:cNvCxnSpPr>
            <a:endCxn id="6" idx="0"/>
          </p:cNvCxnSpPr>
          <p:nvPr/>
        </p:nvCxnSpPr>
        <p:spPr>
          <a:xfrm flipH="1">
            <a:off x="935596" y="2715766"/>
            <a:ext cx="684076" cy="648072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7" idx="0"/>
          </p:cNvCxnSpPr>
          <p:nvPr/>
        </p:nvCxnSpPr>
        <p:spPr>
          <a:xfrm>
            <a:off x="3059832" y="2715766"/>
            <a:ext cx="504056" cy="576064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835696" y="3651870"/>
            <a:ext cx="9270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endParaRPr lang="ru-RU" sz="24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9552" y="123478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 в размере 1% от суммы  дохода, превышающего 300 тыс. рублей</a:t>
            </a:r>
          </a:p>
          <a:p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724128" y="1131590"/>
            <a:ext cx="1656184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868144" y="1203598"/>
            <a:ext cx="1368152" cy="151216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Страховые взносы в размере 1% от суммы  дохода, превышающего 300 тыс. руб. за </a:t>
            </a:r>
            <a:r>
              <a:rPr kumimoji="0" lang="ru-RU" sz="1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2024 год</a:t>
            </a:r>
          </a:p>
        </p:txBody>
      </p:sp>
      <p:sp>
        <p:nvSpPr>
          <p:cNvPr id="20" name="Заголовок 5"/>
          <p:cNvSpPr txBox="1">
            <a:spLocks/>
          </p:cNvSpPr>
          <p:nvPr/>
        </p:nvSpPr>
        <p:spPr>
          <a:xfrm>
            <a:off x="4644008" y="3291830"/>
            <a:ext cx="108012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81630" tIns="40815" rIns="81630" bIns="40815" rtlCol="0" anchor="ctr">
            <a:noAutofit/>
          </a:bodyPr>
          <a:lstStyle/>
          <a:p>
            <a:pPr marL="0" marR="0" lvl="0" indent="0" algn="ctr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2024 год</a:t>
            </a:r>
            <a:endParaRPr kumimoji="0" lang="ru-RU" sz="1800" b="1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164288" y="3219822"/>
            <a:ext cx="11521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 стрелкой 22"/>
          <p:cNvCxnSpPr>
            <a:endCxn id="20" idx="0"/>
          </p:cNvCxnSpPr>
          <p:nvPr/>
        </p:nvCxnSpPr>
        <p:spPr>
          <a:xfrm flipH="1">
            <a:off x="5184068" y="2787774"/>
            <a:ext cx="576064" cy="504056"/>
          </a:xfrm>
          <a:prstGeom prst="straightConnector1">
            <a:avLst/>
          </a:prstGeom>
          <a:ln w="571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7380312" y="2787774"/>
            <a:ext cx="504056" cy="432048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012160" y="3651870"/>
            <a:ext cx="9270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endParaRPr lang="ru-RU" sz="24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283718"/>
            <a:ext cx="7632699" cy="792088"/>
          </a:xfrm>
        </p:spPr>
        <p:txBody>
          <a:bodyPr/>
          <a:lstStyle/>
          <a:p>
            <a:pPr algn="ctr"/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95486"/>
            <a:ext cx="7632699" cy="432048"/>
          </a:xfrm>
        </p:spPr>
        <p:txBody>
          <a:bodyPr/>
          <a:lstStyle/>
          <a:p>
            <a:pPr algn="ctr"/>
            <a:r>
              <a:rPr lang="ru-RU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Налоговые (отчетные) периоды по УСН и ЕСХН</a:t>
            </a:r>
            <a:endParaRPr lang="ru-RU" sz="24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975764"/>
              </p:ext>
            </p:extLst>
          </p:nvPr>
        </p:nvGraphicFramePr>
        <p:xfrm>
          <a:off x="323528" y="627534"/>
          <a:ext cx="8568952" cy="3613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345"/>
                <a:gridCol w="1171822"/>
                <a:gridCol w="1830973"/>
                <a:gridCol w="4540812"/>
              </a:tblGrid>
              <a:tr h="494466">
                <a:tc rowSpan="4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5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Налоговый</a:t>
                      </a:r>
                      <a:r>
                        <a:rPr lang="ru-RU" sz="15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период </a:t>
                      </a:r>
                      <a:endParaRPr lang="ru-RU" sz="155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 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 346.19 НК РФ)</a:t>
                      </a:r>
                    </a:p>
                    <a:p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 налогового периода  представляется налоговая декларация (ст. 346.23 НК РФ)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62769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Отчетный период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квартал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отчетных периодов  представляется 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ведомление об исчисленных суммах авансовых платежей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62769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62769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месяцев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62769">
                <a:tc rowSpan="2"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ЕСХН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Налоговый период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                  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(ст.346.7 НК РФ)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итогам налогового периода представляется налоговая декларация (ст.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346.10. НК РФ)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005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Отчетный период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итогам отчетного периода представляется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ведомление об исчисленных суммах авансовых платежей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95486"/>
            <a:ext cx="7632699" cy="792088"/>
          </a:xfrm>
        </p:spPr>
        <p:txBody>
          <a:bodyPr/>
          <a:lstStyle/>
          <a:p>
            <a:pPr algn="ctr"/>
            <a:r>
              <a:rPr lang="ru-RU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Сроки представления Уведомлений об исчисленных суммах авансовых платежей по УСН</a:t>
            </a:r>
            <a:endParaRPr lang="ru-RU" sz="24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56303"/>
              </p:ext>
            </p:extLst>
          </p:nvPr>
        </p:nvGraphicFramePr>
        <p:xfrm>
          <a:off x="683568" y="1131590"/>
          <a:ext cx="6912768" cy="156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304256"/>
                <a:gridCol w="2304256"/>
              </a:tblGrid>
              <a:tr h="497042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Отчетный период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представления Уведомления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уплаты авансового платежа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  <a:tr h="263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квартал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25.04.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algn="ctr" defTabSz="816296" rtl="0" eaLnBrk="1" fontAlgn="t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28.04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  <a:tr h="263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25.07.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algn="ctr" defTabSz="816296" rtl="0" eaLnBrk="1" fontAlgn="t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28.07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  <a:tr h="417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 месяцев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25.10.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algn="ctr" defTabSz="816296" rtl="0" eaLnBrk="1" fontAlgn="t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28.10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</a:tbl>
          </a:graphicData>
        </a:graphic>
      </p:graphicFrame>
      <p:sp>
        <p:nvSpPr>
          <p:cNvPr id="7" name="Заголовок 2"/>
          <p:cNvSpPr txBox="1">
            <a:spLocks/>
          </p:cNvSpPr>
          <p:nvPr/>
        </p:nvSpPr>
        <p:spPr>
          <a:xfrm>
            <a:off x="539552" y="2859782"/>
            <a:ext cx="7632699" cy="792088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pPr marL="0" marR="0" lvl="0" indent="0" algn="ctr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Сроки представления Уведомлений об исчисленных суммах авансовых платежей по ЕСХН</a:t>
            </a:r>
            <a:endParaRPr kumimoji="0" lang="ru-RU" sz="2400" b="1" i="0" u="sng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65071"/>
              </p:ext>
            </p:extLst>
          </p:nvPr>
        </p:nvGraphicFramePr>
        <p:xfrm>
          <a:off x="827584" y="3795886"/>
          <a:ext cx="6912768" cy="860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304256"/>
                <a:gridCol w="2304256"/>
              </a:tblGrid>
              <a:tr h="497042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Отчетный период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представления Уведомления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уплаты авансового платежа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  <a:tr h="263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25.07.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algn="ctr" defTabSz="816296" rtl="0" eaLnBrk="1" fontAlgn="t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28.07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339503"/>
            <a:ext cx="7632700" cy="237626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Форма уведомления об исчисленных суммах налогов, авансовых платежей по налогам, сборов, страховых взносам, КНД 1110355 утверждена  Приказом ФНС России от 02.11.2022 № ЕД-7-8/1047@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5576" y="3147814"/>
            <a:ext cx="7632699" cy="946150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основании Уведомления происходит распределение средств в счет уплаты налога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188" y="1347614"/>
            <a:ext cx="7632700" cy="336408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ТКС, подписанное усиленной квалифицированной электронной подписью;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ЛК налогоплательщика, подписанное усиленной квалифицированной электронной подписью;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бумаге, за исключением налогоплательщиков, указанных в п. 3 ст. 80 НК РФ</a:t>
            </a:r>
          </a:p>
          <a:p>
            <a:pPr>
              <a:buFont typeface="Wingdings" pitchFamily="2" charset="2"/>
              <a:buChar char="ü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67494"/>
            <a:ext cx="7632699" cy="792088"/>
          </a:xfrm>
        </p:spPr>
        <p:txBody>
          <a:bodyPr/>
          <a:lstStyle/>
          <a:p>
            <a:pPr algn="ctr"/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Способы представления Уведомлений об исчисленных суммах</a:t>
            </a: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915566"/>
            <a:ext cx="7632699" cy="1656184"/>
          </a:xfrm>
        </p:spPr>
        <p:txBody>
          <a:bodyPr/>
          <a:lstStyle/>
          <a:p>
            <a:pPr algn="just"/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случае непредставления/несвоевременного представления уведомления об исчисленных суммах авансовых платежей :</a:t>
            </a:r>
            <a:b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7" name="Объект 1"/>
          <p:cNvSpPr>
            <a:spLocks noGrp="1"/>
          </p:cNvSpPr>
          <p:nvPr>
            <p:ph idx="1"/>
          </p:nvPr>
        </p:nvSpPr>
        <p:spPr>
          <a:xfrm>
            <a:off x="611188" y="3003798"/>
            <a:ext cx="7632700" cy="1707901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единый налоговый платеж не распределится вовремя;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связи с несвоевременным распределением платежа начислится пеня.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25" t="14694" r="24709" b="55593"/>
          <a:stretch/>
        </p:blipFill>
        <p:spPr bwMode="auto">
          <a:xfrm>
            <a:off x="2123728" y="627534"/>
            <a:ext cx="6120680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44" t="14435" r="24813" b="61239"/>
          <a:stretch/>
        </p:blipFill>
        <p:spPr bwMode="auto">
          <a:xfrm>
            <a:off x="2123728" y="2643758"/>
            <a:ext cx="6154726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Стрелка углом 7"/>
          <p:cNvSpPr/>
          <p:nvPr/>
        </p:nvSpPr>
        <p:spPr>
          <a:xfrm>
            <a:off x="4139952" y="483518"/>
            <a:ext cx="2788595" cy="178309"/>
          </a:xfrm>
          <a:prstGeom prst="ben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48264" y="339502"/>
            <a:ext cx="735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ИНН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0" name="Стрелка углом 9"/>
          <p:cNvSpPr/>
          <p:nvPr/>
        </p:nvSpPr>
        <p:spPr>
          <a:xfrm rot="10800000" flipH="1">
            <a:off x="4283968" y="987574"/>
            <a:ext cx="3960440" cy="144016"/>
          </a:xfrm>
          <a:prstGeom prst="bentArrow">
            <a:avLst>
              <a:gd name="adj1" fmla="val 25000"/>
              <a:gd name="adj2" fmla="val 25687"/>
              <a:gd name="adj3" fmla="val 25000"/>
              <a:gd name="adj4" fmla="val 49247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44408" y="915566"/>
            <a:ext cx="6966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КПП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2" name="Стрелка углом 11"/>
          <p:cNvSpPr/>
          <p:nvPr/>
        </p:nvSpPr>
        <p:spPr>
          <a:xfrm flipV="1">
            <a:off x="4355976" y="1635645"/>
            <a:ext cx="3240360" cy="216024"/>
          </a:xfrm>
          <a:prstGeom prst="ben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68344" y="1635646"/>
            <a:ext cx="927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КОД НО - 2800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4" name="Стрелка углом 13"/>
          <p:cNvSpPr/>
          <p:nvPr/>
        </p:nvSpPr>
        <p:spPr>
          <a:xfrm>
            <a:off x="4716016" y="3003798"/>
            <a:ext cx="2880320" cy="216024"/>
          </a:xfrm>
          <a:prstGeom prst="ben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96336" y="3003798"/>
            <a:ext cx="5485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КПП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6228184" y="3435846"/>
            <a:ext cx="625915" cy="61408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76256" y="3291830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ОКТМО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 flipV="1">
            <a:off x="7596336" y="3579862"/>
            <a:ext cx="339236" cy="45719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56376" y="3435846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КБК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0" name="Развернутая стрелка 19"/>
          <p:cNvSpPr/>
          <p:nvPr/>
        </p:nvSpPr>
        <p:spPr>
          <a:xfrm rot="5400000">
            <a:off x="7110013" y="3922169"/>
            <a:ext cx="540598" cy="144016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81285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76256" y="4299942"/>
            <a:ext cx="1579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Сумма к уплате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22" name="Развернутая стрелка 21"/>
          <p:cNvSpPr/>
          <p:nvPr/>
        </p:nvSpPr>
        <p:spPr>
          <a:xfrm rot="5556562">
            <a:off x="5059324" y="4258935"/>
            <a:ext cx="930057" cy="154020"/>
          </a:xfrm>
          <a:prstGeom prst="utur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63888" y="4587974"/>
            <a:ext cx="21003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</a:rPr>
              <a:t>К</a:t>
            </a:r>
            <a:r>
              <a:rPr lang="ru-RU" sz="1400" b="1" dirty="0" smtClean="0">
                <a:solidFill>
                  <a:srgbClr val="002060"/>
                </a:solidFill>
              </a:rPr>
              <a:t>од </a:t>
            </a:r>
            <a:r>
              <a:rPr lang="ru-RU" sz="1400" b="1" dirty="0">
                <a:solidFill>
                  <a:srgbClr val="002060"/>
                </a:solidFill>
              </a:rPr>
              <a:t>отчетного периода</a:t>
            </a:r>
          </a:p>
        </p:txBody>
      </p:sp>
      <p:sp>
        <p:nvSpPr>
          <p:cNvPr id="24" name="Развернутая стрелка 23"/>
          <p:cNvSpPr/>
          <p:nvPr/>
        </p:nvSpPr>
        <p:spPr>
          <a:xfrm rot="5400000">
            <a:off x="5070196" y="4161786"/>
            <a:ext cx="520713" cy="220961"/>
          </a:xfrm>
          <a:prstGeom prst="utur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99792" y="4371950"/>
            <a:ext cx="3296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</a:t>
            </a:r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за который платится налог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5536" y="411510"/>
            <a:ext cx="172819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 заполнении Уведомления об исчисленных авансовых платежах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необходимо заполнить              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основных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реквизитов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КПП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ОКТМО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КБК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Отчетный период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Сумма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339502"/>
            <a:ext cx="7632699" cy="1656184"/>
          </a:xfrm>
        </p:spPr>
        <p:txBody>
          <a:bodyPr/>
          <a:lstStyle/>
          <a:p>
            <a:pPr algn="just"/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Ошибки, допускаемые налогоплательщиками при заполнении Уведомлений об исчисленных авансовых платежах по УСН  и ЕСХН:</a:t>
            </a:r>
            <a:b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7" name="Объект 1"/>
          <p:cNvSpPr>
            <a:spLocks noGrp="1"/>
          </p:cNvSpPr>
          <p:nvPr>
            <p:ph idx="1"/>
          </p:nvPr>
        </p:nvSpPr>
        <p:spPr>
          <a:xfrm>
            <a:off x="611560" y="1635647"/>
            <a:ext cx="7632700" cy="1584176"/>
          </a:xfrm>
        </p:spPr>
        <p:txBody>
          <a:bodyPr/>
          <a:lstStyle/>
          <a:p>
            <a:pPr marL="741705" indent="-457200">
              <a:buFont typeface="+mj-lt"/>
              <a:buAutoNum type="arabicPeriod"/>
            </a:pP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Неверно указан КБК: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- 18210501011010000110 –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УСН для объекта   налогообложения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«Доходы»</a:t>
            </a:r>
          </a:p>
          <a:p>
            <a:pPr marL="570255" indent="-285750"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18210501021010000110 -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УСН для объекта налогообложения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«доходы, уменьшенные на величину расходов»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КБК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должны соответствовать объекту налогообложения, применяемому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основании представленных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Уведомлений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о применении упрощенной системы налогообложении и Уведомлений об изменении объекта налогообложения. 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- 18210503010011000110  -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ЕСХН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339502"/>
            <a:ext cx="7632699" cy="1656184"/>
          </a:xfrm>
        </p:spPr>
        <p:txBody>
          <a:bodyPr/>
          <a:lstStyle/>
          <a:p>
            <a:pPr algn="just"/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Ошибки, допускаемые налогоплательщиками при заполнении Уведомлений об исчисленных авансовых платежах по УСН и ЕСХН:</a:t>
            </a:r>
            <a:br>
              <a:rPr lang="ru-RU" sz="28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Объект 1"/>
          <p:cNvSpPr>
            <a:spLocks noGrp="1"/>
          </p:cNvSpPr>
          <p:nvPr>
            <p:ph idx="1"/>
          </p:nvPr>
        </p:nvSpPr>
        <p:spPr>
          <a:xfrm>
            <a:off x="611560" y="1635646"/>
            <a:ext cx="7632700" cy="1707901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Неверно указан налоговый период</a:t>
            </a:r>
          </a:p>
          <a:p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коды отчетных периодов по УСН: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по авансовым платежам за 1 квартал – 34/01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по авансовым платежам за полугодие – 34/02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авансовым платежам за 9 месяцев – 34/03</a:t>
            </a:r>
          </a:p>
          <a:p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коды отчетных периодов по ЕСХН: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по авансовым платежам за полугодие – 34/02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Present_FNS2012_16-9</Template>
  <TotalTime>1448</TotalTime>
  <Words>697</Words>
  <Application>Microsoft Office PowerPoint</Application>
  <PresentationFormat>Экран (16:9)</PresentationFormat>
  <Paragraphs>113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Present_FNS2012_16-9</vt:lpstr>
      <vt:lpstr>«Сроки представления уведомлений об исчисленных суммах авансовых платежей. Типичные ошибки, допущенные при заполнении уведомлений. Порядок уменьшения УСН и ПСН на страховые взносы»</vt:lpstr>
      <vt:lpstr>Налоговые (отчетные) периоды по УСН и ЕСХН</vt:lpstr>
      <vt:lpstr>Сроки представления Уведомлений об исчисленных суммах авансовых платежей по УСН</vt:lpstr>
      <vt:lpstr>На основании Уведомления происходит распределение средств в счет уплаты налога</vt:lpstr>
      <vt:lpstr>Способы представления Уведомлений об исчисленных суммах</vt:lpstr>
      <vt:lpstr>В случае непредставления/несвоевременного представления уведомления об исчисленных суммах авансовых платежей : </vt:lpstr>
      <vt:lpstr>Презентация PowerPoint</vt:lpstr>
      <vt:lpstr>Ошибки, допускаемые налогоплательщиками при заполнении Уведомлений об исчисленных авансовых платежах по УСН  и ЕСХН: </vt:lpstr>
      <vt:lpstr>Ошибки, допускаемые налогоплательщиками при заполнении Уведомлений об исчисленных авансовых платежах по УСН и ЕСХН: </vt:lpstr>
      <vt:lpstr>Порядок изменения суммы налога (сбора) в Уведомлении: </vt:lpstr>
      <vt:lpstr>Порядок изменения других реквизитов Уведомления: </vt:lpstr>
      <vt:lpstr>В соответствии  с пп. 1 п. 1 ст. 430 НК РФ сумма страховых взносов на обязательное пенсионное страхование, на обязательное медицинское страхование в совокупном фиксированном размере   за расчетный период 2024 года составляет  49 500 рублей.</vt:lpstr>
      <vt:lpstr>2023 год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Телеком</dc:creator>
  <cp:lastModifiedBy>Шевцова Светлана Ахатовна</cp:lastModifiedBy>
  <cp:revision>113</cp:revision>
  <dcterms:created xsi:type="dcterms:W3CDTF">2016-04-01T10:55:54Z</dcterms:created>
  <dcterms:modified xsi:type="dcterms:W3CDTF">2024-07-08T03:35:56Z</dcterms:modified>
</cp:coreProperties>
</file>