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12"/>
  </p:notesMasterIdLst>
  <p:sldIdLst>
    <p:sldId id="256" r:id="rId2"/>
    <p:sldId id="270" r:id="rId3"/>
    <p:sldId id="275" r:id="rId4"/>
    <p:sldId id="258" r:id="rId5"/>
    <p:sldId id="271" r:id="rId6"/>
    <p:sldId id="272" r:id="rId7"/>
    <p:sldId id="273" r:id="rId8"/>
    <p:sldId id="277" r:id="rId9"/>
    <p:sldId id="276" r:id="rId10"/>
    <p:sldId id="278" r:id="rId11"/>
  </p:sldIdLst>
  <p:sldSz cx="9144000" cy="6858000" type="screen4x3"/>
  <p:notesSz cx="6797675" cy="9926638"/>
  <p:defaultTextStyle>
    <a:defPPr>
      <a:defRPr lang="ru-RU"/>
    </a:defPPr>
    <a:lvl1pPr marL="0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48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296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443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591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739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orient="horz" pos="2968">
          <p15:clr>
            <a:srgbClr val="A4A3A4"/>
          </p15:clr>
        </p15:guide>
        <p15:guide id="3" orient="horz" pos="352">
          <p15:clr>
            <a:srgbClr val="A4A3A4"/>
          </p15:clr>
        </p15:guide>
        <p15:guide id="4" orient="horz" pos="948">
          <p15:clr>
            <a:srgbClr val="A4A3A4"/>
          </p15:clr>
        </p15:guide>
        <p15:guide id="5" pos="2880">
          <p15:clr>
            <a:srgbClr val="A4A3A4"/>
          </p15:clr>
        </p15:guide>
        <p15:guide id="6" pos="385">
          <p15:clr>
            <a:srgbClr val="A4A3A4"/>
          </p15:clr>
        </p15:guide>
        <p15:guide id="7" pos="1565">
          <p15:clr>
            <a:srgbClr val="A4A3A4"/>
          </p15:clr>
        </p15:guide>
        <p15:guide id="8" pos="5193">
          <p15:clr>
            <a:srgbClr val="A4A3A4"/>
          </p15:clr>
        </p15:guide>
        <p15:guide id="9" pos="40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A9"/>
    <a:srgbClr val="8D8C90"/>
    <a:srgbClr val="504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966" autoAdjust="0"/>
  </p:normalViewPr>
  <p:slideViewPr>
    <p:cSldViewPr showGuides="1">
      <p:cViewPr varScale="1">
        <p:scale>
          <a:sx n="104" d="100"/>
          <a:sy n="104" d="100"/>
        </p:scale>
        <p:origin x="-1824" y="-84"/>
      </p:cViewPr>
      <p:guideLst>
        <p:guide orient="horz" pos="2160"/>
        <p:guide orient="horz" pos="3957"/>
        <p:guide orient="horz" pos="469"/>
        <p:guide orient="horz" pos="1264"/>
        <p:guide pos="2880"/>
        <p:guide pos="385"/>
        <p:guide pos="1565"/>
        <p:guide pos="5193"/>
        <p:guide pos="40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7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8148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296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443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591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739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558"/>
            <a:ext cx="9144000" cy="68571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3726650"/>
            <a:ext cx="7772400" cy="1470025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228795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6" y="1037861"/>
            <a:ext cx="7562805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4C3-B3F9-4492-AC4E-AEB8AB203703}" type="datetime1">
              <a:rPr lang="ru-RU" smtClean="0"/>
              <a:pPr/>
              <a:t>18.06.2024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2"/>
            <a:ext cx="3008313" cy="116204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C1266-D9B9-4642-A506-7317DD4ADF73}" type="datetime1">
              <a:rPr lang="ru-RU" smtClean="0"/>
              <a:pPr/>
              <a:t>18.06.2024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8A2D-CC43-4DD9-8CF9-DF5286C3CC1D}" type="datetime1">
              <a:rPr lang="ru-RU" smtClean="0"/>
              <a:pPr/>
              <a:t>18.06.2024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8524-75FA-4DFF-9D30-F97C17CE17A5}" type="datetime1">
              <a:rPr lang="ru-RU" smtClean="0"/>
              <a:pPr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1" y="303212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2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B2CD-5EDF-45E0-A730-F2C3E6027E1D}" type="datetime1">
              <a:rPr lang="ru-RU" smtClean="0"/>
              <a:pPr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751"/>
            <a:ext cx="9144000" cy="6857193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478467" y="1247808"/>
            <a:ext cx="6102883" cy="4773480"/>
          </a:xfrm>
        </p:spPr>
        <p:txBody>
          <a:bodyPr anchor="t">
            <a:normAutofit/>
          </a:bodyPr>
          <a:lstStyle>
            <a:lvl1pPr algn="l">
              <a:lnSpc>
                <a:spcPts val="5400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02"/>
            <a:ext cx="7632700" cy="4275665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76"/>
            <a:ext cx="923618" cy="376853"/>
          </a:xfrm>
          <a:prstGeom prst="rect">
            <a:avLst/>
          </a:prstGeom>
          <a:noFill/>
        </p:spPr>
        <p:txBody>
          <a:bodyPr wrap="square" lIns="71561" tIns="35780" rIns="71561" bIns="35780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89" y="745067"/>
            <a:ext cx="7548638" cy="1261535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02"/>
            <a:ext cx="7632700" cy="4275665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76"/>
            <a:ext cx="923618" cy="376853"/>
          </a:xfrm>
          <a:prstGeom prst="rect">
            <a:avLst/>
          </a:prstGeom>
          <a:noFill/>
        </p:spPr>
        <p:txBody>
          <a:bodyPr wrap="square" lIns="71561" tIns="35780" rIns="71561" bIns="35780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89" y="745068"/>
            <a:ext cx="7632699" cy="1261533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1559"/>
            <a:ext cx="9143998" cy="685719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01"/>
            <a:ext cx="7632700" cy="4275665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189" y="745068"/>
            <a:ext cx="7632699" cy="1261533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559"/>
            <a:ext cx="9144000" cy="685719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01"/>
            <a:ext cx="7632700" cy="4275665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189" y="745068"/>
            <a:ext cx="7632699" cy="1261533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751"/>
            <a:ext cx="9144000" cy="68571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970915"/>
            <a:ext cx="5736842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470728"/>
            <a:ext cx="5736842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745066"/>
            <a:ext cx="8075612" cy="126153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2006600"/>
            <a:ext cx="3647576" cy="427566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006600"/>
            <a:ext cx="3671888" cy="427566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A173-E5E4-4B86-BADB-BBB422306F42}" type="datetime1">
              <a:rPr lang="ru-RU" smtClean="0"/>
              <a:pPr/>
              <a:t>18.06.2024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7" cstate="print"/>
          <a:stretch>
            <a:fillRect/>
          </a:stretch>
        </p:blipFill>
        <p:spPr bwMode="auto">
          <a:xfrm>
            <a:off x="1" y="1559"/>
            <a:ext cx="9143998" cy="68571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745067"/>
            <a:ext cx="7632700" cy="1234645"/>
          </a:xfrm>
          <a:prstGeom prst="rect">
            <a:avLst/>
          </a:prstGeom>
        </p:spPr>
        <p:txBody>
          <a:bodyPr vert="horz" lIns="81630" tIns="40815" rIns="81630" bIns="40815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190" y="1988840"/>
            <a:ext cx="7632699" cy="4293427"/>
          </a:xfrm>
          <a:prstGeom prst="rect">
            <a:avLst/>
          </a:prstGeom>
        </p:spPr>
        <p:txBody>
          <a:bodyPr vert="horz" lIns="81630" tIns="40815" rIns="81630" bIns="40815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EDECA-DAED-49E8-AB44-A10369DCE766}" type="datetime1">
              <a:rPr lang="ru-RU" smtClean="0"/>
              <a:pPr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3432" y="5864225"/>
            <a:ext cx="503585" cy="684776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>
              <a:lnSpc>
                <a:spcPts val="1878"/>
              </a:lnSpc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61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 ftr="0" dt="0"/>
  <p:txStyles>
    <p:titleStyle>
      <a:lvl1pPr algn="l" defTabSz="816296" rtl="0" eaLnBrk="1" latinLnBrk="0" hangingPunct="1">
        <a:spcBef>
          <a:spcPct val="0"/>
        </a:spcBef>
        <a:buNone/>
        <a:defRPr sz="38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84505" indent="0" algn="l" defTabSz="816296" rtl="0" eaLnBrk="1" latinLnBrk="0" hangingPunct="1">
        <a:spcBef>
          <a:spcPct val="20000"/>
        </a:spcBef>
        <a:buFont typeface="+mj-lt"/>
        <a:buNone/>
        <a:defRPr sz="24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84505" indent="0" algn="l" defTabSz="816296" rtl="0" eaLnBrk="1" latinLnBrk="0" hangingPunct="1">
        <a:spcBef>
          <a:spcPct val="20000"/>
        </a:spcBef>
        <a:buFont typeface="Arial" pitchFamily="34" charset="0"/>
        <a:buNone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557828" indent="-203750" algn="l" defTabSz="816296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82020" algn="just" defTabSz="816296" rtl="0" eaLnBrk="1" latinLnBrk="0" hangingPunct="1">
        <a:lnSpc>
          <a:spcPts val="19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123109" indent="0" algn="l" defTabSz="816296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Inet3018\Desktop\12557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333749"/>
            <a:ext cx="7772400" cy="211527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Golos text"/>
                <a:cs typeface="Arial" pitchFamily="34" charset="0"/>
              </a:rPr>
              <a:t>Порядок проведения </a:t>
            </a:r>
            <a:br>
              <a:rPr lang="ru-RU" sz="2800" dirty="0" smtClean="0">
                <a:latin typeface="Golos text"/>
                <a:cs typeface="Arial" pitchFamily="34" charset="0"/>
              </a:rPr>
            </a:br>
            <a:r>
              <a:rPr lang="ru-RU" sz="2800" dirty="0" smtClean="0">
                <a:latin typeface="Golos text"/>
                <a:cs typeface="Arial" pitchFamily="34" charset="0"/>
              </a:rPr>
              <a:t>сверки</a:t>
            </a:r>
            <a:endParaRPr lang="ru-RU" sz="2800" dirty="0">
              <a:latin typeface="Golos tex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6568" y="2372883"/>
            <a:ext cx="5529286" cy="134414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los text"/>
                <a:ea typeface="+mj-ea"/>
                <a:cs typeface="Arial" pitchFamily="34" charset="0"/>
              </a:rPr>
              <a:t>Управление </a:t>
            </a:r>
            <a:r>
              <a:rPr lang="ru-RU" sz="1800" b="1" noProof="0" dirty="0" smtClean="0">
                <a:solidFill>
                  <a:schemeClr val="bg1"/>
                </a:solidFill>
                <a:latin typeface="Golos text"/>
                <a:ea typeface="+mj-ea"/>
                <a:cs typeface="Arial" pitchFamily="34" charset="0"/>
              </a:rPr>
              <a:t>Федеральной налоговой службы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b="1" noProof="0" dirty="0" smtClean="0">
                <a:solidFill>
                  <a:schemeClr val="bg1"/>
                </a:solidFill>
                <a:latin typeface="Golos text"/>
                <a:ea typeface="+mj-ea"/>
                <a:cs typeface="Arial" pitchFamily="34" charset="0"/>
              </a:rPr>
              <a:t>по Амурской области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los text"/>
              <a:ea typeface="+mj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5429264"/>
            <a:ext cx="7286676" cy="106637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5334014"/>
            <a:ext cx="63579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Golos text"/>
              </a:rPr>
              <a:t>Главный государственный налоговый инспектор отдела оказания государственных услуг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Golos text"/>
              </a:rPr>
              <a:t>УФНС России по Амурской области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Golos text"/>
              </a:rPr>
              <a:t>Романович Ирина Юрьевна</a:t>
            </a:r>
          </a:p>
          <a:p>
            <a:pPr algn="ctr"/>
            <a:endParaRPr lang="ru-RU" sz="1000" dirty="0" smtClean="0">
              <a:solidFill>
                <a:schemeClr val="bg1"/>
              </a:solidFill>
              <a:latin typeface="Golos text"/>
            </a:endParaRPr>
          </a:p>
          <a:p>
            <a:pPr algn="ctr"/>
            <a:r>
              <a:rPr lang="ru-RU" sz="1000" dirty="0" smtClean="0">
                <a:solidFill>
                  <a:schemeClr val="bg1"/>
                </a:solidFill>
                <a:latin typeface="Golos text"/>
              </a:rPr>
              <a:t>20.06.2024</a:t>
            </a:r>
            <a:endParaRPr lang="ru-RU" sz="1000" dirty="0" smtClean="0">
              <a:solidFill>
                <a:schemeClr val="bg1"/>
              </a:solidFill>
              <a:latin typeface="Golos text"/>
            </a:endParaRPr>
          </a:p>
          <a:p>
            <a:pPr algn="ctr"/>
            <a:endParaRPr lang="ru-RU" dirty="0">
              <a:solidFill>
                <a:schemeClr val="bg1"/>
              </a:solidFill>
              <a:latin typeface="Golos text"/>
            </a:endParaRPr>
          </a:p>
        </p:txBody>
      </p:sp>
      <p:pic>
        <p:nvPicPr>
          <p:cNvPr id="1029" name="Picture 5" descr="C:\Users\Inet3018\Desktop\2020\Олеся\Открытки\Nalogovay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1" y="738316"/>
            <a:ext cx="1584176" cy="1626289"/>
          </a:xfrm>
          <a:prstGeom prst="rect">
            <a:avLst/>
          </a:prstGeom>
          <a:noFill/>
        </p:spPr>
      </p:pic>
      <p:pic>
        <p:nvPicPr>
          <p:cNvPr id="1030" name="Picture 6" descr="C:\Users\Inet3018\Desktop\mi1prez27112001-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251520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600977" y="6131624"/>
            <a:ext cx="306039" cy="417377"/>
          </a:xfrm>
        </p:spPr>
        <p:txBody>
          <a:bodyPr/>
          <a:lstStyle/>
          <a:p>
            <a:fld id="{E20E89E6-FE54-4E13-859C-1FA908D70D3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55576" y="2492896"/>
            <a:ext cx="764386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solidFill>
                  <a:srgbClr val="005AA9"/>
                </a:solidFill>
                <a:latin typeface="Golos text"/>
                <a:ea typeface="Calibri" pitchFamily="34" charset="0"/>
                <a:cs typeface="Times New Roman" pitchFamily="18" charset="0"/>
              </a:rPr>
              <a:t>Спасибо за внимание!</a:t>
            </a:r>
            <a:endParaRPr lang="ru-RU" sz="4400" b="1" dirty="0" smtClean="0">
              <a:solidFill>
                <a:srgbClr val="005AA9"/>
              </a:solidFill>
              <a:latin typeface="Golos text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dirty="0" smtClean="0">
              <a:ln>
                <a:noFill/>
              </a:ln>
              <a:solidFill>
                <a:srgbClr val="005AA9"/>
              </a:solidFill>
              <a:effectLst/>
              <a:latin typeface="Golos text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Golos tex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31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600977" y="6131624"/>
            <a:ext cx="306039" cy="417377"/>
          </a:xfrm>
        </p:spPr>
        <p:txBody>
          <a:bodyPr/>
          <a:lstStyle/>
          <a:p>
            <a:fld id="{E20E89E6-FE54-4E13-859C-1FA908D70D3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71472" y="1345956"/>
            <a:ext cx="7643866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 smtClean="0">
                <a:latin typeface="Golos text"/>
                <a:ea typeface="Calibri" pitchFamily="34" charset="0"/>
                <a:cs typeface="Times New Roman" pitchFamily="18" charset="0"/>
              </a:rPr>
              <a:t>Приказ ФНС России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 smtClean="0">
                <a:latin typeface="Golos text"/>
                <a:ea typeface="Calibri" pitchFamily="34" charset="0"/>
                <a:cs typeface="Times New Roman" pitchFamily="18" charset="0"/>
              </a:rPr>
              <a:t>от 21.06.2023 № ЕД-7-19/402@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5AA9"/>
              </a:solidFill>
              <a:effectLst/>
              <a:latin typeface="Golos text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5AA9"/>
                </a:solidFill>
                <a:effectLst/>
                <a:latin typeface="Golos text"/>
                <a:ea typeface="Calibri" pitchFamily="34" charset="0"/>
                <a:cs typeface="Times New Roman" pitchFamily="18" charset="0"/>
              </a:rPr>
              <a:t>ОБ УТВЕРЖДЕНИИ ФОРМЫ АКТА СВЕРКИ ПРИНАДЛЕЖНОСТИ СУММ ДЕНЕЖНЫХ СРЕДСТВ, ПЕРЕЧИСЛЕННЫХИ (ИЛИ) ПРИЗНАВАЕМЫХ В КАЧЕСТВЕ ЕДИНОГО НАЛОГОВОГО ПЛАТЕЖА, ЛИБО СУММ ДЕНЕЖНЫХ СРЕДСТВ, ПЕРЕЧИСЛЕННЫХ НЕ В КАЧЕСТВЕЕДИНОГО НАЛОГОВОГО ПЛАТЕЖА, И ФОРМАТА ЕГО ПРЕДСТАВЛЕНИЯВ ЭЛЕКТРОННОЙ ФОРМЕ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5AA9"/>
              </a:solidFill>
              <a:effectLst/>
              <a:latin typeface="Golos tex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18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600977" y="6131624"/>
            <a:ext cx="306039" cy="417377"/>
          </a:xfrm>
        </p:spPr>
        <p:txBody>
          <a:bodyPr/>
          <a:lstStyle/>
          <a:p>
            <a:fld id="{E20E89E6-FE54-4E13-859C-1FA908D70D3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71472" y="677307"/>
            <a:ext cx="7816952" cy="515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500" b="1" dirty="0" smtClean="0">
                <a:latin typeface="Golos text"/>
                <a:ea typeface="Calibri" pitchFamily="34" charset="0"/>
                <a:cs typeface="Times New Roman" pitchFamily="18" charset="0"/>
              </a:rPr>
              <a:t>Формирование </a:t>
            </a:r>
            <a:r>
              <a:rPr lang="ru-RU" sz="2500" b="1" dirty="0">
                <a:latin typeface="Golos text"/>
                <a:ea typeface="Calibri" pitchFamily="34" charset="0"/>
                <a:cs typeface="Times New Roman" pitchFamily="18" charset="0"/>
              </a:rPr>
              <a:t>Акта сверки принадлежности сумм, доступен для </a:t>
            </a:r>
            <a:r>
              <a:rPr lang="ru-RU" sz="2500" b="1" dirty="0" smtClean="0">
                <a:latin typeface="Golos text"/>
                <a:ea typeface="Calibri" pitchFamily="34" charset="0"/>
                <a:cs typeface="Times New Roman" pitchFamily="18" charset="0"/>
              </a:rPr>
              <a:t>запросов: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800" b="1" i="0" strike="noStrike" cap="none" normalizeH="0" baseline="0" dirty="0" smtClean="0">
              <a:ln>
                <a:noFill/>
              </a:ln>
              <a:solidFill>
                <a:srgbClr val="005AA9"/>
              </a:solidFill>
              <a:effectLst/>
              <a:latin typeface="Golos text"/>
              <a:ea typeface="Calibri" pitchFamily="34" charset="0"/>
              <a:cs typeface="Times New Roman" pitchFamily="18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800" b="1" dirty="0" smtClean="0">
                <a:solidFill>
                  <a:srgbClr val="005AA9"/>
                </a:solidFill>
                <a:latin typeface="Golos text"/>
                <a:ea typeface="Calibri" pitchFamily="34" charset="0"/>
                <a:cs typeface="Times New Roman" pitchFamily="18" charset="0"/>
              </a:rPr>
              <a:t>на </a:t>
            </a:r>
            <a:r>
              <a:rPr lang="ru-RU" sz="1800" b="1" dirty="0">
                <a:solidFill>
                  <a:srgbClr val="005AA9"/>
                </a:solidFill>
                <a:latin typeface="Golos text"/>
                <a:ea typeface="Calibri" pitchFamily="34" charset="0"/>
                <a:cs typeface="Times New Roman" pitchFamily="18" charset="0"/>
              </a:rPr>
              <a:t>бумажном </a:t>
            </a:r>
            <a:r>
              <a:rPr lang="ru-RU" sz="1800" b="1" dirty="0" smtClean="0">
                <a:solidFill>
                  <a:srgbClr val="005AA9"/>
                </a:solidFill>
                <a:latin typeface="Golos text"/>
                <a:ea typeface="Calibri" pitchFamily="34" charset="0"/>
                <a:cs typeface="Times New Roman" pitchFamily="18" charset="0"/>
              </a:rPr>
              <a:t>носителе;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800" b="1" dirty="0" smtClean="0">
                <a:solidFill>
                  <a:srgbClr val="005AA9"/>
                </a:solidFill>
                <a:latin typeface="Golos text"/>
                <a:ea typeface="Calibri" pitchFamily="34" charset="0"/>
                <a:cs typeface="Times New Roman" pitchFamily="18" charset="0"/>
              </a:rPr>
              <a:t>направленных </a:t>
            </a:r>
            <a:r>
              <a:rPr lang="ru-RU" sz="1800" b="1" dirty="0">
                <a:solidFill>
                  <a:srgbClr val="005AA9"/>
                </a:solidFill>
                <a:latin typeface="Golos text"/>
                <a:ea typeface="Calibri" pitchFamily="34" charset="0"/>
                <a:cs typeface="Times New Roman" pitchFamily="18" charset="0"/>
              </a:rPr>
              <a:t>налогоплательщиками по телекоммуникационным каналам </a:t>
            </a:r>
            <a:r>
              <a:rPr lang="ru-RU" sz="1800" b="1" dirty="0" smtClean="0">
                <a:solidFill>
                  <a:srgbClr val="005AA9"/>
                </a:solidFill>
                <a:latin typeface="Golos text"/>
                <a:ea typeface="Calibri" pitchFamily="34" charset="0"/>
                <a:cs typeface="Times New Roman" pitchFamily="18" charset="0"/>
              </a:rPr>
              <a:t>связи;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800" b="1" dirty="0" smtClean="0">
                <a:solidFill>
                  <a:srgbClr val="005AA9"/>
                </a:solidFill>
                <a:latin typeface="Golos text"/>
                <a:ea typeface="Calibri" pitchFamily="34" charset="0"/>
                <a:cs typeface="Times New Roman" pitchFamily="18" charset="0"/>
              </a:rPr>
              <a:t>через </a:t>
            </a:r>
            <a:r>
              <a:rPr lang="ru-RU" sz="1800" b="1" dirty="0">
                <a:solidFill>
                  <a:srgbClr val="005AA9"/>
                </a:solidFill>
                <a:latin typeface="Golos text"/>
                <a:ea typeface="Calibri" pitchFamily="34" charset="0"/>
                <a:cs typeface="Times New Roman" pitchFamily="18" charset="0"/>
              </a:rPr>
              <a:t>Личный кабинет </a:t>
            </a:r>
            <a:r>
              <a:rPr lang="ru-RU" sz="1800" b="1" dirty="0" smtClean="0">
                <a:solidFill>
                  <a:srgbClr val="005AA9"/>
                </a:solidFill>
                <a:latin typeface="Golos text"/>
                <a:ea typeface="Calibri" pitchFamily="34" charset="0"/>
                <a:cs typeface="Times New Roman" pitchFamily="18" charset="0"/>
              </a:rPr>
              <a:t>налогоплательщика.</a:t>
            </a:r>
            <a:endParaRPr lang="ru-RU" sz="1700" b="1" dirty="0" smtClean="0">
              <a:solidFill>
                <a:srgbClr val="005AA9"/>
              </a:solidFill>
              <a:latin typeface="Golos text"/>
              <a:ea typeface="Calibri" pitchFamily="34" charset="0"/>
              <a:cs typeface="Times New Roman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u="sng" dirty="0" smtClean="0">
              <a:solidFill>
                <a:srgbClr val="005AA9"/>
              </a:solidFill>
              <a:latin typeface="Golos text"/>
              <a:ea typeface="Calibri" pitchFamily="34" charset="0"/>
              <a:cs typeface="Times New Roman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rgbClr val="005AA9"/>
                </a:solidFill>
                <a:latin typeface="Golos text"/>
                <a:ea typeface="Calibri" pitchFamily="34" charset="0"/>
                <a:cs typeface="Times New Roman" pitchFamily="18" charset="0"/>
              </a:rPr>
              <a:t>Акт </a:t>
            </a:r>
            <a:r>
              <a:rPr lang="ru-RU" sz="2000" b="1" u="sng" dirty="0">
                <a:solidFill>
                  <a:srgbClr val="005AA9"/>
                </a:solidFill>
                <a:latin typeface="Golos text"/>
                <a:ea typeface="Calibri" pitchFamily="34" charset="0"/>
                <a:cs typeface="Times New Roman" pitchFamily="18" charset="0"/>
              </a:rPr>
              <a:t>сверки формируется за период с 01.01.2023  по дату указанную </a:t>
            </a:r>
            <a:r>
              <a:rPr lang="ru-RU" sz="2000" b="1" u="sng" dirty="0" smtClean="0">
                <a:solidFill>
                  <a:srgbClr val="005AA9"/>
                </a:solidFill>
                <a:latin typeface="Golos text"/>
                <a:ea typeface="Calibri" pitchFamily="34" charset="0"/>
                <a:cs typeface="Times New Roman" pitchFamily="18" charset="0"/>
              </a:rPr>
              <a:t>в </a:t>
            </a:r>
            <a:r>
              <a:rPr lang="ru-RU" sz="2000" b="1" u="sng" dirty="0">
                <a:solidFill>
                  <a:srgbClr val="005AA9"/>
                </a:solidFill>
                <a:latin typeface="Golos text"/>
                <a:ea typeface="Calibri" pitchFamily="34" charset="0"/>
                <a:cs typeface="Times New Roman" pitchFamily="18" charset="0"/>
              </a:rPr>
              <a:t>запросе.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700" b="1" dirty="0">
              <a:solidFill>
                <a:srgbClr val="005AA9"/>
              </a:solidFill>
              <a:latin typeface="Golos text"/>
              <a:ea typeface="Calibri" pitchFamily="34" charset="0"/>
              <a:cs typeface="Times New Roman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700" b="1" dirty="0">
                <a:solidFill>
                  <a:srgbClr val="005AA9"/>
                </a:solidFill>
                <a:latin typeface="Golos text"/>
                <a:ea typeface="Calibri" pitchFamily="34" charset="0"/>
                <a:cs typeface="Times New Roman" pitchFamily="18" charset="0"/>
              </a:rPr>
              <a:t>     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500" b="1" dirty="0" smtClean="0">
                <a:latin typeface="Golos text"/>
                <a:ea typeface="Calibri" pitchFamily="34" charset="0"/>
                <a:cs typeface="Times New Roman" pitchFamily="18" charset="0"/>
              </a:rPr>
              <a:t>Срок </a:t>
            </a:r>
            <a:r>
              <a:rPr lang="ru-RU" sz="2500" b="1" dirty="0">
                <a:latin typeface="Golos text"/>
                <a:ea typeface="Calibri" pitchFamily="34" charset="0"/>
                <a:cs typeface="Times New Roman" pitchFamily="18" charset="0"/>
              </a:rPr>
              <a:t>формирования акта </a:t>
            </a:r>
            <a:r>
              <a:rPr lang="ru-RU" sz="2500" b="1" dirty="0" smtClean="0">
                <a:latin typeface="Golos text"/>
                <a:ea typeface="Calibri" pitchFamily="34" charset="0"/>
                <a:cs typeface="Times New Roman" pitchFamily="18" charset="0"/>
              </a:rPr>
              <a:t>сверки: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b="1" dirty="0" smtClean="0">
              <a:latin typeface="Golos text"/>
              <a:ea typeface="Calibri" pitchFamily="34" charset="0"/>
              <a:cs typeface="Times New Roman" pitchFamily="18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800" b="1" dirty="0" smtClean="0">
                <a:solidFill>
                  <a:srgbClr val="005AA9"/>
                </a:solidFill>
                <a:latin typeface="Golos text"/>
                <a:ea typeface="Calibri" pitchFamily="34" charset="0"/>
                <a:cs typeface="Times New Roman" pitchFamily="18" charset="0"/>
              </a:rPr>
              <a:t>не </a:t>
            </a:r>
            <a:r>
              <a:rPr lang="ru-RU" sz="1800" b="1" dirty="0">
                <a:solidFill>
                  <a:srgbClr val="005AA9"/>
                </a:solidFill>
                <a:latin typeface="Golos text"/>
                <a:ea typeface="Calibri" pitchFamily="34" charset="0"/>
                <a:cs typeface="Times New Roman" pitchFamily="18" charset="0"/>
              </a:rPr>
              <a:t>позднее 5 рабочих дней с даты регистрации заявления на бумажном </a:t>
            </a:r>
            <a:r>
              <a:rPr lang="ru-RU" sz="1800" b="1" dirty="0" smtClean="0">
                <a:solidFill>
                  <a:srgbClr val="005AA9"/>
                </a:solidFill>
                <a:latin typeface="Golos text"/>
                <a:ea typeface="Calibri" pitchFamily="34" charset="0"/>
                <a:cs typeface="Times New Roman" pitchFamily="18" charset="0"/>
              </a:rPr>
              <a:t>носителе;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800" b="1" dirty="0" smtClean="0">
                <a:solidFill>
                  <a:srgbClr val="005AA9"/>
                </a:solidFill>
                <a:latin typeface="Golos text"/>
                <a:ea typeface="Calibri" pitchFamily="34" charset="0"/>
                <a:cs typeface="Times New Roman" pitchFamily="18" charset="0"/>
              </a:rPr>
              <a:t>не </a:t>
            </a:r>
            <a:r>
              <a:rPr lang="ru-RU" sz="1800" b="1" dirty="0">
                <a:solidFill>
                  <a:srgbClr val="005AA9"/>
                </a:solidFill>
                <a:latin typeface="Golos text"/>
                <a:ea typeface="Calibri" pitchFamily="34" charset="0"/>
                <a:cs typeface="Times New Roman" pitchFamily="18" charset="0"/>
              </a:rPr>
              <a:t>позднее 3 рабочих дней с даты регистрации заявления в электронном виде</a:t>
            </a:r>
            <a:r>
              <a:rPr lang="ru-RU" sz="1800" b="1" dirty="0" smtClean="0">
                <a:solidFill>
                  <a:srgbClr val="005AA9"/>
                </a:solidFill>
                <a:latin typeface="Golos text"/>
                <a:ea typeface="Calibri" pitchFamily="34" charset="0"/>
                <a:cs typeface="Times New Roman" pitchFamily="18" charset="0"/>
              </a:rPr>
              <a:t>.</a:t>
            </a:r>
            <a:endParaRPr lang="ru-RU" sz="1800" b="1" dirty="0">
              <a:solidFill>
                <a:srgbClr val="005AA9"/>
              </a:solidFill>
              <a:latin typeface="Golos text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8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600977" y="6131624"/>
            <a:ext cx="306039" cy="417377"/>
          </a:xfrm>
        </p:spPr>
        <p:txBody>
          <a:bodyPr/>
          <a:lstStyle/>
          <a:p>
            <a:fld id="{E20E89E6-FE54-4E13-859C-1FA908D70D39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30469" t="11111" r="31640" b="7754"/>
          <a:stretch>
            <a:fillRect/>
          </a:stretch>
        </p:blipFill>
        <p:spPr bwMode="auto">
          <a:xfrm>
            <a:off x="714348" y="380979"/>
            <a:ext cx="3820162" cy="6134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572000" y="1523987"/>
            <a:ext cx="40005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5AA9"/>
                </a:solidFill>
                <a:latin typeface="Golos text"/>
                <a:cs typeface="Times New Roman" pitchFamily="18" charset="0"/>
              </a:rPr>
              <a:t>АКТ </a:t>
            </a:r>
          </a:p>
          <a:p>
            <a:pPr algn="ctr"/>
            <a:r>
              <a:rPr lang="ru-RU" sz="1800" b="1" dirty="0" smtClean="0">
                <a:solidFill>
                  <a:srgbClr val="005AA9"/>
                </a:solidFill>
                <a:latin typeface="Golos text"/>
                <a:cs typeface="Times New Roman" pitchFamily="18" charset="0"/>
              </a:rPr>
              <a:t>сверки принадлежности сумм денежных средств, перечисленных и (или) признаваемых в качестве единого налогового платежа, либо сумм денежных средств, перечисленных не в качестве единого налогового платежа</a:t>
            </a:r>
            <a:endParaRPr lang="ru-RU" sz="1800" b="1" dirty="0">
              <a:solidFill>
                <a:srgbClr val="005AA9"/>
              </a:solidFill>
              <a:latin typeface="Golos tex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600977" y="6131624"/>
            <a:ext cx="306039" cy="417377"/>
          </a:xfrm>
        </p:spPr>
        <p:txBody>
          <a:bodyPr/>
          <a:lstStyle/>
          <a:p>
            <a:fld id="{E20E89E6-FE54-4E13-859C-1FA908D70D39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 l="30469" t="10417" r="31640" b="10416"/>
          <a:stretch>
            <a:fillRect/>
          </a:stretch>
        </p:blipFill>
        <p:spPr bwMode="auto">
          <a:xfrm>
            <a:off x="1000101" y="380979"/>
            <a:ext cx="4011807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143504" y="2095491"/>
            <a:ext cx="37862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005AA9"/>
                </a:solidFill>
                <a:latin typeface="Golos text"/>
                <a:cs typeface="Times New Roman" pitchFamily="18" charset="0"/>
              </a:rPr>
              <a:t>Раздел I. Акт сверки принадлежности сумм денежных средств, перечисленных и (или) признаваемых в качестве единого налогового платежа</a:t>
            </a:r>
            <a:endParaRPr lang="ru-RU" sz="1800" b="1" dirty="0">
              <a:solidFill>
                <a:srgbClr val="005AA9"/>
              </a:solidFill>
              <a:latin typeface="Golos tex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600977" y="6131624"/>
            <a:ext cx="306039" cy="417377"/>
          </a:xfrm>
        </p:spPr>
        <p:txBody>
          <a:bodyPr/>
          <a:lstStyle/>
          <a:p>
            <a:fld id="{E20E89E6-FE54-4E13-859C-1FA908D70D39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l="30859" t="13194" r="34375" b="8333"/>
          <a:stretch>
            <a:fillRect/>
          </a:stretch>
        </p:blipFill>
        <p:spPr bwMode="auto">
          <a:xfrm>
            <a:off x="714349" y="380980"/>
            <a:ext cx="3600981" cy="609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643438" y="2000241"/>
            <a:ext cx="4143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005AA9"/>
                </a:solidFill>
                <a:latin typeface="Golos text"/>
                <a:cs typeface="Times New Roman" pitchFamily="18" charset="0"/>
              </a:rPr>
              <a:t>Раздел II. Акт сверки принадлежности сумм денежных средств, перечисленных не в качестве единого</a:t>
            </a:r>
            <a:endParaRPr lang="ru-RU" sz="1800" b="1" dirty="0">
              <a:solidFill>
                <a:srgbClr val="005AA9"/>
              </a:solidFill>
              <a:latin typeface="Golos tex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600977" y="6131624"/>
            <a:ext cx="306039" cy="417377"/>
          </a:xfrm>
        </p:spPr>
        <p:txBody>
          <a:bodyPr/>
          <a:lstStyle/>
          <a:p>
            <a:fld id="{E20E89E6-FE54-4E13-859C-1FA908D70D3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57158" y="482189"/>
            <a:ext cx="8103274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latin typeface="Golos text"/>
                <a:ea typeface="Calibri" pitchFamily="34" charset="0"/>
                <a:cs typeface="Times New Roman" pitchFamily="18" charset="0"/>
              </a:rPr>
              <a:t>Используя сервис </a:t>
            </a:r>
            <a:r>
              <a:rPr lang="ru-RU" sz="1800" b="1" dirty="0" smtClean="0">
                <a:latin typeface="Golos text"/>
                <a:ea typeface="Calibri" pitchFamily="34" charset="0"/>
                <a:cs typeface="Times New Roman" pitchFamily="18" charset="0"/>
              </a:rPr>
              <a:t>«Личный </a:t>
            </a:r>
            <a:r>
              <a:rPr lang="ru-RU" sz="1800" b="1" dirty="0">
                <a:latin typeface="Golos text"/>
                <a:ea typeface="Calibri" pitchFamily="34" charset="0"/>
                <a:cs typeface="Times New Roman" pitchFamily="18" charset="0"/>
              </a:rPr>
              <a:t>кабинет налогоплательщика </a:t>
            </a:r>
            <a:r>
              <a:rPr lang="ru-RU" sz="1800" b="1" dirty="0" smtClean="0">
                <a:latin typeface="Golos text"/>
                <a:ea typeface="Calibri" pitchFamily="34" charset="0"/>
                <a:cs typeface="Times New Roman" pitchFamily="18" charset="0"/>
              </a:rPr>
              <a:t>юридического лица (далее ЛК ЮЛ) или «Личный кабинет индивидуального предпринимателя» (далее – ЛК ИП), можно </a:t>
            </a:r>
            <a:r>
              <a:rPr lang="ru-RU" sz="1800" b="1" u="sng" dirty="0" smtClean="0">
                <a:solidFill>
                  <a:srgbClr val="005AA9"/>
                </a:solidFill>
                <a:latin typeface="Golos text"/>
                <a:ea typeface="Calibri" pitchFamily="34" charset="0"/>
                <a:cs typeface="Times New Roman" pitchFamily="18" charset="0"/>
              </a:rPr>
              <a:t>получить </a:t>
            </a:r>
            <a:r>
              <a:rPr lang="ru-RU" sz="1800" b="1" u="sng" dirty="0">
                <a:solidFill>
                  <a:srgbClr val="005AA9"/>
                </a:solidFill>
                <a:latin typeface="Golos text"/>
                <a:ea typeface="Calibri" pitchFamily="34" charset="0"/>
                <a:cs typeface="Times New Roman" pitchFamily="18" charset="0"/>
              </a:rPr>
              <a:t>последнюю актуальную информацию о себе и о состоянии расчетов с бюджетом, </a:t>
            </a:r>
            <a:r>
              <a:rPr lang="ru-RU" sz="1800" b="1" u="sng" dirty="0" smtClean="0">
                <a:solidFill>
                  <a:srgbClr val="005AA9"/>
                </a:solidFill>
                <a:latin typeface="Golos text"/>
                <a:ea typeface="Calibri" pitchFamily="34" charset="0"/>
                <a:cs typeface="Times New Roman" pitchFamily="18" charset="0"/>
              </a:rPr>
              <a:t>формируя </a:t>
            </a:r>
            <a:r>
              <a:rPr lang="ru-RU" sz="1800" b="1" u="sng" dirty="0">
                <a:solidFill>
                  <a:srgbClr val="005AA9"/>
                </a:solidFill>
                <a:latin typeface="Golos text"/>
                <a:ea typeface="Calibri" pitchFamily="34" charset="0"/>
                <a:cs typeface="Times New Roman" pitchFamily="18" charset="0"/>
              </a:rPr>
              <a:t>запросы, заявления, сообщения в электронном виде и </a:t>
            </a:r>
            <a:r>
              <a:rPr lang="ru-RU" sz="1800" b="1" u="sng" dirty="0" smtClean="0">
                <a:solidFill>
                  <a:srgbClr val="005AA9"/>
                </a:solidFill>
                <a:latin typeface="Golos text"/>
                <a:ea typeface="Calibri" pitchFamily="34" charset="0"/>
                <a:cs typeface="Times New Roman" pitchFamily="18" charset="0"/>
              </a:rPr>
              <a:t>отправляя </a:t>
            </a:r>
            <a:r>
              <a:rPr lang="ru-RU" sz="1800" b="1" u="sng" dirty="0">
                <a:solidFill>
                  <a:srgbClr val="005AA9"/>
                </a:solidFill>
                <a:latin typeface="Golos text"/>
                <a:ea typeface="Calibri" pitchFamily="34" charset="0"/>
                <a:cs typeface="Times New Roman" pitchFamily="18" charset="0"/>
              </a:rPr>
              <a:t>их по телекоммуникационным каналам связи в налоговый орган</a:t>
            </a:r>
            <a:r>
              <a:rPr lang="ru-RU" sz="1800" b="1" dirty="0">
                <a:latin typeface="Golos text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latin typeface="Golos text"/>
                <a:ea typeface="Calibri" pitchFamily="34" charset="0"/>
                <a:cs typeface="Times New Roman" pitchFamily="18" charset="0"/>
              </a:rPr>
              <a:t>        В частности, через </a:t>
            </a:r>
            <a:r>
              <a:rPr lang="ru-RU" sz="1800" b="1" dirty="0" smtClean="0">
                <a:latin typeface="Golos text"/>
                <a:ea typeface="Calibri" pitchFamily="34" charset="0"/>
                <a:cs typeface="Times New Roman" pitchFamily="18" charset="0"/>
              </a:rPr>
              <a:t>Личный кабинет, </a:t>
            </a:r>
            <a:r>
              <a:rPr lang="ru-RU" sz="1800" b="1" u="sng" dirty="0">
                <a:solidFill>
                  <a:srgbClr val="005AA9"/>
                </a:solidFill>
                <a:latin typeface="Golos text"/>
                <a:ea typeface="Calibri" pitchFamily="34" charset="0"/>
                <a:cs typeface="Times New Roman" pitchFamily="18" charset="0"/>
              </a:rPr>
              <a:t>можно отправлять запросы о выдаче акта сверки, справки о сальдо единого налогового счета, справки о принадлежности сумм единого налогового платежа и справки об исполнении обязанности по уплате налогов</a:t>
            </a:r>
            <a:r>
              <a:rPr lang="ru-RU" sz="1800" b="1" dirty="0">
                <a:latin typeface="Golos text"/>
                <a:ea typeface="Calibri" pitchFamily="34" charset="0"/>
                <a:cs typeface="Times New Roman" pitchFamily="18" charset="0"/>
              </a:rPr>
              <a:t>.   </a:t>
            </a:r>
            <a:endParaRPr lang="ru-RU" sz="1800" b="1" dirty="0" smtClean="0">
              <a:latin typeface="Golos text"/>
              <a:ea typeface="Calibri" pitchFamily="34" charset="0"/>
              <a:cs typeface="Times New Roman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 smtClean="0">
                <a:latin typeface="Golos text"/>
                <a:ea typeface="Calibri" pitchFamily="34" charset="0"/>
                <a:cs typeface="Times New Roman" pitchFamily="18" charset="0"/>
              </a:rPr>
              <a:t>                                       </a:t>
            </a:r>
            <a:endParaRPr lang="ru-RU" sz="1800" b="1" dirty="0">
              <a:latin typeface="Golos text"/>
              <a:ea typeface="Calibri" pitchFamily="34" charset="0"/>
              <a:cs typeface="Times New Roman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latin typeface="Golos text"/>
                <a:ea typeface="Calibri" pitchFamily="34" charset="0"/>
                <a:cs typeface="Times New Roman" pitchFamily="18" charset="0"/>
              </a:rPr>
              <a:t>     </a:t>
            </a:r>
            <a:endParaRPr lang="ru-RU" sz="1800" b="1" dirty="0" smtClean="0">
              <a:latin typeface="Golos text"/>
              <a:ea typeface="Calibri" pitchFamily="34" charset="0"/>
              <a:cs typeface="Times New Roman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 smtClean="0">
                <a:latin typeface="Golos text"/>
                <a:ea typeface="Calibri" pitchFamily="34" charset="0"/>
                <a:cs typeface="Times New Roman" pitchFamily="18" charset="0"/>
              </a:rPr>
              <a:t>Чтобы </a:t>
            </a:r>
            <a:r>
              <a:rPr lang="ru-RU" sz="1800" b="1" dirty="0">
                <a:latin typeface="Golos text"/>
                <a:ea typeface="Calibri" pitchFamily="34" charset="0"/>
                <a:cs typeface="Times New Roman" pitchFamily="18" charset="0"/>
              </a:rPr>
              <a:t>сформировать запрос на получения акта сверки в </a:t>
            </a:r>
            <a:r>
              <a:rPr lang="ru-RU" sz="1800" b="1" dirty="0" smtClean="0">
                <a:latin typeface="Golos text"/>
                <a:ea typeface="Calibri" pitchFamily="34" charset="0"/>
                <a:cs typeface="Times New Roman" pitchFamily="18" charset="0"/>
              </a:rPr>
              <a:t>ЛК ЮЛ в </a:t>
            </a:r>
            <a:r>
              <a:rPr lang="ru-RU" sz="1800" b="1" dirty="0">
                <a:latin typeface="Golos text"/>
                <a:ea typeface="Calibri" pitchFamily="34" charset="0"/>
                <a:cs typeface="Times New Roman" pitchFamily="18" charset="0"/>
              </a:rPr>
              <a:t>разделе </a:t>
            </a:r>
            <a:r>
              <a:rPr lang="ru-RU" sz="1800" b="1" dirty="0">
                <a:solidFill>
                  <a:srgbClr val="005AA9"/>
                </a:solidFill>
                <a:latin typeface="Golos text"/>
                <a:ea typeface="Calibri" pitchFamily="34" charset="0"/>
                <a:cs typeface="Times New Roman" pitchFamily="18" charset="0"/>
              </a:rPr>
              <a:t>«ЗАЯВЛЕНИЯ.ЗАПРОСЫ</a:t>
            </a:r>
            <a:r>
              <a:rPr lang="ru-RU" sz="1800" b="1" dirty="0" smtClean="0">
                <a:solidFill>
                  <a:srgbClr val="005AA9"/>
                </a:solidFill>
                <a:latin typeface="Golos text"/>
                <a:ea typeface="Calibri" pitchFamily="34" charset="0"/>
                <a:cs typeface="Times New Roman" pitchFamily="18" charset="0"/>
              </a:rPr>
              <a:t>» </a:t>
            </a:r>
            <a:r>
              <a:rPr lang="ru-RU" sz="1800" b="1" dirty="0" smtClean="0">
                <a:latin typeface="Golos text"/>
                <a:ea typeface="Calibri" pitchFamily="34" charset="0"/>
                <a:cs typeface="Times New Roman" pitchFamily="18" charset="0"/>
              </a:rPr>
              <a:t>перейти в </a:t>
            </a:r>
            <a:r>
              <a:rPr lang="ru-RU" sz="1800" b="1" dirty="0">
                <a:solidFill>
                  <a:srgbClr val="005AA9"/>
                </a:solidFill>
                <a:latin typeface="Golos text"/>
                <a:ea typeface="Calibri" pitchFamily="34" charset="0"/>
                <a:cs typeface="Times New Roman" pitchFamily="18" charset="0"/>
              </a:rPr>
              <a:t>подраздел «ЕНС»</a:t>
            </a:r>
            <a:r>
              <a:rPr lang="ru-RU" sz="1800" b="1" dirty="0">
                <a:latin typeface="Golos text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1800" b="1" dirty="0">
                <a:solidFill>
                  <a:srgbClr val="005AA9"/>
                </a:solidFill>
                <a:latin typeface="Golos text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latin typeface="Golos text"/>
                <a:ea typeface="Calibri" pitchFamily="34" charset="0"/>
                <a:cs typeface="Times New Roman" pitchFamily="18" charset="0"/>
              </a:rPr>
              <a:t>      </a:t>
            </a:r>
            <a:r>
              <a:rPr lang="ru-RU" sz="1800" b="1" dirty="0" smtClean="0">
                <a:latin typeface="Golos text"/>
                <a:ea typeface="Calibri" pitchFamily="34" charset="0"/>
                <a:cs typeface="Times New Roman" pitchFamily="18" charset="0"/>
              </a:rPr>
              <a:t>В ЛК ИП в разделе </a:t>
            </a:r>
            <a:r>
              <a:rPr lang="ru-RU" sz="1800" b="1" dirty="0">
                <a:solidFill>
                  <a:srgbClr val="005AA9"/>
                </a:solidFill>
                <a:latin typeface="Golos text"/>
                <a:ea typeface="Calibri" pitchFamily="34" charset="0"/>
                <a:cs typeface="Times New Roman" pitchFamily="18" charset="0"/>
              </a:rPr>
              <a:t>«ЖИЗНЕННЫЕ СИТУАЦИИ» </a:t>
            </a:r>
            <a:r>
              <a:rPr lang="ru-RU" sz="1800" b="1" dirty="0">
                <a:latin typeface="Golos text"/>
                <a:ea typeface="Calibri" pitchFamily="34" charset="0"/>
                <a:cs typeface="Times New Roman" pitchFamily="18" charset="0"/>
              </a:rPr>
              <a:t>перейти в </a:t>
            </a:r>
            <a:r>
              <a:rPr lang="ru-RU" sz="1800" b="1" dirty="0">
                <a:solidFill>
                  <a:srgbClr val="005AA9"/>
                </a:solidFill>
                <a:latin typeface="Golos text"/>
                <a:ea typeface="Calibri" pitchFamily="34" charset="0"/>
                <a:cs typeface="Times New Roman" pitchFamily="18" charset="0"/>
              </a:rPr>
              <a:t>подраздел «ЗАПРОСИТЬ справки и другие документы»</a:t>
            </a:r>
            <a:r>
              <a:rPr lang="ru-RU" sz="1800" b="1" dirty="0">
                <a:latin typeface="Golos text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latin typeface="Golos text"/>
                <a:ea typeface="Calibri" pitchFamily="34" charset="0"/>
                <a:cs typeface="Times New Roman" pitchFamily="18" charset="0"/>
              </a:rPr>
              <a:t>    Выберите запрос на акт сверки, формат и нажмите </a:t>
            </a:r>
            <a:r>
              <a:rPr lang="ru-RU" sz="1800" b="1" dirty="0">
                <a:solidFill>
                  <a:srgbClr val="005AA9"/>
                </a:solidFill>
                <a:latin typeface="Golos text"/>
                <a:ea typeface="Calibri" pitchFamily="34" charset="0"/>
                <a:cs typeface="Times New Roman" pitchFamily="18" charset="0"/>
              </a:rPr>
              <a:t>«ПОДПИСАТЬ и ОТПРАВИТЬ»</a:t>
            </a:r>
            <a:r>
              <a:rPr lang="ru-RU" sz="1800" b="1" dirty="0">
                <a:latin typeface="Golos text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600977" y="6131624"/>
            <a:ext cx="306039" cy="417377"/>
          </a:xfrm>
        </p:spPr>
        <p:txBody>
          <a:bodyPr/>
          <a:lstStyle/>
          <a:p>
            <a:fld id="{E20E89E6-FE54-4E13-859C-1FA908D70D3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57158" y="332656"/>
            <a:ext cx="764386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 smtClean="0">
                <a:solidFill>
                  <a:srgbClr val="005AA9"/>
                </a:solidFill>
                <a:latin typeface="Golos text"/>
                <a:ea typeface="Calibri" pitchFamily="34" charset="0"/>
                <a:cs typeface="Times New Roman" pitchFamily="18" charset="0"/>
              </a:rPr>
              <a:t>Если </a:t>
            </a:r>
            <a:r>
              <a:rPr lang="ru-RU" sz="1800" b="1" dirty="0">
                <a:solidFill>
                  <a:srgbClr val="005AA9"/>
                </a:solidFill>
                <a:latin typeface="Golos text"/>
                <a:ea typeface="Calibri" pitchFamily="34" charset="0"/>
                <a:cs typeface="Times New Roman" pitchFamily="18" charset="0"/>
              </a:rPr>
              <a:t>вы не согласны с данными сверки налогового органа, то порядок действий такой: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 smtClean="0">
                <a:latin typeface="Golos text"/>
                <a:ea typeface="Calibri" pitchFamily="34" charset="0"/>
                <a:cs typeface="Times New Roman" pitchFamily="18" charset="0"/>
              </a:rPr>
              <a:t>1) напишите </a:t>
            </a:r>
            <a:r>
              <a:rPr lang="ru-RU" sz="1800" b="1" dirty="0">
                <a:latin typeface="Golos text"/>
                <a:ea typeface="Calibri" pitchFamily="34" charset="0"/>
                <a:cs typeface="Times New Roman" pitchFamily="18" charset="0"/>
              </a:rPr>
              <a:t>обращение в свободной форме;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 smtClean="0">
                <a:latin typeface="Golos text"/>
                <a:ea typeface="Calibri" pitchFamily="34" charset="0"/>
                <a:cs typeface="Times New Roman" pitchFamily="18" charset="0"/>
              </a:rPr>
              <a:t>2) рекомендуем </a:t>
            </a:r>
            <a:r>
              <a:rPr lang="ru-RU" sz="1800" b="1" dirty="0">
                <a:latin typeface="Golos text"/>
                <a:ea typeface="Calibri" pitchFamily="34" charset="0"/>
                <a:cs typeface="Times New Roman" pitchFamily="18" charset="0"/>
              </a:rPr>
              <a:t>в графе 3 разд. I и II акта по строке с суммой, с которой вы не согласны, отразить сумму по вашим данным;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 smtClean="0">
                <a:latin typeface="Golos text"/>
                <a:ea typeface="Calibri" pitchFamily="34" charset="0"/>
                <a:cs typeface="Times New Roman" pitchFamily="18" charset="0"/>
              </a:rPr>
              <a:t>3) приложите </a:t>
            </a:r>
            <a:r>
              <a:rPr lang="ru-RU" sz="1800" b="1" dirty="0">
                <a:latin typeface="Golos text"/>
                <a:ea typeface="Calibri" pitchFamily="34" charset="0"/>
                <a:cs typeface="Times New Roman" pitchFamily="18" charset="0"/>
              </a:rPr>
              <a:t>подтверждающие документы и пояснения (при наличии).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u="sng" dirty="0">
                <a:solidFill>
                  <a:srgbClr val="005AA9"/>
                </a:solidFill>
                <a:latin typeface="Golos text"/>
                <a:ea typeface="Calibri" pitchFamily="34" charset="0"/>
                <a:cs typeface="Times New Roman" pitchFamily="18" charset="0"/>
              </a:rPr>
              <a:t>После этого акт с разногласиями направляется обратно в </a:t>
            </a:r>
            <a:r>
              <a:rPr lang="ru-RU" sz="1800" b="1" u="sng" dirty="0" smtClean="0">
                <a:solidFill>
                  <a:srgbClr val="005AA9"/>
                </a:solidFill>
                <a:latin typeface="Golos text"/>
                <a:ea typeface="Calibri" pitchFamily="34" charset="0"/>
                <a:cs typeface="Times New Roman" pitchFamily="18" charset="0"/>
              </a:rPr>
              <a:t>налоговый орган </a:t>
            </a:r>
            <a:r>
              <a:rPr lang="ru-RU" sz="1800" b="1" u="sng" dirty="0">
                <a:solidFill>
                  <a:srgbClr val="005AA9"/>
                </a:solidFill>
                <a:latin typeface="Golos text"/>
                <a:ea typeface="Calibri" pitchFamily="34" charset="0"/>
                <a:cs typeface="Times New Roman" pitchFamily="18" charset="0"/>
              </a:rPr>
              <a:t>для уточнения.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 b="1" dirty="0">
              <a:latin typeface="Golos text"/>
              <a:ea typeface="Calibri" pitchFamily="34" charset="0"/>
              <a:cs typeface="Times New Roman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solidFill>
                  <a:srgbClr val="005AA9"/>
                </a:solidFill>
                <a:latin typeface="Golos text"/>
                <a:ea typeface="Calibri" pitchFamily="34" charset="0"/>
                <a:cs typeface="Times New Roman" pitchFamily="18" charset="0"/>
              </a:rPr>
              <a:t>Передать документы можно следующими способами: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 smtClean="0">
                <a:latin typeface="Golos text"/>
                <a:ea typeface="Calibri" pitchFamily="34" charset="0"/>
                <a:cs typeface="Times New Roman" pitchFamily="18" charset="0"/>
              </a:rPr>
              <a:t>1) лично </a:t>
            </a:r>
            <a:r>
              <a:rPr lang="ru-RU" sz="1800" b="1" dirty="0">
                <a:latin typeface="Golos text"/>
                <a:ea typeface="Calibri" pitchFamily="34" charset="0"/>
                <a:cs typeface="Times New Roman" pitchFamily="18" charset="0"/>
              </a:rPr>
              <a:t>(через представителя по доверенности);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 smtClean="0">
                <a:latin typeface="Golos text"/>
                <a:ea typeface="Calibri" pitchFamily="34" charset="0"/>
                <a:cs typeface="Times New Roman" pitchFamily="18" charset="0"/>
              </a:rPr>
              <a:t>2) почтой </a:t>
            </a:r>
            <a:r>
              <a:rPr lang="ru-RU" sz="1800" b="1" dirty="0">
                <a:latin typeface="Golos text"/>
                <a:ea typeface="Calibri" pitchFamily="34" charset="0"/>
                <a:cs typeface="Times New Roman" pitchFamily="18" charset="0"/>
              </a:rPr>
              <a:t>(с уведомлением о вручении, описью вложения);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 smtClean="0">
                <a:latin typeface="Golos text"/>
                <a:ea typeface="Calibri" pitchFamily="34" charset="0"/>
                <a:cs typeface="Times New Roman" pitchFamily="18" charset="0"/>
              </a:rPr>
              <a:t>3) через </a:t>
            </a:r>
            <a:r>
              <a:rPr lang="ru-RU" sz="1800" b="1" dirty="0">
                <a:latin typeface="Golos text"/>
                <a:ea typeface="Calibri" pitchFamily="34" charset="0"/>
                <a:cs typeface="Times New Roman" pitchFamily="18" charset="0"/>
              </a:rPr>
              <a:t>личный кабинет налогоплательщика;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 smtClean="0">
                <a:latin typeface="Golos text"/>
                <a:ea typeface="Calibri" pitchFamily="34" charset="0"/>
                <a:cs typeface="Times New Roman" pitchFamily="18" charset="0"/>
              </a:rPr>
              <a:t>4) по ТКС.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 b="1" dirty="0" smtClean="0">
              <a:latin typeface="Golos text"/>
              <a:ea typeface="Calibri" pitchFamily="34" charset="0"/>
              <a:cs typeface="Times New Roman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u="sng" dirty="0" smtClean="0">
                <a:latin typeface="Golos text"/>
                <a:ea typeface="Calibri" pitchFamily="34" charset="0"/>
                <a:cs typeface="Times New Roman" pitchFamily="18" charset="0"/>
              </a:rPr>
              <a:t>Рассмотрение </a:t>
            </a:r>
            <a:r>
              <a:rPr lang="ru-RU" sz="1800" b="1" u="sng" dirty="0">
                <a:latin typeface="Golos text"/>
                <a:ea typeface="Calibri" pitchFamily="34" charset="0"/>
                <a:cs typeface="Times New Roman" pitchFamily="18" charset="0"/>
              </a:rPr>
              <a:t>акта с разногласиями производится налоговым органом в общем случае в течение 30 календарных дней со дня регистрации </a:t>
            </a:r>
            <a:r>
              <a:rPr lang="ru-RU" sz="1800" b="1" u="sng" dirty="0" smtClean="0">
                <a:latin typeface="Golos text"/>
                <a:ea typeface="Calibri" pitchFamily="34" charset="0"/>
                <a:cs typeface="Times New Roman" pitchFamily="18" charset="0"/>
              </a:rPr>
              <a:t/>
            </a:r>
            <a:br>
              <a:rPr lang="ru-RU" sz="1800" b="1" u="sng" dirty="0" smtClean="0">
                <a:latin typeface="Golos text"/>
                <a:ea typeface="Calibri" pitchFamily="34" charset="0"/>
                <a:cs typeface="Times New Roman" pitchFamily="18" charset="0"/>
              </a:rPr>
            </a:br>
            <a:r>
              <a:rPr lang="ru-RU" sz="1800" b="1" u="sng" dirty="0" smtClean="0">
                <a:latin typeface="Golos text"/>
                <a:ea typeface="Calibri" pitchFamily="34" charset="0"/>
                <a:cs typeface="Times New Roman" pitchFamily="18" charset="0"/>
              </a:rPr>
              <a:t>(</a:t>
            </a:r>
            <a:r>
              <a:rPr lang="ru-RU" sz="1800" b="1" u="sng" dirty="0">
                <a:latin typeface="Golos text"/>
                <a:ea typeface="Calibri" pitchFamily="34" charset="0"/>
                <a:cs typeface="Times New Roman" pitchFamily="18" charset="0"/>
              </a:rPr>
              <a:t>п. 54 </a:t>
            </a:r>
            <a:r>
              <a:rPr lang="ru-RU" sz="1800" b="1" u="sng" dirty="0" smtClean="0">
                <a:latin typeface="Golos text"/>
                <a:ea typeface="Calibri" pitchFamily="34" charset="0"/>
                <a:cs typeface="Times New Roman" pitchFamily="18" charset="0"/>
              </a:rPr>
              <a:t>Административного </a:t>
            </a:r>
            <a:r>
              <a:rPr lang="ru-RU" sz="1800" b="1" u="sng" dirty="0">
                <a:latin typeface="Golos text"/>
                <a:ea typeface="Calibri" pitchFamily="34" charset="0"/>
                <a:cs typeface="Times New Roman" pitchFamily="18" charset="0"/>
              </a:rPr>
              <a:t>регламента, утв. Приказом ФНС от 08.07.2019 N ММВ-7-19/343@, Письмо ФНС от 29.12.2022 N АБ-4-19/17879). </a:t>
            </a:r>
            <a:endParaRPr kumimoji="0" lang="ru-RU" sz="1800" b="1" i="0" u="sng" strike="noStrike" cap="none" normalizeH="0" baseline="0" dirty="0" smtClean="0">
              <a:ln>
                <a:noFill/>
              </a:ln>
              <a:effectLst/>
              <a:latin typeface="Golos tex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69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600977" y="6131624"/>
            <a:ext cx="306039" cy="417377"/>
          </a:xfrm>
        </p:spPr>
        <p:txBody>
          <a:bodyPr/>
          <a:lstStyle/>
          <a:p>
            <a:fld id="{E20E89E6-FE54-4E13-859C-1FA908D70D39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82432" y="476672"/>
            <a:ext cx="764386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Golos text"/>
                <a:ea typeface="Calibri" pitchFamily="34" charset="0"/>
                <a:cs typeface="Times New Roman" pitchFamily="18" charset="0"/>
              </a:rPr>
              <a:t>Справки, которые характеризуют ваши расчеты с бюджетом по уплате налогов, сборов, страховых взносов, пеней, штрафов, процентов, направьте в налоговый орган запрос (заявление) (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effectLst/>
                <a:latin typeface="Golos text"/>
                <a:ea typeface="Calibri" pitchFamily="34" charset="0"/>
                <a:cs typeface="Times New Roman" pitchFamily="18" charset="0"/>
              </a:rPr>
              <a:t>пп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Golos text"/>
                <a:ea typeface="Calibri" pitchFamily="34" charset="0"/>
                <a:cs typeface="Times New Roman" pitchFamily="18" charset="0"/>
              </a:rPr>
              <a:t>. 5.2 п. 1 ст. 21 НК РФ).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5AA9"/>
              </a:solidFill>
              <a:effectLst/>
              <a:latin typeface="Golos tex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5AA9"/>
                </a:solidFill>
                <a:effectLst/>
                <a:latin typeface="Golos tex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1" i="0" strike="noStrike" cap="none" normalizeH="0" baseline="0" dirty="0" smtClean="0">
                <a:ln>
                  <a:noFill/>
                </a:ln>
                <a:solidFill>
                  <a:srgbClr val="005AA9"/>
                </a:solidFill>
                <a:effectLst/>
                <a:latin typeface="Golos text"/>
                <a:ea typeface="Calibri" pitchFamily="34" charset="0"/>
                <a:cs typeface="Times New Roman" pitchFamily="18" charset="0"/>
              </a:rPr>
              <a:t>1) </a:t>
            </a:r>
            <a:r>
              <a:rPr kumimoji="0" lang="ru-RU" sz="1800" b="1" i="0" u="sng" strike="noStrike" cap="none" normalizeH="0" baseline="0" dirty="0" smtClean="0">
                <a:ln>
                  <a:noFill/>
                </a:ln>
                <a:solidFill>
                  <a:srgbClr val="005AA9"/>
                </a:solidFill>
                <a:effectLst/>
                <a:latin typeface="Golos text"/>
                <a:ea typeface="Calibri" pitchFamily="34" charset="0"/>
                <a:cs typeface="Times New Roman" pitchFamily="18" charset="0"/>
              </a:rPr>
              <a:t>Справку о наличии (по состоянию на дату формирования справки) положительного, отрицательного или нулевого сальдо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5AA9"/>
                </a:solidFill>
                <a:effectLst/>
                <a:latin typeface="Golos text"/>
                <a:ea typeface="Calibri" pitchFamily="34" charset="0"/>
                <a:cs typeface="Times New Roman" pitchFamily="18" charset="0"/>
              </a:rPr>
              <a:t> единого налогового счета налогоплательщика (5 рабочих дней);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5AA9"/>
              </a:solidFill>
              <a:effectLst/>
              <a:latin typeface="Golos text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800" b="1" i="0" strike="noStrike" cap="none" normalizeH="0" baseline="0" dirty="0" smtClean="0">
                <a:ln>
                  <a:noFill/>
                </a:ln>
                <a:solidFill>
                  <a:srgbClr val="005AA9"/>
                </a:solidFill>
                <a:effectLst/>
                <a:latin typeface="Golos text"/>
                <a:ea typeface="Calibri" pitchFamily="34" charset="0"/>
                <a:cs typeface="Times New Roman" pitchFamily="18" charset="0"/>
              </a:rPr>
              <a:t>2) </a:t>
            </a:r>
            <a:r>
              <a:rPr kumimoji="0" lang="ru-RU" sz="1800" b="1" i="0" u="sng" strike="noStrike" cap="none" normalizeH="0" baseline="0" dirty="0" smtClean="0">
                <a:ln>
                  <a:noFill/>
                </a:ln>
                <a:solidFill>
                  <a:srgbClr val="005AA9"/>
                </a:solidFill>
                <a:effectLst/>
                <a:latin typeface="Golos text"/>
                <a:ea typeface="Calibri" pitchFamily="34" charset="0"/>
                <a:cs typeface="Times New Roman" pitchFamily="18" charset="0"/>
              </a:rPr>
              <a:t>Справку о принадлежности сумм денежных средств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5AA9"/>
                </a:solidFill>
                <a:effectLst/>
                <a:latin typeface="Golos text"/>
                <a:ea typeface="Calibri" pitchFamily="34" charset="0"/>
                <a:cs typeface="Times New Roman" pitchFamily="18" charset="0"/>
              </a:rPr>
              <a:t>, перечисленных в качестве ЕНП</a:t>
            </a:r>
            <a:r>
              <a:rPr lang="ru-RU" sz="1800" b="1" dirty="0">
                <a:solidFill>
                  <a:srgbClr val="005AA9"/>
                </a:solidFill>
                <a:latin typeface="Golos text"/>
                <a:ea typeface="Calibri" pitchFamily="34" charset="0"/>
                <a:cs typeface="Times New Roman" pitchFamily="18" charset="0"/>
              </a:rPr>
              <a:t> (5 рабочих дней);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5AA9"/>
              </a:solidFill>
              <a:effectLst/>
              <a:latin typeface="Golos tex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5AA9"/>
              </a:solidFill>
              <a:effectLst/>
              <a:latin typeface="Golos tex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strike="noStrike" cap="none" normalizeH="0" baseline="0" dirty="0" smtClean="0">
                <a:ln>
                  <a:noFill/>
                </a:ln>
                <a:solidFill>
                  <a:srgbClr val="005AA9"/>
                </a:solidFill>
                <a:effectLst/>
                <a:latin typeface="Golos text"/>
                <a:ea typeface="Calibri" pitchFamily="34" charset="0"/>
                <a:cs typeface="Times New Roman" pitchFamily="18" charset="0"/>
              </a:rPr>
              <a:t>3) </a:t>
            </a:r>
            <a:r>
              <a:rPr kumimoji="0" lang="ru-RU" sz="1800" b="1" i="0" u="sng" strike="noStrike" cap="none" normalizeH="0" baseline="0" dirty="0" smtClean="0">
                <a:ln>
                  <a:noFill/>
                </a:ln>
                <a:solidFill>
                  <a:srgbClr val="005AA9"/>
                </a:solidFill>
                <a:effectLst/>
                <a:latin typeface="Golos text"/>
                <a:ea typeface="Calibri" pitchFamily="34" charset="0"/>
                <a:cs typeface="Times New Roman" pitchFamily="18" charset="0"/>
              </a:rPr>
              <a:t>Справку об исполнении обязанности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5AA9"/>
                </a:solidFill>
                <a:effectLst/>
                <a:latin typeface="Golos text"/>
                <a:ea typeface="Calibri" pitchFamily="34" charset="0"/>
                <a:cs typeface="Times New Roman" pitchFamily="18" charset="0"/>
              </a:rPr>
              <a:t> по уплате налогов, сборов, страховых взносов, пеней, штрафов, процентов на основании данных налогового органа (10 рабочих дней).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5AA9"/>
              </a:solidFill>
              <a:effectLst/>
              <a:latin typeface="Golos text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085184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latin typeface="Golos text"/>
              </a:rPr>
              <a:t>Помимо вышеуказанных документов вы также можете запросить сведения о наличии (отсутствии) задолженности в размере отрицательного сальдо ЕНС (КНД 1120518) и справку о принадлежности сумм денежных средств, перечисленных в качестве ЕНП (агрегированные данные) (КНД 1120525).</a:t>
            </a:r>
          </a:p>
        </p:txBody>
      </p:sp>
    </p:spTree>
    <p:extLst>
      <p:ext uri="{BB962C8B-B14F-4D97-AF65-F5344CB8AC3E}">
        <p14:creationId xmlns:p14="http://schemas.microsoft.com/office/powerpoint/2010/main" val="55982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16-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Present_FNS2012_16-9</Template>
  <TotalTime>1093</TotalTime>
  <Words>687</Words>
  <Application>Microsoft Office PowerPoint</Application>
  <PresentationFormat>Экран (4:3)</PresentationFormat>
  <Paragraphs>76</Paragraphs>
  <Slides>10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Present_FNS2012_16-9</vt:lpstr>
      <vt:lpstr>Порядок проведения  сверки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Телеком</dc:creator>
  <cp:lastModifiedBy>Петренко Марина Александровна</cp:lastModifiedBy>
  <cp:revision>63</cp:revision>
  <cp:lastPrinted>2024-04-15T07:44:25Z</cp:lastPrinted>
  <dcterms:created xsi:type="dcterms:W3CDTF">2016-04-01T10:55:54Z</dcterms:created>
  <dcterms:modified xsi:type="dcterms:W3CDTF">2024-06-18T08:44:22Z</dcterms:modified>
</cp:coreProperties>
</file>