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6" r:id="rId2"/>
    <p:sldId id="341" r:id="rId3"/>
    <p:sldId id="355" r:id="rId4"/>
    <p:sldId id="331" r:id="rId5"/>
    <p:sldId id="350" r:id="rId6"/>
    <p:sldId id="354" r:id="rId7"/>
    <p:sldId id="356" r:id="rId8"/>
    <p:sldId id="311" r:id="rId9"/>
  </p:sldIdLst>
  <p:sldSz cx="9144000" cy="5143500" type="screen16x9"/>
  <p:notesSz cx="6811963" cy="9942513"/>
  <p:defaultTextStyle>
    <a:defPPr>
      <a:defRPr lang="ru-RU"/>
    </a:defPPr>
    <a:lvl1pPr algn="l" defTabSz="816242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07500" indent="-49695" algn="l" defTabSz="816242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816242" indent="-100633" algn="l" defTabSz="816242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223742" indent="-150328" algn="l" defTabSz="816242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632484" indent="-201265" algn="l" defTabSz="816242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1789024" algn="l" defTabSz="715609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146828" algn="l" defTabSz="715609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2504633" algn="l" defTabSz="715609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2862438" algn="l" defTabSz="715609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CDF0"/>
    <a:srgbClr val="CC0000"/>
    <a:srgbClr val="005AA9"/>
    <a:srgbClr val="008000"/>
    <a:srgbClr val="504F53"/>
    <a:srgbClr val="8D8C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6" autoAdjust="0"/>
    <p:restoredTop sz="94637" autoAdjust="0"/>
  </p:normalViewPr>
  <p:slideViewPr>
    <p:cSldViewPr>
      <p:cViewPr>
        <p:scale>
          <a:sx n="100" d="100"/>
          <a:sy n="100" d="100"/>
        </p:scale>
        <p:origin x="-1944" y="-85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104305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8536" y="0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1043056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FB6A662-BD14-4C1F-96EE-A5893D33E227}" type="datetimeFigureOut">
              <a:rPr lang="ru-RU"/>
              <a:pPr>
                <a:defRPr/>
              </a:pPr>
              <a:t>21.05.2025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663" y="746125"/>
            <a:ext cx="662463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197" y="4722694"/>
            <a:ext cx="544957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104305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8536" y="9443662"/>
            <a:ext cx="2951851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1043056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4D47039-94AC-4956-8E12-48EDF1A9CB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08167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816242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07500" algn="l" defTabSz="816242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16242" algn="l" defTabSz="816242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23742" algn="l" defTabSz="816242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32484" algn="l" defTabSz="816242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40739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48887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57035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65183" algn="l" defTabSz="816296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8" y="1080"/>
            <a:ext cx="9142642" cy="5141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522767"/>
            <a:ext cx="7772400" cy="1102519"/>
          </a:xfrm>
        </p:spPr>
        <p:txBody>
          <a:bodyPr>
            <a:normAutofit/>
          </a:bodyPr>
          <a:lstStyle>
            <a:lvl1pPr>
              <a:defRPr sz="45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649376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500" b="0">
                <a:solidFill>
                  <a:schemeClr val="bg1"/>
                </a:solidFill>
                <a:latin typeface="+mj-lt"/>
              </a:defRPr>
            </a:lvl1pPr>
            <a:lvl2pPr marL="408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6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44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25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40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88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70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51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08148" indent="0">
              <a:buNone/>
              <a:defRPr sz="2500"/>
            </a:lvl2pPr>
            <a:lvl3pPr marL="816296" indent="0">
              <a:buNone/>
              <a:defRPr sz="2100"/>
            </a:lvl3pPr>
            <a:lvl4pPr marL="1224443" indent="0">
              <a:buNone/>
              <a:defRPr sz="1800"/>
            </a:lvl4pPr>
            <a:lvl5pPr marL="1632591" indent="0">
              <a:buNone/>
              <a:defRPr sz="1800"/>
            </a:lvl5pPr>
            <a:lvl6pPr marL="2040739" indent="0">
              <a:buNone/>
              <a:defRPr sz="1800"/>
            </a:lvl6pPr>
            <a:lvl7pPr marL="2448887" indent="0">
              <a:buNone/>
              <a:defRPr sz="1800"/>
            </a:lvl7pPr>
            <a:lvl8pPr marL="2857035" indent="0">
              <a:buNone/>
              <a:defRPr sz="1800"/>
            </a:lvl8pPr>
            <a:lvl9pPr marL="3265183" indent="0">
              <a:buNone/>
              <a:defRPr sz="18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300"/>
            </a:lvl1pPr>
            <a:lvl2pPr marL="408148" indent="0">
              <a:buNone/>
              <a:defRPr sz="1100"/>
            </a:lvl2pPr>
            <a:lvl3pPr marL="816296" indent="0">
              <a:buNone/>
              <a:defRPr sz="900"/>
            </a:lvl3pPr>
            <a:lvl4pPr marL="1224443" indent="0">
              <a:buNone/>
              <a:defRPr sz="800"/>
            </a:lvl4pPr>
            <a:lvl5pPr marL="1632591" indent="0">
              <a:buNone/>
              <a:defRPr sz="800"/>
            </a:lvl5pPr>
            <a:lvl6pPr marL="2040739" indent="0">
              <a:buNone/>
              <a:defRPr sz="800"/>
            </a:lvl6pPr>
            <a:lvl7pPr marL="2448887" indent="0">
              <a:buNone/>
              <a:defRPr sz="800"/>
            </a:lvl7pPr>
            <a:lvl8pPr marL="2857035" indent="0">
              <a:buNone/>
              <a:defRPr sz="800"/>
            </a:lvl8pPr>
            <a:lvl9pPr marL="3265183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581564-C5D5-4A9C-8481-A2B75CA0A0B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CDD566-989D-41A7-9135-6FC7ACB415F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3350" y="227409"/>
            <a:ext cx="2405063" cy="4838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988" y="227409"/>
            <a:ext cx="7065962" cy="4838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43757-4E70-49C0-808C-D49070A8EDE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8" y="1080"/>
            <a:ext cx="9142642" cy="5142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926767" y="3845477"/>
            <a:ext cx="923088" cy="282930"/>
          </a:xfrm>
          <a:prstGeom prst="rect">
            <a:avLst/>
          </a:prstGeom>
          <a:noFill/>
        </p:spPr>
        <p:txBody>
          <a:bodyPr lIns="71561" tIns="35780" rIns="71561" bIns="35780"/>
          <a:lstStyle/>
          <a:p>
            <a:pPr defTabSz="816296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35" y="1205153"/>
            <a:ext cx="7320689" cy="3621940"/>
          </a:xfrm>
        </p:spPr>
        <p:txBody>
          <a:bodyPr/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2020" indent="2485">
              <a:defRPr>
                <a:latin typeface="+mj-lt"/>
              </a:defRPr>
            </a:lvl2pPr>
            <a:lvl3pPr marL="491981" indent="-203750">
              <a:tabLst/>
              <a:defRPr>
                <a:latin typeface="+mj-lt"/>
              </a:defRPr>
            </a:lvl3pPr>
            <a:lvl4pPr marL="0" indent="282020">
              <a:lnSpc>
                <a:spcPts val="1409"/>
              </a:lnSpc>
              <a:spcBef>
                <a:spcPts val="313"/>
              </a:spcBef>
              <a:defRPr>
                <a:latin typeface="+mj-lt"/>
              </a:defRPr>
            </a:lvl4pPr>
            <a:lvl5pPr>
              <a:lnSpc>
                <a:spcPts val="1409"/>
              </a:lnSpc>
              <a:spcBef>
                <a:spcPts val="313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822635" y="375802"/>
            <a:ext cx="7337192" cy="829352"/>
          </a:xfrm>
        </p:spPr>
        <p:txBody>
          <a:bodyPr/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6BD946-25FF-461B-99AF-C4E97E4D6C2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2643" cy="5142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2635" y="1205153"/>
            <a:ext cx="7320689" cy="3621940"/>
          </a:xfrm>
        </p:spPr>
        <p:txBody>
          <a:bodyPr/>
          <a:lstStyle>
            <a:lvl1pPr marL="284505" indent="0">
              <a:buFontTx/>
              <a:buNone/>
              <a:defRPr b="1">
                <a:latin typeface="+mj-lt"/>
              </a:defRPr>
            </a:lvl1pPr>
            <a:lvl2pPr marL="284505" indent="0">
              <a:defRPr>
                <a:latin typeface="+mj-lt"/>
              </a:defRPr>
            </a:lvl2pPr>
            <a:lvl3pPr marL="491981" indent="-203750">
              <a:defRPr>
                <a:latin typeface="+mj-lt"/>
              </a:defRPr>
            </a:lvl3pPr>
            <a:lvl4pPr marL="0" indent="282020">
              <a:defRPr>
                <a:latin typeface="+mj-lt"/>
              </a:defRPr>
            </a:lvl4pPr>
            <a:lvl5pPr marL="1123109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821926" y="375802"/>
            <a:ext cx="7337901" cy="829352"/>
          </a:xfrm>
        </p:spPr>
        <p:txBody>
          <a:bodyPr/>
          <a:lstStyle>
            <a:lvl1pPr marL="0" marR="0" indent="0" defTabSz="81629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2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5" name="Номер слайда 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6B664-2052-446F-861F-897962FF072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2643" cy="5141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759380"/>
            <a:ext cx="7320689" cy="1518472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35" y="2572290"/>
            <a:ext cx="7320689" cy="2254803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81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62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444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3259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4073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4888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5703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6518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43884-5229-47AD-94A0-46E42C34DC6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8" y="1080"/>
            <a:ext cx="9142642" cy="5142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375801"/>
            <a:ext cx="7337192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22635" y="1205153"/>
            <a:ext cx="3620764" cy="352184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14929" y="1205153"/>
            <a:ext cx="3644897" cy="352184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Номер слайда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735D48-E1CE-4812-B7B5-7AEB355A30C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4" y="375800"/>
            <a:ext cx="7864166" cy="829353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2634" y="1205154"/>
            <a:ext cx="3674753" cy="426002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48" indent="0">
              <a:buNone/>
              <a:defRPr sz="1800" b="1"/>
            </a:lvl2pPr>
            <a:lvl3pPr marL="816296" indent="0">
              <a:buNone/>
              <a:defRPr sz="1600" b="1"/>
            </a:lvl3pPr>
            <a:lvl4pPr marL="1224443" indent="0">
              <a:buNone/>
              <a:defRPr sz="1400" b="1"/>
            </a:lvl4pPr>
            <a:lvl5pPr marL="1632591" indent="0">
              <a:buNone/>
              <a:defRPr sz="1400" b="1"/>
            </a:lvl5pPr>
            <a:lvl6pPr marL="2040739" indent="0">
              <a:buNone/>
              <a:defRPr sz="1400" b="1"/>
            </a:lvl6pPr>
            <a:lvl7pPr marL="2448887" indent="0">
              <a:buNone/>
              <a:defRPr sz="1400" b="1"/>
            </a:lvl7pPr>
            <a:lvl8pPr marL="2857035" indent="0">
              <a:buNone/>
              <a:defRPr sz="1400" b="1"/>
            </a:lvl8pPr>
            <a:lvl9pPr marL="3265183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634" y="1631157"/>
            <a:ext cx="3674753" cy="319593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572001" y="1205154"/>
            <a:ext cx="3587825" cy="426002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8148" indent="0">
              <a:buNone/>
              <a:defRPr sz="1800" b="1"/>
            </a:lvl2pPr>
            <a:lvl3pPr marL="816296" indent="0">
              <a:buNone/>
              <a:defRPr sz="1600" b="1"/>
            </a:lvl3pPr>
            <a:lvl4pPr marL="1224443" indent="0">
              <a:buNone/>
              <a:defRPr sz="1400" b="1"/>
            </a:lvl4pPr>
            <a:lvl5pPr marL="1632591" indent="0">
              <a:buNone/>
              <a:defRPr sz="1400" b="1"/>
            </a:lvl5pPr>
            <a:lvl6pPr marL="2040739" indent="0">
              <a:buNone/>
              <a:defRPr sz="1400" b="1"/>
            </a:lvl6pPr>
            <a:lvl7pPr marL="2448887" indent="0">
              <a:buNone/>
              <a:defRPr sz="1400" b="1"/>
            </a:lvl7pPr>
            <a:lvl8pPr marL="2857035" indent="0">
              <a:buNone/>
              <a:defRPr sz="1400" b="1"/>
            </a:lvl8pPr>
            <a:lvl9pPr marL="3265183" indent="0">
              <a:buNone/>
              <a:defRPr sz="14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01" y="1641073"/>
            <a:ext cx="3587825" cy="318602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7E6CF5-717C-46A4-AA45-6163B7E3934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8" y="1080"/>
            <a:ext cx="9142642" cy="5142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635" y="375801"/>
            <a:ext cx="7864166" cy="829353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36E6FD-9CEF-466F-837B-25D1B88C805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6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191048" y="4404858"/>
            <a:ext cx="567428" cy="489188"/>
          </a:xfrm>
        </p:spPr>
        <p:txBody>
          <a:bodyPr/>
          <a:lstStyle>
            <a:lvl1pPr algn="ctr">
              <a:defRPr sz="2100" i="0" smtClean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fld id="{80F290F2-75D7-4EE9-9477-BC73D14C2BF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8"/>
            <a:ext cx="3008313" cy="87153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5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408148" indent="0">
              <a:buNone/>
              <a:defRPr sz="1100"/>
            </a:lvl2pPr>
            <a:lvl3pPr marL="816296" indent="0">
              <a:buNone/>
              <a:defRPr sz="900"/>
            </a:lvl3pPr>
            <a:lvl4pPr marL="1224443" indent="0">
              <a:buNone/>
              <a:defRPr sz="800"/>
            </a:lvl4pPr>
            <a:lvl5pPr marL="1632591" indent="0">
              <a:buNone/>
              <a:defRPr sz="800"/>
            </a:lvl5pPr>
            <a:lvl6pPr marL="2040739" indent="0">
              <a:buNone/>
              <a:defRPr sz="800"/>
            </a:lvl6pPr>
            <a:lvl7pPr marL="2448887" indent="0">
              <a:buNone/>
              <a:defRPr sz="800"/>
            </a:lvl7pPr>
            <a:lvl8pPr marL="2857035" indent="0">
              <a:buNone/>
              <a:defRPr sz="800"/>
            </a:lvl8pPr>
            <a:lvl9pPr marL="3265183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1AF541-E94F-4D34-8E3B-BA672F19BE2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15847" y="367162"/>
            <a:ext cx="7343979" cy="832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1630" tIns="40815" rIns="81630" bIns="408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15847" y="1199754"/>
            <a:ext cx="7343979" cy="3627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1630" tIns="40815" rIns="81630" bIns="408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472" y="4767700"/>
            <a:ext cx="2133962" cy="273211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l" defTabSz="816296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3567" y="4767700"/>
            <a:ext cx="2896867" cy="273211"/>
          </a:xfrm>
          <a:prstGeom prst="rect">
            <a:avLst/>
          </a:prstGeom>
        </p:spPr>
        <p:txBody>
          <a:bodyPr vert="horz" lIns="81630" tIns="40815" rIns="81630" bIns="40815" rtlCol="0" anchor="ctr"/>
          <a:lstStyle>
            <a:lvl1pPr algn="ctr" defTabSz="816296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24081" y="4531204"/>
            <a:ext cx="620370" cy="474071"/>
          </a:xfrm>
          <a:prstGeom prst="rect">
            <a:avLst/>
          </a:prstGeom>
        </p:spPr>
        <p:txBody>
          <a:bodyPr vert="horz" lIns="81630" tIns="40815" rIns="81630" bIns="40815" rtlCol="0" anchor="ctr">
            <a:normAutofit/>
          </a:bodyPr>
          <a:lstStyle>
            <a:lvl1pPr algn="ctr" defTabSz="816296" fontAlgn="auto">
              <a:lnSpc>
                <a:spcPts val="1878"/>
              </a:lnSpc>
              <a:spcBef>
                <a:spcPts val="0"/>
              </a:spcBef>
              <a:spcAft>
                <a:spcPts val="0"/>
              </a:spcAft>
              <a:defRPr sz="2100"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163E8122-4F44-41FA-B186-DD1545BB512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69" r:id="rId6"/>
    <p:sldLayoutId id="2147483679" r:id="rId7"/>
    <p:sldLayoutId id="2147483680" r:id="rId8"/>
    <p:sldLayoutId id="2147483670" r:id="rId9"/>
    <p:sldLayoutId id="2147483671" r:id="rId10"/>
    <p:sldLayoutId id="2147483672" r:id="rId11"/>
    <p:sldLayoutId id="2147483673" r:id="rId12"/>
  </p:sldLayoutIdLst>
  <p:hf hdr="0" ftr="0" dt="0"/>
  <p:txStyles>
    <p:titleStyle>
      <a:lvl1pPr algn="l" defTabSz="816242" rtl="0" eaLnBrk="1" fontAlgn="base" hangingPunct="1">
        <a:lnSpc>
          <a:spcPts val="4070"/>
        </a:lnSpc>
        <a:spcBef>
          <a:spcPct val="0"/>
        </a:spcBef>
        <a:spcAft>
          <a:spcPct val="0"/>
        </a:spcAft>
        <a:defRPr sz="3300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816242" rtl="0" eaLnBrk="1" fontAlgn="base" hangingPunct="1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2pPr>
      <a:lvl3pPr algn="l" defTabSz="816242" rtl="0" eaLnBrk="1" fontAlgn="base" hangingPunct="1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3pPr>
      <a:lvl4pPr algn="l" defTabSz="816242" rtl="0" eaLnBrk="1" fontAlgn="base" hangingPunct="1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4pPr>
      <a:lvl5pPr algn="l" defTabSz="816242" rtl="0" eaLnBrk="1" fontAlgn="base" hangingPunct="1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5pPr>
      <a:lvl6pPr marL="357805" algn="l" defTabSz="816242" rtl="0" eaLnBrk="1" fontAlgn="base" hangingPunct="1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6pPr>
      <a:lvl7pPr marL="715609" algn="l" defTabSz="816242" rtl="0" eaLnBrk="1" fontAlgn="base" hangingPunct="1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7pPr>
      <a:lvl8pPr marL="1073414" algn="l" defTabSz="816242" rtl="0" eaLnBrk="1" fontAlgn="base" hangingPunct="1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8pPr>
      <a:lvl9pPr marL="1431219" algn="l" defTabSz="816242" rtl="0" eaLnBrk="1" fontAlgn="base" hangingPunct="1">
        <a:lnSpc>
          <a:spcPts val="4070"/>
        </a:lnSpc>
        <a:spcBef>
          <a:spcPct val="0"/>
        </a:spcBef>
        <a:spcAft>
          <a:spcPct val="0"/>
        </a:spcAft>
        <a:defRPr sz="3300" b="1">
          <a:solidFill>
            <a:srgbClr val="005AA9"/>
          </a:solidFill>
          <a:latin typeface="Calibri" pitchFamily="34" charset="0"/>
        </a:defRPr>
      </a:lvl9pPr>
    </p:titleStyle>
    <p:bodyStyle>
      <a:lvl1pPr marL="284505" algn="l" defTabSz="816242" rtl="0" eaLnBrk="1" fontAlgn="base" hangingPunct="1">
        <a:spcBef>
          <a:spcPct val="20000"/>
        </a:spcBef>
        <a:spcAft>
          <a:spcPct val="0"/>
        </a:spcAft>
        <a:buFont typeface="+mj-lt"/>
        <a:defRPr sz="2800" kern="1200">
          <a:solidFill>
            <a:srgbClr val="005AA9"/>
          </a:solidFill>
          <a:latin typeface="+mj-lt"/>
          <a:ea typeface="+mn-ea"/>
          <a:cs typeface="+mn-cs"/>
        </a:defRPr>
      </a:lvl1pPr>
      <a:lvl2pPr marL="284505" algn="l" defTabSz="816242" rtl="0" eaLnBrk="1" fontAlgn="base" hangingPunct="1">
        <a:spcBef>
          <a:spcPct val="20000"/>
        </a:spcBef>
        <a:spcAft>
          <a:spcPct val="0"/>
        </a:spcAft>
        <a:buFont typeface="Arial" pitchFamily="34" charset="0"/>
        <a:defRPr sz="1900" kern="1200">
          <a:solidFill>
            <a:srgbClr val="504F53"/>
          </a:solidFill>
          <a:latin typeface="+mj-lt"/>
          <a:ea typeface="+mn-ea"/>
          <a:cs typeface="+mn-cs"/>
        </a:defRPr>
      </a:lvl2pPr>
      <a:lvl3pPr marL="557828" indent="-203750" algn="l" defTabSz="816242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1900" kern="1200">
          <a:solidFill>
            <a:srgbClr val="504F53"/>
          </a:solidFill>
          <a:latin typeface="+mj-lt"/>
          <a:ea typeface="+mn-ea"/>
          <a:cs typeface="+mn-cs"/>
        </a:defRPr>
      </a:lvl3pPr>
      <a:lvl4pPr indent="282020" algn="just" defTabSz="816242" rtl="0" eaLnBrk="1" fontAlgn="base" hangingPunct="1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300" kern="1200">
          <a:solidFill>
            <a:srgbClr val="504F53"/>
          </a:solidFill>
          <a:latin typeface="+mj-lt"/>
          <a:ea typeface="+mn-ea"/>
          <a:cs typeface="+mn-cs"/>
        </a:defRPr>
      </a:lvl4pPr>
      <a:lvl5pPr marL="1123109" algn="l" defTabSz="816242" rtl="0" eaLnBrk="1" fontAlgn="base" hangingPunct="1">
        <a:lnSpc>
          <a:spcPts val="1409"/>
        </a:lnSpc>
        <a:spcBef>
          <a:spcPts val="313"/>
        </a:spcBef>
        <a:spcAft>
          <a:spcPct val="0"/>
        </a:spcAft>
        <a:buFont typeface="Arial" pitchFamily="34" charset="0"/>
        <a:defRPr sz="1100" kern="1200">
          <a:solidFill>
            <a:srgbClr val="8D8C90"/>
          </a:solidFill>
          <a:latin typeface="+mj-lt"/>
          <a:ea typeface="+mn-ea"/>
          <a:cs typeface="+mn-cs"/>
        </a:defRPr>
      </a:lvl5pPr>
      <a:lvl6pPr marL="2244813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2961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1109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69256" indent="-204074" algn="l" defTabSz="81629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148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296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4443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2591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0739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8887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035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5183" algn="l" defTabSz="81629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C660EDCF4E1CB799E5B8AC9B40CD49255E519269DF428339510DE424325A69D34806053DC2086559C51C1D7707F740BA69FB6193E06519E2nDe7A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ctrTitle"/>
          </p:nvPr>
        </p:nvSpPr>
        <p:spPr>
          <a:xfrm>
            <a:off x="523565" y="2669716"/>
            <a:ext cx="8620435" cy="2473784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2200" dirty="0"/>
              <a:t/>
            </a:r>
            <a:br>
              <a:rPr lang="en-US" sz="2200" dirty="0"/>
            </a:br>
            <a:r>
              <a:rPr lang="ru-RU" sz="1600" dirty="0"/>
              <a:t> </a:t>
            </a:r>
            <a:r>
              <a:rPr lang="en-US" sz="1400" dirty="0"/>
              <a:t/>
            </a:r>
            <a:br>
              <a:rPr lang="en-US" sz="1400" dirty="0"/>
            </a:b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/>
              <a:t/>
            </a:r>
            <a:br>
              <a:rPr lang="ru-RU" sz="1400" dirty="0"/>
            </a:br>
            <a:r>
              <a:rPr lang="ru-RU" sz="1600" dirty="0"/>
              <a:t>г. Благовещенск,  2025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47826" y="1844260"/>
            <a:ext cx="5171880" cy="685728"/>
          </a:xfrm>
          <a:prstGeom prst="rect">
            <a:avLst/>
          </a:prstGeom>
        </p:spPr>
        <p:txBody>
          <a:bodyPr lIns="81630" tIns="40815" rIns="81630" bIns="40815" anchor="ctr"/>
          <a:lstStyle/>
          <a:p>
            <a:pPr algn="ctr" defTabSz="816296" fontAlgn="auto">
              <a:spcAft>
                <a:spcPts val="0"/>
              </a:spcAft>
              <a:defRPr/>
            </a:pPr>
            <a:r>
              <a:rPr lang="ru-RU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УФНС России по Амурской области 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200208" y="2522767"/>
            <a:ext cx="8250988" cy="1861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1630" tIns="40815" rIns="81630" bIns="40815" numCol="1" rtlCol="0" anchor="ctr" anchorCtr="0" compatLnSpc="1">
            <a:prstTxWarp prst="textNoShape">
              <a:avLst/>
            </a:prstTxWarp>
            <a:normAutofit fontScale="97500"/>
          </a:bodyPr>
          <a:lstStyle/>
          <a:p>
            <a:pPr algn="ctr"/>
            <a:r>
              <a:rPr lang="ru-RU" sz="25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2200" dirty="0">
                <a:solidFill>
                  <a:schemeClr val="bg1"/>
                </a:solidFill>
                <a:latin typeface="Roboto Condensed" panose="020B0604020202020204" charset="0"/>
                <a:ea typeface="Roboto Condensed" panose="020B0604020202020204" charset="0"/>
              </a:rPr>
              <a:t>Физические лица, привлекающие к труду иностранных граждан, являются плательщиками страховых </a:t>
            </a:r>
            <a:r>
              <a:rPr lang="ru-RU" sz="2200" dirty="0" smtClean="0">
                <a:solidFill>
                  <a:schemeClr val="bg1"/>
                </a:solidFill>
                <a:latin typeface="Roboto Condensed" panose="020B0604020202020204" charset="0"/>
                <a:ea typeface="Roboto Condensed" panose="020B0604020202020204" charset="0"/>
              </a:rPr>
              <a:t>взносов</a:t>
            </a:r>
            <a:r>
              <a:rPr lang="ru-RU" altLang="ru-RU" sz="22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altLang="ru-RU" sz="22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ru-RU" sz="1700" b="1" dirty="0">
                <a:solidFill>
                  <a:schemeClr val="bg1"/>
                </a:solidFill>
                <a:latin typeface="Trebuchet MS" pitchFamily="34" charset="0"/>
                <a:ea typeface="+mj-ea"/>
                <a:cs typeface="+mj-cs"/>
              </a:rPr>
              <a:t> </a:t>
            </a:r>
            <a:r>
              <a:rPr lang="ru-RU" sz="2400" b="1" dirty="0">
                <a:solidFill>
                  <a:schemeClr val="bg1"/>
                </a:solidFill>
                <a:latin typeface="Trebuchet MS" pitchFamily="34" charset="0"/>
                <a:ea typeface="+mj-ea"/>
                <a:cs typeface="+mj-cs"/>
              </a:rPr>
              <a:t/>
            </a:r>
            <a:br>
              <a:rPr lang="ru-RU" sz="2400" b="1" dirty="0">
                <a:solidFill>
                  <a:schemeClr val="bg1"/>
                </a:solidFill>
                <a:latin typeface="Trebuchet MS" pitchFamily="34" charset="0"/>
                <a:ea typeface="+mj-ea"/>
                <a:cs typeface="+mj-cs"/>
              </a:rPr>
            </a:br>
            <a:r>
              <a:rPr lang="ru-RU" sz="2400" b="1" dirty="0">
                <a:solidFill>
                  <a:schemeClr val="bg1"/>
                </a:solidFill>
                <a:latin typeface="Trebuchet MS" pitchFamily="34" charset="0"/>
                <a:ea typeface="+mj-ea"/>
                <a:cs typeface="+mj-cs"/>
              </a:rPr>
              <a:t>  </a:t>
            </a:r>
            <a:r>
              <a:rPr lang="ru-RU" sz="1400" b="1" dirty="0">
                <a:solidFill>
                  <a:schemeClr val="bg1"/>
                </a:solidFill>
                <a:latin typeface="Trebuchet MS" pitchFamily="34" charset="0"/>
                <a:ea typeface="+mj-ea"/>
                <a:cs typeface="+mj-cs"/>
              </a:rPr>
              <a:t>Выступает: </a:t>
            </a:r>
            <a:r>
              <a:rPr lang="ru-RU" sz="1400" b="1" dirty="0" smtClean="0">
                <a:solidFill>
                  <a:schemeClr val="bg1"/>
                </a:solidFill>
                <a:latin typeface="Trebuchet MS" pitchFamily="34" charset="0"/>
                <a:ea typeface="+mj-ea"/>
                <a:cs typeface="+mj-cs"/>
              </a:rPr>
              <a:t>Заместитель начальника </a:t>
            </a:r>
            <a:r>
              <a:rPr lang="ru-RU" sz="1400" b="1" dirty="0">
                <a:solidFill>
                  <a:schemeClr val="bg1"/>
                </a:solidFill>
                <a:latin typeface="Trebuchet MS" pitchFamily="34" charset="0"/>
                <a:ea typeface="+mj-ea"/>
                <a:cs typeface="+mj-cs"/>
              </a:rPr>
              <a:t>отдела камерального контроля НДФЛ </a:t>
            </a:r>
            <a:endParaRPr lang="ru-RU" sz="1400" b="1" dirty="0" smtClean="0">
              <a:solidFill>
                <a:schemeClr val="bg1"/>
              </a:solidFill>
              <a:latin typeface="Trebuchet MS" pitchFamily="34" charset="0"/>
              <a:ea typeface="+mj-ea"/>
              <a:cs typeface="+mj-cs"/>
            </a:endParaRPr>
          </a:p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Trebuchet MS" pitchFamily="34" charset="0"/>
                <a:ea typeface="+mj-ea"/>
                <a:cs typeface="+mj-cs"/>
              </a:rPr>
              <a:t>и страховых взносов № </a:t>
            </a:r>
            <a:r>
              <a:rPr lang="ru-RU" sz="1400" b="1" dirty="0">
                <a:solidFill>
                  <a:schemeClr val="bg1"/>
                </a:solidFill>
                <a:latin typeface="Trebuchet MS" pitchFamily="34" charset="0"/>
                <a:ea typeface="+mj-ea"/>
                <a:cs typeface="+mj-cs"/>
              </a:rPr>
              <a:t>1 </a:t>
            </a:r>
          </a:p>
          <a:p>
            <a:pPr algn="ctr" defTabSz="715483" fontAlgn="auto"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chemeClr val="bg1"/>
                </a:solidFill>
                <a:latin typeface="Trebuchet MS" pitchFamily="34" charset="0"/>
                <a:ea typeface="+mj-ea"/>
                <a:cs typeface="+mj-cs"/>
              </a:rPr>
              <a:t>Панферова Ольга Владимировна</a:t>
            </a:r>
            <a:endParaRPr lang="ru-RU" sz="1400" b="1" dirty="0">
              <a:solidFill>
                <a:schemeClr val="bg1"/>
              </a:solidFill>
              <a:latin typeface="Trebuchet MS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86BD946-25FF-461B-99AF-C4E97E4D6C2A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683568" y="483518"/>
            <a:ext cx="763284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800" dirty="0" smtClean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       Физические </a:t>
            </a:r>
            <a:r>
              <a:rPr lang="ru-RU" sz="1800" dirty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лица, не являющиеся индивидуальными предпринимателями</a:t>
            </a:r>
            <a:r>
              <a:rPr lang="ru-RU" sz="1800" dirty="0" smtClean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, признаются страхователями </a:t>
            </a:r>
            <a:r>
              <a:rPr lang="ru-RU" sz="1800" dirty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в соответствии с </a:t>
            </a:r>
            <a:r>
              <a:rPr lang="ru-RU" sz="1800" dirty="0" smtClean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федеральными законами о </a:t>
            </a:r>
            <a:r>
              <a:rPr lang="ru-RU" sz="1800" dirty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конкретных видах обязательного социального </a:t>
            </a:r>
            <a:r>
              <a:rPr lang="ru-RU" sz="1800" dirty="0" smtClean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страхования (</a:t>
            </a:r>
            <a:r>
              <a:rPr lang="ru-RU" sz="1800" dirty="0" err="1" smtClean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пп</a:t>
            </a:r>
            <a:r>
              <a:rPr lang="ru-RU" sz="1800" dirty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. 1 п. 1 ст. </a:t>
            </a:r>
            <a:r>
              <a:rPr lang="ru-RU" sz="1800" dirty="0" smtClean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419 НК РФ).</a:t>
            </a:r>
          </a:p>
          <a:p>
            <a:pPr algn="just"/>
            <a:endParaRPr lang="ru-RU" sz="1800" dirty="0" smtClean="0">
              <a:solidFill>
                <a:srgbClr val="000000"/>
              </a:solidFill>
              <a:latin typeface="Roboto Condensed" panose="020B0604020202020204" charset="0"/>
              <a:ea typeface="Roboto Condensed" panose="020B0604020202020204" charset="0"/>
            </a:endParaRPr>
          </a:p>
          <a:p>
            <a:pPr algn="just"/>
            <a:endParaRPr lang="ru-RU" sz="1800" dirty="0" smtClean="0">
              <a:solidFill>
                <a:srgbClr val="000000"/>
              </a:solidFill>
              <a:latin typeface="Roboto Condensed" panose="020B0604020202020204" charset="0"/>
              <a:ea typeface="Roboto Condensed" panose="020B0604020202020204" charset="0"/>
            </a:endParaRPr>
          </a:p>
          <a:p>
            <a:pPr algn="just"/>
            <a:r>
              <a:rPr lang="ru-RU" sz="1800" dirty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 </a:t>
            </a:r>
            <a:r>
              <a:rPr lang="ru-RU" sz="1800" dirty="0" smtClean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      Объектом </a:t>
            </a:r>
            <a:r>
              <a:rPr lang="ru-RU" sz="1800" dirty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обложения страховыми взносами </a:t>
            </a:r>
            <a:r>
              <a:rPr lang="ru-RU" sz="1800" dirty="0" smtClean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признаются </a:t>
            </a:r>
            <a:r>
              <a:rPr lang="ru-RU" sz="1800" dirty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выплаты и иные вознаграждения в пользу физических лиц, подлежащих обязательному социальному страхованию в соответствии с федеральными законами о конкретных видах обязательного социального страхования, в рамках трудовых отношений, а также по гражданско-правовым договорам, предметом которых являются выполнение работ, оказание </a:t>
            </a:r>
            <a:r>
              <a:rPr lang="ru-RU" sz="1800" dirty="0" smtClean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услуг (п</a:t>
            </a:r>
            <a:r>
              <a:rPr lang="ru-RU" sz="1800" dirty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. 2 ст. 420 НК </a:t>
            </a:r>
            <a:r>
              <a:rPr lang="ru-RU" sz="1800" dirty="0" smtClean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РФ).</a:t>
            </a:r>
            <a:endParaRPr lang="ru-RU" sz="1800" dirty="0">
              <a:solidFill>
                <a:srgbClr val="000000"/>
              </a:solidFill>
              <a:latin typeface="Roboto Condensed" panose="020B0604020202020204" charset="0"/>
              <a:ea typeface="Roboto Condensed" panose="020B06040202020202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86BD946-25FF-461B-99AF-C4E97E4D6C2A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679798" y="267494"/>
            <a:ext cx="7636618" cy="4601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3D7A"/>
                </a:solidFill>
                <a:latin typeface="Roboto Condensed" panose="02000000000000000000" pitchFamily="2" charset="0"/>
              </a:rPr>
              <a:t>Документы, предоставляемые в налоговый </a:t>
            </a:r>
            <a:r>
              <a:rPr lang="ru-RU" sz="2000" b="1" dirty="0" smtClean="0">
                <a:solidFill>
                  <a:srgbClr val="003D7A"/>
                </a:solidFill>
                <a:latin typeface="Roboto Condensed" panose="02000000000000000000" pitchFamily="2" charset="0"/>
              </a:rPr>
              <a:t>орган</a:t>
            </a:r>
          </a:p>
          <a:p>
            <a:pPr algn="ctr"/>
            <a:endParaRPr lang="ru-RU" sz="1800" dirty="0" smtClean="0">
              <a:solidFill>
                <a:srgbClr val="000000"/>
              </a:solidFill>
              <a:latin typeface="Roboto Condensed" panose="020B0604020202020204" charset="0"/>
              <a:ea typeface="Roboto Condensed" panose="020B0604020202020204" charset="0"/>
            </a:endParaRPr>
          </a:p>
          <a:p>
            <a:pPr marL="342900" indent="-342900" algn="just">
              <a:buFontTx/>
              <a:buChar char="-"/>
            </a:pPr>
            <a:r>
              <a:rPr lang="ru-RU" sz="1700" dirty="0" smtClean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Постановка </a:t>
            </a:r>
            <a:r>
              <a:rPr lang="ru-RU" sz="1700" dirty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на учет (</a:t>
            </a:r>
            <a:r>
              <a:rPr lang="ru-RU" sz="1700" dirty="0" smtClean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снятие </a:t>
            </a:r>
            <a:r>
              <a:rPr lang="ru-RU" sz="1700" dirty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с учета) </a:t>
            </a:r>
            <a:r>
              <a:rPr lang="ru-RU" sz="1700" dirty="0" smtClean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в налоговом </a:t>
            </a:r>
            <a:r>
              <a:rPr lang="ru-RU" sz="1700" dirty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органе в качестве плательщиков страховых </a:t>
            </a:r>
            <a:r>
              <a:rPr lang="ru-RU" sz="1700" dirty="0" smtClean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взносов</a:t>
            </a:r>
            <a:r>
              <a:rPr lang="ru-RU" sz="1700" dirty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 </a:t>
            </a:r>
            <a:r>
              <a:rPr lang="ru-RU" sz="1700" dirty="0" smtClean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– Заявление по </a:t>
            </a:r>
            <a:r>
              <a:rPr lang="ru-RU" sz="1700" dirty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форме КНД 112525 «Заявление физического лица о постановке на учет (снятии с учета) в налоговом органе в качестве плательщика страховых взносов (в качестве медиатора</a:t>
            </a:r>
            <a:r>
              <a:rPr lang="ru-RU" sz="1700" dirty="0" smtClean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)»;</a:t>
            </a:r>
          </a:p>
          <a:p>
            <a:pPr algn="just"/>
            <a:endParaRPr lang="ru-RU" sz="1700" dirty="0" smtClean="0">
              <a:solidFill>
                <a:srgbClr val="000000"/>
              </a:solidFill>
              <a:latin typeface="Roboto Condensed" panose="020B0604020202020204" charset="0"/>
              <a:ea typeface="Roboto Condensed" panose="020B0604020202020204" charset="0"/>
            </a:endParaRPr>
          </a:p>
          <a:p>
            <a:pPr marL="342900" indent="-342900" algn="just">
              <a:buFontTx/>
              <a:buChar char="-"/>
            </a:pPr>
            <a:r>
              <a:rPr lang="ru-RU" sz="1700" dirty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Уведомление об исчисленных суммах налогов, сборов, авансовых платежей по налогам, страховым взносам (КНД 1110355</a:t>
            </a:r>
            <a:r>
              <a:rPr lang="ru-RU" sz="1700" dirty="0" smtClean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);</a:t>
            </a:r>
          </a:p>
          <a:p>
            <a:pPr algn="just"/>
            <a:endParaRPr lang="ru-RU" sz="1700" dirty="0" smtClean="0">
              <a:solidFill>
                <a:srgbClr val="000000"/>
              </a:solidFill>
              <a:latin typeface="Roboto Condensed" panose="020B0604020202020204" charset="0"/>
              <a:ea typeface="Roboto Condensed" panose="020B0604020202020204" charset="0"/>
            </a:endParaRPr>
          </a:p>
          <a:p>
            <a:pPr marL="342900" indent="-342900" algn="just">
              <a:buFontTx/>
              <a:buChar char="-"/>
            </a:pPr>
            <a:r>
              <a:rPr lang="ru-RU" sz="1700" dirty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П</a:t>
            </a:r>
            <a:r>
              <a:rPr lang="ru-RU" sz="1700" dirty="0" smtClean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ерсонифицированные </a:t>
            </a:r>
            <a:r>
              <a:rPr lang="ru-RU" sz="1700" dirty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сведения о физических лицах, включающие персональные данные физических лиц и сведения о суммах выплат и иных вознаграждений в их пользу за предшествующий календарный </a:t>
            </a:r>
            <a:r>
              <a:rPr lang="ru-RU" sz="1700" dirty="0" smtClean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месяц (КНД 1151162);</a:t>
            </a:r>
            <a:endParaRPr lang="ru-RU" sz="1700" dirty="0">
              <a:solidFill>
                <a:srgbClr val="000000"/>
              </a:solidFill>
              <a:latin typeface="Roboto Condensed" panose="020B0604020202020204" charset="0"/>
              <a:ea typeface="Roboto Condensed" panose="020B0604020202020204" charset="0"/>
              <a:hlinkClick r:id="rId2"/>
            </a:endParaRPr>
          </a:p>
          <a:p>
            <a:pPr marL="342900" indent="-342900" algn="just">
              <a:buFontTx/>
              <a:buChar char="-"/>
            </a:pPr>
            <a:endParaRPr lang="ru-RU" sz="1700" dirty="0" smtClean="0">
              <a:solidFill>
                <a:srgbClr val="000000"/>
              </a:solidFill>
              <a:latin typeface="Roboto Condensed" panose="020B0604020202020204" charset="0"/>
              <a:ea typeface="Roboto Condensed" panose="020B0604020202020204" charset="0"/>
            </a:endParaRPr>
          </a:p>
          <a:p>
            <a:pPr marL="342900" indent="-342900">
              <a:buFontTx/>
              <a:buChar char="-"/>
            </a:pPr>
            <a:r>
              <a:rPr lang="ru-RU" sz="1700" dirty="0" smtClean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Расчет по </a:t>
            </a:r>
            <a:r>
              <a:rPr lang="ru-RU" sz="1700" dirty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страховым взносам (КНД 1151111</a:t>
            </a:r>
            <a:r>
              <a:rPr lang="ru-RU" sz="1700" dirty="0" smtClean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449184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86BD946-25FF-461B-99AF-C4E97E4D6C2A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683568" y="267494"/>
            <a:ext cx="7632848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3D7A"/>
                </a:solidFill>
                <a:latin typeface="Roboto Condensed" charset="0"/>
                <a:ea typeface="Roboto Condensed" charset="0"/>
              </a:rPr>
              <a:t>С</a:t>
            </a:r>
            <a:r>
              <a:rPr lang="ru-RU" sz="2000" b="1" dirty="0" smtClean="0">
                <a:solidFill>
                  <a:srgbClr val="003D7A"/>
                </a:solidFill>
                <a:latin typeface="Roboto Condensed" charset="0"/>
                <a:ea typeface="Roboto Condensed" charset="0"/>
              </a:rPr>
              <a:t>роки </a:t>
            </a:r>
            <a:r>
              <a:rPr lang="ru-RU" sz="2000" b="1" dirty="0">
                <a:solidFill>
                  <a:srgbClr val="003D7A"/>
                </a:solidFill>
                <a:latin typeface="Roboto Condensed" charset="0"/>
                <a:ea typeface="Roboto Condensed" charset="0"/>
              </a:rPr>
              <a:t>представления расчета по страховым взносам, персонифицированных сведений</a:t>
            </a:r>
            <a:endParaRPr lang="ru-RU" sz="2000" b="1" dirty="0">
              <a:solidFill>
                <a:srgbClr val="003D7A"/>
              </a:solidFill>
              <a:latin typeface="Roboto Condensed" panose="02000000000000000000" pitchFamily="2" charset="0"/>
            </a:endParaRPr>
          </a:p>
          <a:p>
            <a:pPr algn="just"/>
            <a:endParaRPr lang="ru-RU" sz="2000" dirty="0" smtClean="0">
              <a:solidFill>
                <a:srgbClr val="000000"/>
              </a:solidFill>
              <a:latin typeface="Roboto Condensed" panose="020B0604020202020204" charset="0"/>
              <a:ea typeface="Roboto Condensed" panose="020B0604020202020204" charset="0"/>
            </a:endParaRPr>
          </a:p>
          <a:p>
            <a:pPr algn="just"/>
            <a:r>
              <a:rPr lang="ru-RU" sz="1800" dirty="0" smtClean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В </a:t>
            </a:r>
            <a:r>
              <a:rPr lang="ru-RU" sz="1800" dirty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соответствии с п. 7 ст. 431 НК РФ плательщики страховых взносов, производящие выплаты и иные вознаграждения физическим лицам, представляют в налоговый </a:t>
            </a:r>
            <a:r>
              <a:rPr lang="ru-RU" sz="1800" dirty="0" smtClean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орган:</a:t>
            </a:r>
          </a:p>
          <a:p>
            <a:pPr algn="just"/>
            <a:endParaRPr lang="ru-RU" sz="1800" dirty="0" smtClean="0">
              <a:solidFill>
                <a:srgbClr val="000000"/>
              </a:solidFill>
              <a:latin typeface="Roboto Condensed" panose="020B0604020202020204" charset="0"/>
              <a:ea typeface="Roboto Condensed" panose="020B0604020202020204" charset="0"/>
            </a:endParaRPr>
          </a:p>
          <a:p>
            <a:pPr algn="just"/>
            <a:r>
              <a:rPr lang="ru-RU" sz="1800" dirty="0" smtClean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- </a:t>
            </a:r>
            <a:r>
              <a:rPr lang="ru-RU" sz="1800" dirty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расчет по страховым взносам - не позднее 25-го числа месяца, следующего за расчетным (отчетным) </a:t>
            </a:r>
            <a:r>
              <a:rPr lang="ru-RU" sz="1800" dirty="0" smtClean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периодом;</a:t>
            </a:r>
            <a:endParaRPr lang="ru-RU" sz="1800" dirty="0">
              <a:solidFill>
                <a:srgbClr val="000000"/>
              </a:solidFill>
              <a:latin typeface="Roboto Condensed" panose="020B0604020202020204" charset="0"/>
              <a:ea typeface="Roboto Condensed" panose="020B0604020202020204" charset="0"/>
            </a:endParaRPr>
          </a:p>
          <a:p>
            <a:pPr algn="just"/>
            <a:r>
              <a:rPr lang="ru-RU" sz="1800" dirty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 </a:t>
            </a:r>
          </a:p>
          <a:p>
            <a:pPr algn="just"/>
            <a:r>
              <a:rPr lang="ru-RU" sz="1800" dirty="0" smtClean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- персонифицированные </a:t>
            </a:r>
            <a:r>
              <a:rPr lang="ru-RU" sz="1800" dirty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сведения о физических лицах, включающие персональные данные физических лиц и сведения о суммах выплат и иных вознаграждений в их пользу за предшествующий календарный месяц, - не позднее 25-го числа каждого месяца, следующего за истекшим</a:t>
            </a:r>
            <a:r>
              <a:rPr lang="ru-RU" sz="1800" dirty="0" smtClean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86BD946-25FF-461B-99AF-C4E97E4D6C2A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  <p:sp>
        <p:nvSpPr>
          <p:cNvPr id="6" name="Subtitle 2">
            <a:extLst>
              <a:ext uri="{FF2B5EF4-FFF2-40B4-BE49-F238E27FC236}">
                <a16:creationId xmlns="" xmlns:a16="http://schemas.microsoft.com/office/drawing/2014/main" id="{106A9055-B66B-4F6D-938C-B0DA4DC7BF4F}"/>
              </a:ext>
            </a:extLst>
          </p:cNvPr>
          <p:cNvSpPr txBox="1">
            <a:spLocks/>
          </p:cNvSpPr>
          <p:nvPr/>
        </p:nvSpPr>
        <p:spPr>
          <a:xfrm>
            <a:off x="691539" y="267494"/>
            <a:ext cx="7552869" cy="576064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003D7A"/>
                </a:solidFill>
                <a:latin typeface="Roboto Condensed" charset="0"/>
                <a:ea typeface="Roboto Condensed" charset="0"/>
              </a:rPr>
              <a:t>Сроки представления уведомлений </a:t>
            </a:r>
            <a:r>
              <a:rPr lang="ru-RU" sz="1800" b="1" dirty="0">
                <a:solidFill>
                  <a:srgbClr val="003D7A"/>
                </a:solidFill>
                <a:latin typeface="Roboto Condensed" charset="0"/>
                <a:ea typeface="Roboto Condensed" charset="0"/>
              </a:rPr>
              <a:t>об </a:t>
            </a:r>
            <a:r>
              <a:rPr lang="ru-RU" sz="1800" b="1" dirty="0" smtClean="0">
                <a:solidFill>
                  <a:srgbClr val="003D7A"/>
                </a:solidFill>
                <a:latin typeface="Roboto Condensed" charset="0"/>
                <a:ea typeface="Roboto Condensed" charset="0"/>
              </a:rPr>
              <a:t>исчисленных суммах </a:t>
            </a:r>
          </a:p>
          <a:p>
            <a:r>
              <a:rPr lang="ru-RU" sz="1800" b="1" dirty="0" smtClean="0">
                <a:solidFill>
                  <a:srgbClr val="003D7A"/>
                </a:solidFill>
                <a:latin typeface="Roboto Condensed" charset="0"/>
                <a:ea typeface="Roboto Condensed" charset="0"/>
              </a:rPr>
              <a:t>по страховым взносам </a:t>
            </a:r>
            <a:r>
              <a:rPr lang="ru-RU" sz="1800" b="1" dirty="0">
                <a:solidFill>
                  <a:srgbClr val="003D7A"/>
                </a:solidFill>
                <a:latin typeface="Roboto Condensed" charset="0"/>
                <a:ea typeface="Roboto Condensed" charset="0"/>
              </a:rPr>
              <a:t>в </a:t>
            </a:r>
            <a:r>
              <a:rPr lang="ru-RU" sz="1800" b="1" dirty="0" smtClean="0">
                <a:solidFill>
                  <a:srgbClr val="003D7A"/>
                </a:solidFill>
                <a:latin typeface="Roboto Condensed" charset="0"/>
                <a:ea typeface="Roboto Condensed" charset="0"/>
              </a:rPr>
              <a:t>2025 году </a:t>
            </a:r>
            <a:endParaRPr lang="ru-RU" sz="1800" b="1" dirty="0">
              <a:solidFill>
                <a:srgbClr val="003D7A"/>
              </a:solidFill>
              <a:latin typeface="Roboto Condensed" charset="0"/>
              <a:ea typeface="Roboto Condensed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4930643"/>
              </p:ext>
            </p:extLst>
          </p:nvPr>
        </p:nvGraphicFramePr>
        <p:xfrm>
          <a:off x="691539" y="987574"/>
          <a:ext cx="7601628" cy="3891140"/>
        </p:xfrm>
        <a:graphic>
          <a:graphicData uri="http://schemas.openxmlformats.org/drawingml/2006/table">
            <a:tbl>
              <a:tblPr firstRow="1" firstCol="1" bandRow="1">
                <a:tableStyleId>{9D7B26C5-4107-4FEC-AEDC-1716B250A1EF}</a:tableStyleId>
              </a:tblPr>
              <a:tblGrid>
                <a:gridCol w="1929348"/>
                <a:gridCol w="1869983"/>
                <a:gridCol w="1853982"/>
                <a:gridCol w="1948315"/>
              </a:tblGrid>
              <a:tr h="338420">
                <a:tc gridSpan="4"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0" baseline="0" dirty="0">
                          <a:solidFill>
                            <a:srgbClr val="000000"/>
                          </a:solidFill>
                          <a:effectLst/>
                          <a:latin typeface="Roboto Condensed" charset="0"/>
                          <a:ea typeface="Roboto Condensed" charset="0"/>
                        </a:rPr>
                        <a:t>Страховые взносы (работодатель)</a:t>
                      </a:r>
                      <a:endParaRPr lang="ru-RU" sz="1600" b="1" kern="0" baseline="0" dirty="0">
                        <a:solidFill>
                          <a:srgbClr val="000000"/>
                        </a:solidFill>
                        <a:effectLst/>
                        <a:latin typeface="Roboto Condensed" charset="0"/>
                        <a:ea typeface="Roboto Condensed" charset="0"/>
                        <a:cs typeface="+mn-cs"/>
                      </a:endParaRPr>
                    </a:p>
                  </a:txBody>
                  <a:tcPr marL="52824" marR="52824" marT="0" marB="0" anchor="ctr"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08117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kern="0" baseline="0" dirty="0">
                          <a:solidFill>
                            <a:srgbClr val="003D7A"/>
                          </a:solidFill>
                          <a:effectLst/>
                          <a:latin typeface="Roboto Condensed" charset="0"/>
                          <a:ea typeface="Roboto Condensed" charset="0"/>
                        </a:rPr>
                        <a:t>Срок представления Уведомления</a:t>
                      </a:r>
                      <a:endParaRPr lang="ru-RU" sz="1400" b="1" kern="0" baseline="0" dirty="0">
                        <a:solidFill>
                          <a:srgbClr val="003D7A"/>
                        </a:solidFill>
                        <a:effectLst/>
                        <a:latin typeface="Roboto Condensed" charset="0"/>
                        <a:ea typeface="Roboto Condensed" charset="0"/>
                        <a:cs typeface="+mn-cs"/>
                      </a:endParaRPr>
                    </a:p>
                  </a:txBody>
                  <a:tcPr marL="52824" marR="52824" marT="0" marB="0" anchor="ctr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0" baseline="0" dirty="0">
                          <a:solidFill>
                            <a:srgbClr val="003D7A"/>
                          </a:solidFill>
                          <a:effectLst/>
                          <a:latin typeface="Roboto Condensed" charset="0"/>
                          <a:ea typeface="Roboto Condensed" charset="0"/>
                        </a:rPr>
                        <a:t>Начисления за период</a:t>
                      </a:r>
                      <a:endParaRPr lang="ru-RU" sz="1400" b="1" kern="0" baseline="0" dirty="0">
                        <a:solidFill>
                          <a:srgbClr val="003D7A"/>
                        </a:solidFill>
                        <a:effectLst/>
                        <a:latin typeface="Roboto Condensed" charset="0"/>
                        <a:ea typeface="Roboto Condensed" charset="0"/>
                        <a:cs typeface="+mn-cs"/>
                      </a:endParaRPr>
                    </a:p>
                  </a:txBody>
                  <a:tcPr marL="52824" marR="52824" marT="0" marB="0" anchor="ctr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0" baseline="0" dirty="0">
                          <a:solidFill>
                            <a:srgbClr val="003D7A"/>
                          </a:solidFill>
                          <a:effectLst/>
                          <a:latin typeface="Roboto Condensed" charset="0"/>
                          <a:ea typeface="Roboto Condensed" charset="0"/>
                        </a:rPr>
                        <a:t>Код отчетного периода/ номер месяца </a:t>
                      </a:r>
                      <a:endParaRPr lang="ru-RU" sz="1400" b="1" kern="0" baseline="0" dirty="0">
                        <a:solidFill>
                          <a:srgbClr val="003D7A"/>
                        </a:solidFill>
                        <a:effectLst/>
                        <a:latin typeface="Roboto Condensed" charset="0"/>
                        <a:ea typeface="Roboto Condensed" charset="0"/>
                        <a:cs typeface="+mn-cs"/>
                      </a:endParaRPr>
                    </a:p>
                  </a:txBody>
                  <a:tcPr marL="52824" marR="52824" marT="0" marB="0" anchor="ctr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0" baseline="0" dirty="0">
                          <a:solidFill>
                            <a:srgbClr val="003D7A"/>
                          </a:solidFill>
                          <a:effectLst/>
                          <a:latin typeface="Roboto Condensed" charset="0"/>
                          <a:ea typeface="Roboto Condensed" charset="0"/>
                        </a:rPr>
                        <a:t>Срок уплаты </a:t>
                      </a:r>
                      <a:endParaRPr lang="ru-RU" sz="1400" b="1" kern="0" baseline="0" dirty="0">
                        <a:solidFill>
                          <a:srgbClr val="003D7A"/>
                        </a:solidFill>
                        <a:effectLst/>
                        <a:latin typeface="Roboto Condensed" charset="0"/>
                        <a:ea typeface="Roboto Condensed" charset="0"/>
                        <a:cs typeface="+mn-cs"/>
                      </a:endParaRPr>
                    </a:p>
                  </a:txBody>
                  <a:tcPr marL="52824" marR="52824" marT="0" marB="0" anchor="ctr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080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3D7A"/>
                          </a:solidFill>
                          <a:effectLst/>
                          <a:latin typeface="Roboto Condensed" charset="0"/>
                          <a:ea typeface="Roboto Condensed" charset="0"/>
                        </a:rPr>
                        <a:t>не позднее 25.02.</a:t>
                      </a:r>
                      <a:endParaRPr lang="ru-RU" sz="1400" b="1" kern="1200" dirty="0">
                        <a:solidFill>
                          <a:srgbClr val="003D7A"/>
                        </a:solidFill>
                        <a:effectLst/>
                        <a:latin typeface="Roboto Condensed" charset="0"/>
                        <a:ea typeface="Roboto Condensed" charset="0"/>
                        <a:cs typeface="Times New Roman"/>
                      </a:endParaRPr>
                    </a:p>
                  </a:txBody>
                  <a:tcPr marL="52824" marR="52824" marT="0" marB="0" anchor="ctr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Roboto Condensed" charset="0"/>
                          <a:ea typeface="Roboto Condensed" charset="0"/>
                        </a:rPr>
                        <a:t>01.01.-31.01.</a:t>
                      </a:r>
                      <a:endParaRPr lang="ru-RU" sz="1400" b="1" kern="1200" dirty="0">
                        <a:solidFill>
                          <a:srgbClr val="000000"/>
                        </a:solidFill>
                        <a:effectLst/>
                        <a:latin typeface="Roboto Condensed" charset="0"/>
                        <a:ea typeface="Roboto Condensed" charset="0"/>
                        <a:cs typeface="Times New Roman"/>
                      </a:endParaRPr>
                    </a:p>
                  </a:txBody>
                  <a:tcPr marL="52824" marR="52824" marT="0" marB="0" anchor="ctr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Roboto Condensed" charset="0"/>
                          <a:ea typeface="Roboto Condensed" charset="0"/>
                        </a:rPr>
                        <a:t>21/01</a:t>
                      </a:r>
                      <a:endParaRPr lang="ru-RU" sz="1400" b="1" kern="1200" dirty="0">
                        <a:solidFill>
                          <a:srgbClr val="000000"/>
                        </a:solidFill>
                        <a:effectLst/>
                        <a:latin typeface="Roboto Condensed" charset="0"/>
                        <a:ea typeface="Roboto Condensed" charset="0"/>
                        <a:cs typeface="Times New Roman"/>
                      </a:endParaRPr>
                    </a:p>
                  </a:txBody>
                  <a:tcPr marL="52824" marR="52824" marT="0" marB="0" anchor="ctr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000000"/>
                          </a:solidFill>
                          <a:effectLst/>
                          <a:latin typeface="Roboto Condensed" charset="0"/>
                          <a:ea typeface="Roboto Condensed" charset="0"/>
                        </a:rPr>
                        <a:t>не позднее 28.02.</a:t>
                      </a:r>
                      <a:endParaRPr lang="ru-RU" sz="1400" b="1" kern="1200">
                        <a:solidFill>
                          <a:srgbClr val="000000"/>
                        </a:solidFill>
                        <a:effectLst/>
                        <a:latin typeface="Roboto Condensed" charset="0"/>
                        <a:ea typeface="Roboto Condensed" charset="0"/>
                        <a:cs typeface="Times New Roman"/>
                      </a:endParaRPr>
                    </a:p>
                  </a:txBody>
                  <a:tcPr marL="52824" marR="52824" marT="0" marB="0" anchor="ctr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64080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3D7A"/>
                          </a:solidFill>
                          <a:effectLst/>
                          <a:latin typeface="Roboto Condensed" charset="0"/>
                          <a:ea typeface="Roboto Condensed" charset="0"/>
                        </a:rPr>
                        <a:t>не позднее 25.03.</a:t>
                      </a:r>
                      <a:endParaRPr lang="ru-RU" sz="1400" b="1" kern="1200" dirty="0">
                        <a:solidFill>
                          <a:srgbClr val="003D7A"/>
                        </a:solidFill>
                        <a:effectLst/>
                        <a:latin typeface="Roboto Condensed" charset="0"/>
                        <a:ea typeface="Roboto Condensed" charset="0"/>
                        <a:cs typeface="Times New Roman"/>
                      </a:endParaRPr>
                    </a:p>
                  </a:txBody>
                  <a:tcPr marL="52824" marR="52824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Roboto Condensed" charset="0"/>
                          <a:ea typeface="Roboto Condensed" charset="0"/>
                        </a:rPr>
                        <a:t>01.02.-28.02.</a:t>
                      </a:r>
                      <a:endParaRPr lang="ru-RU" sz="1400" b="1" kern="1200" dirty="0">
                        <a:solidFill>
                          <a:srgbClr val="000000"/>
                        </a:solidFill>
                        <a:effectLst/>
                        <a:latin typeface="Roboto Condensed" charset="0"/>
                        <a:ea typeface="Roboto Condensed" charset="0"/>
                        <a:cs typeface="Times New Roman"/>
                      </a:endParaRPr>
                    </a:p>
                  </a:txBody>
                  <a:tcPr marL="52824" marR="52824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Roboto Condensed" charset="0"/>
                          <a:ea typeface="Roboto Condensed" charset="0"/>
                        </a:rPr>
                        <a:t>21/02</a:t>
                      </a:r>
                      <a:endParaRPr lang="ru-RU" sz="1400" b="1" kern="1200" dirty="0">
                        <a:solidFill>
                          <a:srgbClr val="000000"/>
                        </a:solidFill>
                        <a:effectLst/>
                        <a:latin typeface="Roboto Condensed" charset="0"/>
                        <a:ea typeface="Roboto Condensed" charset="0"/>
                        <a:cs typeface="Times New Roman"/>
                      </a:endParaRPr>
                    </a:p>
                  </a:txBody>
                  <a:tcPr marL="52824" marR="52824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Roboto Condensed" charset="0"/>
                          <a:ea typeface="Roboto Condensed" charset="0"/>
                        </a:rPr>
                        <a:t>не позднее 28.03.</a:t>
                      </a:r>
                      <a:endParaRPr lang="ru-RU" sz="1400" b="1" kern="1200" dirty="0">
                        <a:solidFill>
                          <a:srgbClr val="000000"/>
                        </a:solidFill>
                        <a:effectLst/>
                        <a:latin typeface="Roboto Condensed" charset="0"/>
                        <a:ea typeface="Roboto Condensed" charset="0"/>
                        <a:cs typeface="Times New Roman"/>
                      </a:endParaRPr>
                    </a:p>
                  </a:txBody>
                  <a:tcPr marL="52824" marR="52824" marT="0" marB="0" anchor="ctr"/>
                </a:tc>
              </a:tr>
              <a:tr h="364080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3D7A"/>
                          </a:solidFill>
                          <a:effectLst/>
                          <a:latin typeface="Roboto Condensed" charset="0"/>
                          <a:ea typeface="Roboto Condensed" charset="0"/>
                        </a:rPr>
                        <a:t>не позднее 25.05.</a:t>
                      </a:r>
                      <a:endParaRPr lang="ru-RU" sz="1400" b="1" kern="1200" dirty="0">
                        <a:solidFill>
                          <a:srgbClr val="003D7A"/>
                        </a:solidFill>
                        <a:effectLst/>
                        <a:latin typeface="Roboto Condensed" charset="0"/>
                        <a:ea typeface="Roboto Condensed" charset="0"/>
                        <a:cs typeface="Times New Roman"/>
                      </a:endParaRPr>
                    </a:p>
                  </a:txBody>
                  <a:tcPr marL="52824" marR="52824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Roboto Condensed" charset="0"/>
                          <a:ea typeface="Roboto Condensed" charset="0"/>
                        </a:rPr>
                        <a:t>01.04.-30.04.</a:t>
                      </a:r>
                      <a:endParaRPr lang="ru-RU" sz="1400" b="1" kern="1200" dirty="0">
                        <a:solidFill>
                          <a:srgbClr val="000000"/>
                        </a:solidFill>
                        <a:effectLst/>
                        <a:latin typeface="Roboto Condensed" charset="0"/>
                        <a:ea typeface="Roboto Condensed" charset="0"/>
                        <a:cs typeface="Times New Roman"/>
                      </a:endParaRPr>
                    </a:p>
                  </a:txBody>
                  <a:tcPr marL="52824" marR="52824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Roboto Condensed" charset="0"/>
                          <a:ea typeface="Roboto Condensed" charset="0"/>
                        </a:rPr>
                        <a:t>31/01</a:t>
                      </a:r>
                      <a:endParaRPr lang="ru-RU" sz="1400" b="1" kern="1200" dirty="0">
                        <a:solidFill>
                          <a:srgbClr val="000000"/>
                        </a:solidFill>
                        <a:effectLst/>
                        <a:latin typeface="Roboto Condensed" charset="0"/>
                        <a:ea typeface="Roboto Condensed" charset="0"/>
                        <a:cs typeface="Times New Roman"/>
                      </a:endParaRPr>
                    </a:p>
                  </a:txBody>
                  <a:tcPr marL="52824" marR="52824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Roboto Condensed" charset="0"/>
                          <a:ea typeface="Roboto Condensed" charset="0"/>
                        </a:rPr>
                        <a:t>не позднее 28.05.</a:t>
                      </a:r>
                      <a:endParaRPr lang="ru-RU" sz="1400" b="1" kern="1200" dirty="0">
                        <a:solidFill>
                          <a:srgbClr val="000000"/>
                        </a:solidFill>
                        <a:effectLst/>
                        <a:latin typeface="Roboto Condensed" charset="0"/>
                        <a:ea typeface="Roboto Condensed" charset="0"/>
                        <a:cs typeface="Times New Roman"/>
                      </a:endParaRPr>
                    </a:p>
                  </a:txBody>
                  <a:tcPr marL="52824" marR="52824" marT="0" marB="0" anchor="ctr"/>
                </a:tc>
              </a:tr>
              <a:tr h="364080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3D7A"/>
                          </a:solidFill>
                          <a:effectLst/>
                          <a:latin typeface="Roboto Condensed" charset="0"/>
                          <a:ea typeface="Roboto Condensed" charset="0"/>
                        </a:rPr>
                        <a:t>не позднее 25.06.</a:t>
                      </a:r>
                      <a:endParaRPr lang="ru-RU" sz="1400" b="1" kern="1200" dirty="0">
                        <a:solidFill>
                          <a:srgbClr val="003D7A"/>
                        </a:solidFill>
                        <a:effectLst/>
                        <a:latin typeface="Roboto Condensed" charset="0"/>
                        <a:ea typeface="Roboto Condensed" charset="0"/>
                        <a:cs typeface="Times New Roman"/>
                      </a:endParaRPr>
                    </a:p>
                  </a:txBody>
                  <a:tcPr marL="52824" marR="52824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Roboto Condensed" charset="0"/>
                          <a:ea typeface="Roboto Condensed" charset="0"/>
                        </a:rPr>
                        <a:t>01.05.-31.05.</a:t>
                      </a:r>
                      <a:endParaRPr lang="ru-RU" sz="1400" b="1" kern="1200" dirty="0">
                        <a:solidFill>
                          <a:srgbClr val="000000"/>
                        </a:solidFill>
                        <a:effectLst/>
                        <a:latin typeface="Roboto Condensed" charset="0"/>
                        <a:ea typeface="Roboto Condensed" charset="0"/>
                        <a:cs typeface="Times New Roman"/>
                      </a:endParaRPr>
                    </a:p>
                  </a:txBody>
                  <a:tcPr marL="52824" marR="52824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Roboto Condensed" charset="0"/>
                          <a:ea typeface="Roboto Condensed" charset="0"/>
                        </a:rPr>
                        <a:t>31/02</a:t>
                      </a:r>
                      <a:endParaRPr lang="ru-RU" sz="1400" b="1" kern="1200" dirty="0">
                        <a:solidFill>
                          <a:srgbClr val="000000"/>
                        </a:solidFill>
                        <a:effectLst/>
                        <a:latin typeface="Roboto Condensed" charset="0"/>
                        <a:ea typeface="Roboto Condensed" charset="0"/>
                        <a:cs typeface="Times New Roman"/>
                      </a:endParaRPr>
                    </a:p>
                  </a:txBody>
                  <a:tcPr marL="52824" marR="52824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Roboto Condensed" charset="0"/>
                          <a:ea typeface="Roboto Condensed" charset="0"/>
                        </a:rPr>
                        <a:t>не позднее 28.06.</a:t>
                      </a:r>
                      <a:endParaRPr lang="ru-RU" sz="1400" b="1" kern="1200" dirty="0">
                        <a:solidFill>
                          <a:srgbClr val="000000"/>
                        </a:solidFill>
                        <a:effectLst/>
                        <a:latin typeface="Roboto Condensed" charset="0"/>
                        <a:ea typeface="Roboto Condensed" charset="0"/>
                        <a:cs typeface="Times New Roman"/>
                      </a:endParaRPr>
                    </a:p>
                  </a:txBody>
                  <a:tcPr marL="52824" marR="52824" marT="0" marB="0" anchor="ctr"/>
                </a:tc>
              </a:tr>
              <a:tr h="364080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3D7A"/>
                          </a:solidFill>
                          <a:effectLst/>
                          <a:latin typeface="Roboto Condensed" charset="0"/>
                          <a:ea typeface="Roboto Condensed" charset="0"/>
                        </a:rPr>
                        <a:t>не позднее 25.08.  </a:t>
                      </a:r>
                      <a:endParaRPr lang="ru-RU" sz="1400" b="1" kern="1200" dirty="0">
                        <a:solidFill>
                          <a:srgbClr val="003D7A"/>
                        </a:solidFill>
                        <a:effectLst/>
                        <a:latin typeface="Roboto Condensed" charset="0"/>
                        <a:ea typeface="Roboto Condensed" charset="0"/>
                        <a:cs typeface="Times New Roman"/>
                      </a:endParaRPr>
                    </a:p>
                  </a:txBody>
                  <a:tcPr marL="52824" marR="52824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Roboto Condensed" charset="0"/>
                          <a:ea typeface="Roboto Condensed" charset="0"/>
                        </a:rPr>
                        <a:t>01.07.-31.07.</a:t>
                      </a:r>
                      <a:endParaRPr lang="ru-RU" sz="1400" b="1" kern="1200" dirty="0">
                        <a:solidFill>
                          <a:srgbClr val="000000"/>
                        </a:solidFill>
                        <a:effectLst/>
                        <a:latin typeface="Roboto Condensed" charset="0"/>
                        <a:ea typeface="Roboto Condensed" charset="0"/>
                        <a:cs typeface="Times New Roman"/>
                      </a:endParaRPr>
                    </a:p>
                  </a:txBody>
                  <a:tcPr marL="52824" marR="52824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Roboto Condensed" charset="0"/>
                          <a:ea typeface="Roboto Condensed" charset="0"/>
                        </a:rPr>
                        <a:t>33/01</a:t>
                      </a:r>
                      <a:endParaRPr lang="ru-RU" sz="1400" b="1" kern="1200" dirty="0">
                        <a:solidFill>
                          <a:srgbClr val="000000"/>
                        </a:solidFill>
                        <a:effectLst/>
                        <a:latin typeface="Roboto Condensed" charset="0"/>
                        <a:ea typeface="Roboto Condensed" charset="0"/>
                        <a:cs typeface="Times New Roman"/>
                      </a:endParaRPr>
                    </a:p>
                  </a:txBody>
                  <a:tcPr marL="52824" marR="52824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Roboto Condensed" charset="0"/>
                          <a:ea typeface="Roboto Condensed" charset="0"/>
                        </a:rPr>
                        <a:t>не позднее 28.08.</a:t>
                      </a:r>
                      <a:endParaRPr lang="ru-RU" sz="1400" b="1" kern="1200" dirty="0">
                        <a:solidFill>
                          <a:srgbClr val="000000"/>
                        </a:solidFill>
                        <a:effectLst/>
                        <a:latin typeface="Roboto Condensed" charset="0"/>
                        <a:ea typeface="Roboto Condensed" charset="0"/>
                        <a:cs typeface="Times New Roman"/>
                      </a:endParaRPr>
                    </a:p>
                  </a:txBody>
                  <a:tcPr marL="52824" marR="52824" marT="0" marB="0" anchor="ctr"/>
                </a:tc>
              </a:tr>
              <a:tr h="364080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3D7A"/>
                          </a:solidFill>
                          <a:effectLst/>
                          <a:latin typeface="Roboto Condensed" charset="0"/>
                          <a:ea typeface="Roboto Condensed" charset="0"/>
                        </a:rPr>
                        <a:t>не позднее 25.09.     </a:t>
                      </a:r>
                      <a:endParaRPr lang="ru-RU" sz="1400" b="1" kern="1200" dirty="0">
                        <a:solidFill>
                          <a:srgbClr val="003D7A"/>
                        </a:solidFill>
                        <a:effectLst/>
                        <a:latin typeface="Roboto Condensed" charset="0"/>
                        <a:ea typeface="Roboto Condensed" charset="0"/>
                        <a:cs typeface="Times New Roman"/>
                      </a:endParaRPr>
                    </a:p>
                  </a:txBody>
                  <a:tcPr marL="52824" marR="52824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000000"/>
                          </a:solidFill>
                          <a:effectLst/>
                          <a:latin typeface="Roboto Condensed" charset="0"/>
                          <a:ea typeface="Roboto Condensed" charset="0"/>
                        </a:rPr>
                        <a:t>01.08.-31.08.</a:t>
                      </a:r>
                      <a:endParaRPr lang="ru-RU" sz="1400" b="1" kern="1200">
                        <a:solidFill>
                          <a:srgbClr val="000000"/>
                        </a:solidFill>
                        <a:effectLst/>
                        <a:latin typeface="Roboto Condensed" charset="0"/>
                        <a:ea typeface="Roboto Condensed" charset="0"/>
                        <a:cs typeface="Times New Roman"/>
                      </a:endParaRPr>
                    </a:p>
                  </a:txBody>
                  <a:tcPr marL="52824" marR="52824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Roboto Condensed" charset="0"/>
                          <a:ea typeface="Roboto Condensed" charset="0"/>
                        </a:rPr>
                        <a:t>33/02</a:t>
                      </a:r>
                      <a:endParaRPr lang="ru-RU" sz="1400" b="1" kern="1200" dirty="0">
                        <a:solidFill>
                          <a:srgbClr val="000000"/>
                        </a:solidFill>
                        <a:effectLst/>
                        <a:latin typeface="Roboto Condensed" charset="0"/>
                        <a:ea typeface="Roboto Condensed" charset="0"/>
                        <a:cs typeface="Times New Roman"/>
                      </a:endParaRPr>
                    </a:p>
                  </a:txBody>
                  <a:tcPr marL="52824" marR="52824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Roboto Condensed" charset="0"/>
                          <a:ea typeface="Roboto Condensed" charset="0"/>
                        </a:rPr>
                        <a:t>не позднее 28.09.</a:t>
                      </a:r>
                      <a:endParaRPr lang="ru-RU" sz="1400" b="1" kern="1200" dirty="0">
                        <a:solidFill>
                          <a:srgbClr val="000000"/>
                        </a:solidFill>
                        <a:effectLst/>
                        <a:latin typeface="Roboto Condensed" charset="0"/>
                        <a:ea typeface="Roboto Condensed" charset="0"/>
                        <a:cs typeface="Times New Roman"/>
                      </a:endParaRPr>
                    </a:p>
                  </a:txBody>
                  <a:tcPr marL="52824" marR="52824" marT="0" marB="0" anchor="ctr"/>
                </a:tc>
              </a:tr>
              <a:tr h="364080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3D7A"/>
                          </a:solidFill>
                          <a:effectLst/>
                          <a:latin typeface="Roboto Condensed" charset="0"/>
                          <a:ea typeface="Roboto Condensed" charset="0"/>
                        </a:rPr>
                        <a:t>не позднее 25.11.</a:t>
                      </a:r>
                      <a:endParaRPr lang="ru-RU" sz="1400" b="1" kern="1200" dirty="0">
                        <a:solidFill>
                          <a:srgbClr val="003D7A"/>
                        </a:solidFill>
                        <a:effectLst/>
                        <a:latin typeface="Roboto Condensed" charset="0"/>
                        <a:ea typeface="Roboto Condensed" charset="0"/>
                        <a:cs typeface="Times New Roman"/>
                      </a:endParaRPr>
                    </a:p>
                  </a:txBody>
                  <a:tcPr marL="52824" marR="52824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000000"/>
                          </a:solidFill>
                          <a:effectLst/>
                          <a:latin typeface="Roboto Condensed" charset="0"/>
                          <a:ea typeface="Roboto Condensed" charset="0"/>
                        </a:rPr>
                        <a:t>01.10.-31.10.</a:t>
                      </a:r>
                      <a:endParaRPr lang="ru-RU" sz="1400" b="1" kern="1200">
                        <a:solidFill>
                          <a:srgbClr val="000000"/>
                        </a:solidFill>
                        <a:effectLst/>
                        <a:latin typeface="Roboto Condensed" charset="0"/>
                        <a:ea typeface="Roboto Condensed" charset="0"/>
                        <a:cs typeface="Times New Roman"/>
                      </a:endParaRPr>
                    </a:p>
                  </a:txBody>
                  <a:tcPr marL="52824" marR="52824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Roboto Condensed" charset="0"/>
                          <a:ea typeface="Roboto Condensed" charset="0"/>
                        </a:rPr>
                        <a:t>34/01</a:t>
                      </a:r>
                      <a:endParaRPr lang="ru-RU" sz="1400" b="1" kern="1200" dirty="0">
                        <a:solidFill>
                          <a:srgbClr val="000000"/>
                        </a:solidFill>
                        <a:effectLst/>
                        <a:latin typeface="Roboto Condensed" charset="0"/>
                        <a:ea typeface="Roboto Condensed" charset="0"/>
                        <a:cs typeface="Times New Roman"/>
                      </a:endParaRPr>
                    </a:p>
                  </a:txBody>
                  <a:tcPr marL="52824" marR="52824" marT="0" marB="0"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Roboto Condensed" charset="0"/>
                          <a:ea typeface="Roboto Condensed" charset="0"/>
                        </a:rPr>
                        <a:t>не позднее 28.11.</a:t>
                      </a:r>
                      <a:endParaRPr lang="ru-RU" sz="1400" b="1" kern="1200" dirty="0">
                        <a:solidFill>
                          <a:srgbClr val="000000"/>
                        </a:solidFill>
                        <a:effectLst/>
                        <a:latin typeface="Roboto Condensed" charset="0"/>
                        <a:ea typeface="Roboto Condensed" charset="0"/>
                        <a:cs typeface="Times New Roman"/>
                      </a:endParaRPr>
                    </a:p>
                  </a:txBody>
                  <a:tcPr marL="52824" marR="52824" marT="0" marB="0" anchor="ctr"/>
                </a:tc>
              </a:tr>
              <a:tr h="364080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3D7A"/>
                          </a:solidFill>
                          <a:effectLst/>
                          <a:latin typeface="Roboto Condensed" charset="0"/>
                          <a:ea typeface="Roboto Condensed" charset="0"/>
                        </a:rPr>
                        <a:t>не позднее 25.12.  </a:t>
                      </a:r>
                      <a:endParaRPr lang="ru-RU" sz="1400" b="1" kern="1200" dirty="0">
                        <a:solidFill>
                          <a:srgbClr val="003D7A"/>
                        </a:solidFill>
                        <a:effectLst/>
                        <a:latin typeface="Roboto Condensed" charset="0"/>
                        <a:ea typeface="Roboto Condensed" charset="0"/>
                        <a:cs typeface="Times New Roman"/>
                      </a:endParaRPr>
                    </a:p>
                  </a:txBody>
                  <a:tcPr marL="52824" marR="52824" marT="0" marB="0" anchor="ctr"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Roboto Condensed" charset="0"/>
                          <a:ea typeface="Roboto Condensed" charset="0"/>
                        </a:rPr>
                        <a:t>01.11.-30.11.</a:t>
                      </a:r>
                      <a:endParaRPr lang="ru-RU" sz="1400" b="1" kern="1200" dirty="0">
                        <a:solidFill>
                          <a:srgbClr val="000000"/>
                        </a:solidFill>
                        <a:effectLst/>
                        <a:latin typeface="Roboto Condensed" charset="0"/>
                        <a:ea typeface="Roboto Condensed" charset="0"/>
                        <a:cs typeface="Times New Roman"/>
                      </a:endParaRPr>
                    </a:p>
                  </a:txBody>
                  <a:tcPr marL="52824" marR="52824" marT="0" marB="0" anchor="ctr"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Roboto Condensed" charset="0"/>
                          <a:ea typeface="Roboto Condensed" charset="0"/>
                        </a:rPr>
                        <a:t>34/02</a:t>
                      </a:r>
                      <a:endParaRPr lang="ru-RU" sz="1400" b="1" kern="1200" dirty="0">
                        <a:solidFill>
                          <a:srgbClr val="000000"/>
                        </a:solidFill>
                        <a:effectLst/>
                        <a:latin typeface="Roboto Condensed" charset="0"/>
                        <a:ea typeface="Roboto Condensed" charset="0"/>
                        <a:cs typeface="Times New Roman"/>
                      </a:endParaRPr>
                    </a:p>
                  </a:txBody>
                  <a:tcPr marL="52824" marR="52824" marT="0" marB="0" anchor="ctr"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Roboto Condensed" charset="0"/>
                          <a:ea typeface="Roboto Condensed" charset="0"/>
                        </a:rPr>
                        <a:t>не позднее 28.12.</a:t>
                      </a:r>
                      <a:endParaRPr lang="ru-RU" sz="1400" b="1" kern="1200" dirty="0">
                        <a:solidFill>
                          <a:srgbClr val="000000"/>
                        </a:solidFill>
                        <a:effectLst/>
                        <a:latin typeface="Roboto Condensed" charset="0"/>
                        <a:ea typeface="Roboto Condensed" charset="0"/>
                        <a:cs typeface="Times New Roman"/>
                      </a:endParaRPr>
                    </a:p>
                  </a:txBody>
                  <a:tcPr marL="52824" marR="52824" marT="0" marB="0" anchor="ctr"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86BD946-25FF-461B-99AF-C4E97E4D6C2A}" type="slidenum">
              <a:rPr lang="ru-RU" smtClean="0"/>
              <a:pPr>
                <a:defRPr/>
              </a:pPr>
              <a:t>6</a:t>
            </a:fld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689670" y="339502"/>
            <a:ext cx="7632848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3D7A"/>
                </a:solidFill>
                <a:latin typeface="Roboto Condensed" charset="0"/>
                <a:ea typeface="Roboto Condensed" charset="0"/>
              </a:rPr>
              <a:t>Меры ответственности, предусмотренные НК РФ</a:t>
            </a:r>
            <a:endParaRPr lang="ru-RU" sz="2000" b="1" dirty="0">
              <a:solidFill>
                <a:srgbClr val="003D7A"/>
              </a:solidFill>
              <a:latin typeface="Roboto Condensed" panose="02000000000000000000" pitchFamily="2" charset="0"/>
            </a:endParaRPr>
          </a:p>
          <a:p>
            <a:pPr algn="ctr"/>
            <a:endParaRPr lang="ru-RU" sz="1800" dirty="0" smtClean="0">
              <a:solidFill>
                <a:srgbClr val="000000"/>
              </a:solidFill>
              <a:latin typeface="Roboto Condensed" panose="020B0604020202020204" charset="0"/>
              <a:ea typeface="Roboto Condensed" panose="020B0604020202020204" charset="0"/>
            </a:endParaRPr>
          </a:p>
          <a:p>
            <a:pPr algn="just"/>
            <a:r>
              <a:rPr lang="ru-RU" sz="1800" dirty="0" smtClean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- ст</a:t>
            </a:r>
            <a:r>
              <a:rPr lang="ru-RU" sz="1800" dirty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. 119 НК </a:t>
            </a:r>
            <a:r>
              <a:rPr lang="ru-RU" sz="1800" dirty="0" smtClean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РФ – за непредставление </a:t>
            </a:r>
            <a:r>
              <a:rPr lang="ru-RU" sz="1800" dirty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в установленный законодательством срок расчета по страховым взносам предусмотрен штраф в размере 5% не уплаченной в срок суммы налога, подлежащей уплате (доплате) на основании этого расчета, за каждый полный или неполный месяц со дня, предусмотренного для ее представления, но не более 30% указанной суммы и не менее 1000 руб</a:t>
            </a:r>
            <a:r>
              <a:rPr lang="ru-RU" sz="1800" dirty="0" smtClean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.;</a:t>
            </a:r>
          </a:p>
          <a:p>
            <a:pPr algn="just"/>
            <a:endParaRPr lang="ru-RU" sz="1800" dirty="0">
              <a:solidFill>
                <a:srgbClr val="000000"/>
              </a:solidFill>
              <a:latin typeface="Roboto Condensed" panose="020B0604020202020204" charset="0"/>
              <a:ea typeface="Roboto Condensed" panose="020B0604020202020204" charset="0"/>
            </a:endParaRPr>
          </a:p>
          <a:p>
            <a:pPr algn="just"/>
            <a:r>
              <a:rPr lang="ru-RU" sz="1800" dirty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- </a:t>
            </a:r>
            <a:r>
              <a:rPr lang="ru-RU" sz="1800" dirty="0" smtClean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ст</a:t>
            </a:r>
            <a:r>
              <a:rPr lang="ru-RU" sz="1800" dirty="0">
                <a:solidFill>
                  <a:srgbClr val="000000"/>
                </a:solidFill>
                <a:latin typeface="Roboto Condensed" panose="020B0604020202020204" charset="0"/>
                <a:ea typeface="Roboto Condensed" panose="020B0604020202020204" charset="0"/>
              </a:rPr>
              <a:t>. 122 НК РФ – штраф в размере 20% от неуплаченной суммы страховых взносов, при неуплате или неполной уплате страховых взносов.</a:t>
            </a:r>
            <a:endParaRPr lang="ru-RU" sz="1800" dirty="0" smtClean="0">
              <a:solidFill>
                <a:srgbClr val="000000"/>
              </a:solidFill>
              <a:latin typeface="Roboto Condensed" panose="020B0604020202020204" charset="0"/>
              <a:ea typeface="Roboto Condensed" panose="020B06040202020202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86BD946-25FF-461B-99AF-C4E97E4D6C2A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83568" y="339502"/>
            <a:ext cx="7632848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Roboto Condensed" panose="02000000000000000000" pitchFamily="2" charset="0"/>
              </a:rPr>
              <a:t>Контактные номера телефонов по страховым </a:t>
            </a:r>
            <a:r>
              <a:rPr lang="ru-RU" sz="2000" b="1" dirty="0" smtClean="0">
                <a:solidFill>
                  <a:srgbClr val="002060"/>
                </a:solidFill>
                <a:latin typeface="Roboto Condensed" panose="02000000000000000000" pitchFamily="2" charset="0"/>
              </a:rPr>
              <a:t>взносам</a:t>
            </a:r>
          </a:p>
          <a:p>
            <a:pPr algn="ctr"/>
            <a:endParaRPr lang="ru-RU" sz="2000" dirty="0" smtClean="0">
              <a:solidFill>
                <a:srgbClr val="002060"/>
              </a:solidFill>
              <a:latin typeface="Roboto Condensed" charset="0"/>
              <a:ea typeface="Roboto Condensed" charset="0"/>
            </a:endParaRPr>
          </a:p>
          <a:p>
            <a:pPr algn="just"/>
            <a:r>
              <a:rPr lang="ru-RU" sz="1800" dirty="0" smtClean="0">
                <a:solidFill>
                  <a:srgbClr val="003D7A"/>
                </a:solidFill>
                <a:latin typeface="Roboto Condensed" charset="0"/>
                <a:ea typeface="Roboto Condensed" charset="0"/>
              </a:rPr>
              <a:t>При </a:t>
            </a:r>
            <a:r>
              <a:rPr lang="ru-RU" sz="1800" dirty="0">
                <a:solidFill>
                  <a:srgbClr val="003D7A"/>
                </a:solidFill>
                <a:latin typeface="Roboto Condensed" charset="0"/>
                <a:ea typeface="Roboto Condensed" charset="0"/>
              </a:rPr>
              <a:t>наличии вопросов по </a:t>
            </a:r>
            <a:r>
              <a:rPr lang="ru-RU" sz="1800" dirty="0" smtClean="0">
                <a:solidFill>
                  <a:srgbClr val="003D7A"/>
                </a:solidFill>
                <a:latin typeface="Roboto Condensed" charset="0"/>
                <a:ea typeface="Roboto Condensed" charset="0"/>
              </a:rPr>
              <a:t>страховым </a:t>
            </a:r>
            <a:r>
              <a:rPr lang="ru-RU" sz="1800" dirty="0">
                <a:solidFill>
                  <a:srgbClr val="003D7A"/>
                </a:solidFill>
                <a:latin typeface="Roboto Condensed" charset="0"/>
                <a:ea typeface="Roboto Condensed" charset="0"/>
              </a:rPr>
              <a:t>взносам </a:t>
            </a:r>
            <a:r>
              <a:rPr lang="ru-RU" sz="1800" dirty="0" smtClean="0">
                <a:solidFill>
                  <a:srgbClr val="003D7A"/>
                </a:solidFill>
                <a:latin typeface="Roboto Condensed" charset="0"/>
                <a:ea typeface="Roboto Condensed" charset="0"/>
              </a:rPr>
              <a:t>можно </a:t>
            </a:r>
            <a:r>
              <a:rPr lang="ru-RU" sz="1800" dirty="0">
                <a:solidFill>
                  <a:srgbClr val="003D7A"/>
                </a:solidFill>
                <a:latin typeface="Roboto Condensed" charset="0"/>
                <a:ea typeface="Roboto Condensed" charset="0"/>
              </a:rPr>
              <a:t>обращаться по номерам телефонов УФНС России по Амурской области</a:t>
            </a:r>
            <a:r>
              <a:rPr lang="ru-RU" sz="1800" dirty="0" smtClean="0">
                <a:solidFill>
                  <a:srgbClr val="003D7A"/>
                </a:solidFill>
                <a:latin typeface="Roboto Condensed" charset="0"/>
                <a:ea typeface="Roboto Condensed" charset="0"/>
              </a:rPr>
              <a:t>:</a:t>
            </a:r>
          </a:p>
          <a:p>
            <a:pPr algn="just"/>
            <a:r>
              <a:rPr lang="ru-RU" sz="1800" dirty="0">
                <a:solidFill>
                  <a:srgbClr val="000000"/>
                </a:solidFill>
                <a:latin typeface="Roboto Condensed" charset="0"/>
                <a:ea typeface="Roboto Condensed" charset="0"/>
              </a:rPr>
              <a:t>- </a:t>
            </a:r>
            <a:r>
              <a:rPr lang="ru-RU" sz="1800" dirty="0" smtClean="0">
                <a:solidFill>
                  <a:srgbClr val="000000"/>
                </a:solidFill>
                <a:latin typeface="Roboto Condensed" charset="0"/>
                <a:ea typeface="Roboto Condensed" charset="0"/>
              </a:rPr>
              <a:t>8(4162) 49-65-60 </a:t>
            </a:r>
            <a:r>
              <a:rPr lang="ru-RU" sz="1800" dirty="0">
                <a:solidFill>
                  <a:srgbClr val="000000"/>
                </a:solidFill>
                <a:latin typeface="Roboto Condensed" charset="0"/>
                <a:ea typeface="Roboto Condensed" charset="0"/>
              </a:rPr>
              <a:t>доб. </a:t>
            </a:r>
            <a:r>
              <a:rPr lang="ru-RU" sz="1800" dirty="0" smtClean="0">
                <a:solidFill>
                  <a:srgbClr val="000000"/>
                </a:solidFill>
                <a:latin typeface="Roboto Condensed" charset="0"/>
                <a:ea typeface="Roboto Condensed" charset="0"/>
              </a:rPr>
              <a:t>2304, 2305, 2312, 2313; 2315, 2320;</a:t>
            </a:r>
          </a:p>
          <a:p>
            <a:pPr algn="just"/>
            <a:r>
              <a:rPr lang="ru-RU" sz="1800" dirty="0" smtClean="0">
                <a:solidFill>
                  <a:srgbClr val="000000"/>
                </a:solidFill>
                <a:latin typeface="Roboto Condensed" charset="0"/>
                <a:ea typeface="Roboto Condensed" charset="0"/>
              </a:rPr>
              <a:t>- 8(41643) 3-51-24 </a:t>
            </a:r>
            <a:r>
              <a:rPr lang="ru-RU" sz="1800" dirty="0">
                <a:solidFill>
                  <a:srgbClr val="000000"/>
                </a:solidFill>
                <a:latin typeface="Roboto Condensed" charset="0"/>
                <a:ea typeface="Roboto Condensed" charset="0"/>
              </a:rPr>
              <a:t>доб. </a:t>
            </a:r>
            <a:r>
              <a:rPr lang="ru-RU" sz="1800" dirty="0" smtClean="0">
                <a:solidFill>
                  <a:srgbClr val="000000"/>
                </a:solidFill>
                <a:latin typeface="Roboto Condensed" charset="0"/>
                <a:ea typeface="Roboto Condensed" charset="0"/>
              </a:rPr>
              <a:t>2306, 2307;</a:t>
            </a:r>
            <a:endParaRPr lang="ru-RU" sz="1800" dirty="0">
              <a:solidFill>
                <a:srgbClr val="000000"/>
              </a:solidFill>
              <a:latin typeface="Roboto Condensed" charset="0"/>
              <a:ea typeface="Roboto Condensed" charset="0"/>
            </a:endParaRPr>
          </a:p>
          <a:p>
            <a:r>
              <a:rPr lang="ru-RU" sz="1800" dirty="0" smtClean="0">
                <a:solidFill>
                  <a:srgbClr val="000000"/>
                </a:solidFill>
                <a:latin typeface="Roboto Condensed" charset="0"/>
                <a:ea typeface="Roboto Condensed" charset="0"/>
              </a:rPr>
              <a:t>- 8(41658</a:t>
            </a:r>
            <a:r>
              <a:rPr lang="ru-RU" sz="1800" dirty="0">
                <a:solidFill>
                  <a:srgbClr val="000000"/>
                </a:solidFill>
                <a:latin typeface="Roboto Condensed" charset="0"/>
                <a:ea typeface="Roboto Condensed" charset="0"/>
              </a:rPr>
              <a:t>) 4-62-40 доб. </a:t>
            </a:r>
            <a:r>
              <a:rPr lang="ru-RU" sz="1800" dirty="0" smtClean="0">
                <a:solidFill>
                  <a:srgbClr val="000000"/>
                </a:solidFill>
                <a:latin typeface="Roboto Condensed" charset="0"/>
                <a:ea typeface="Roboto Condensed" charset="0"/>
              </a:rPr>
              <a:t>2317, 2325</a:t>
            </a:r>
            <a:r>
              <a:rPr lang="ru-RU" sz="1800" dirty="0">
                <a:solidFill>
                  <a:srgbClr val="000000"/>
                </a:solidFill>
                <a:latin typeface="Roboto Condensed" charset="0"/>
                <a:ea typeface="Roboto Condensed" charset="0"/>
              </a:rPr>
              <a:t>, </a:t>
            </a:r>
            <a:r>
              <a:rPr lang="ru-RU" sz="1800" dirty="0" smtClean="0">
                <a:solidFill>
                  <a:srgbClr val="000000"/>
                </a:solidFill>
                <a:latin typeface="Roboto Condensed" charset="0"/>
                <a:ea typeface="Roboto Condensed" charset="0"/>
              </a:rPr>
              <a:t>2326;</a:t>
            </a:r>
            <a:endParaRPr lang="ru-RU" sz="1800" dirty="0">
              <a:solidFill>
                <a:srgbClr val="000000"/>
              </a:solidFill>
              <a:latin typeface="Roboto Condensed" charset="0"/>
              <a:ea typeface="Roboto Condensed" charset="0"/>
            </a:endParaRPr>
          </a:p>
          <a:p>
            <a:r>
              <a:rPr lang="ru-RU" sz="1800" dirty="0">
                <a:solidFill>
                  <a:srgbClr val="000000"/>
                </a:solidFill>
                <a:latin typeface="Roboto Condensed" charset="0"/>
                <a:ea typeface="Roboto Condensed" charset="0"/>
              </a:rPr>
              <a:t>- 8(41634) 2-19-86 доб. 2309, 2319, </a:t>
            </a:r>
            <a:r>
              <a:rPr lang="ru-RU" sz="1800" dirty="0" smtClean="0">
                <a:solidFill>
                  <a:srgbClr val="000000"/>
                </a:solidFill>
                <a:latin typeface="Roboto Condensed" charset="0"/>
                <a:ea typeface="Roboto Condensed" charset="0"/>
              </a:rPr>
              <a:t>2324.</a:t>
            </a:r>
            <a:endParaRPr lang="ru-RU" sz="1800" b="1" dirty="0">
              <a:solidFill>
                <a:srgbClr val="000000"/>
              </a:solidFill>
              <a:latin typeface="Roboto Condensed" charset="0"/>
              <a:ea typeface="Roboto Condense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0923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86BD946-25FF-461B-99AF-C4E97E4D6C2A}" type="slidenum">
              <a:rPr lang="ru-RU" smtClean="0"/>
              <a:pPr>
                <a:defRPr/>
              </a:pPr>
              <a:t>8</a:t>
            </a:fld>
            <a:endParaRPr lang="ru-RU" dirty="0"/>
          </a:p>
        </p:txBody>
      </p:sp>
      <p:sp>
        <p:nvSpPr>
          <p:cNvPr id="5" name="Заголовок 9"/>
          <p:cNvSpPr txBox="1">
            <a:spLocks/>
          </p:cNvSpPr>
          <p:nvPr/>
        </p:nvSpPr>
        <p:spPr bwMode="auto">
          <a:xfrm>
            <a:off x="822634" y="2228869"/>
            <a:ext cx="7628562" cy="829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1630" tIns="40815" rIns="81630" bIns="40815" numCol="1" anchor="ctr" anchorCtr="0" compatLnSpc="1">
            <a:prstTxWarp prst="textNoShape">
              <a:avLst/>
            </a:prstTxWarp>
          </a:bodyPr>
          <a:lstStyle/>
          <a:p>
            <a:pPr algn="ctr" defTabSz="816296" fontAlgn="auto">
              <a:spcAft>
                <a:spcPts val="0"/>
              </a:spcAft>
              <a:defRPr/>
            </a:pPr>
            <a:r>
              <a:rPr lang="ru-RU" sz="2200" b="1" dirty="0">
                <a:latin typeface="Times New Roman" pitchFamily="18" charset="0"/>
                <a:ea typeface="+mj-ea"/>
                <a:cs typeface="Times New Roman" pitchFamily="18" charset="0"/>
              </a:rPr>
              <a:t>СПАСИБО ЗА ВНИМАНИЕ!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Present_FNS2012_A4</Template>
  <TotalTime>2747</TotalTime>
  <Words>602</Words>
  <Application>Microsoft Office PowerPoint</Application>
  <PresentationFormat>Экран (16:9)</PresentationFormat>
  <Paragraphs>84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Present_FNS2012_A4</vt:lpstr>
      <vt:lpstr>         г. Благовещенск,  2025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2801-01-151</dc:creator>
  <cp:lastModifiedBy>Панферова Ольга Владимировна</cp:lastModifiedBy>
  <cp:revision>501</cp:revision>
  <dcterms:created xsi:type="dcterms:W3CDTF">2014-07-23T23:44:49Z</dcterms:created>
  <dcterms:modified xsi:type="dcterms:W3CDTF">2025-05-21T03:16:50Z</dcterms:modified>
</cp:coreProperties>
</file>