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8" r:id="rId4"/>
    <p:sldId id="280" r:id="rId5"/>
    <p:sldId id="279" r:id="rId6"/>
    <p:sldId id="271" r:id="rId7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60" autoAdjust="0"/>
  </p:normalViewPr>
  <p:slideViewPr>
    <p:cSldViewPr showGuides="1">
      <p:cViewPr varScale="1">
        <p:scale>
          <a:sx n="141" d="100"/>
          <a:sy n="141" d="100"/>
        </p:scale>
        <p:origin x="-774" y="-9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7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5844B8-F4E7-4D24-9BF0-56A4E8653F5D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04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04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592721-E9B8-4B46-A089-8041704E941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p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0"/>
            <a:ext cx="412750" cy="410766"/>
          </a:xfrm>
          <a:prstGeom prst="rect">
            <a:avLst/>
          </a:prstGeom>
          <a:solidFill>
            <a:srgbClr val="0561FC"/>
          </a:solidFill>
          <a:ln>
            <a:noFill/>
          </a:ln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4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dirty="0">
                <a:solidFill>
                  <a:prstClr val="white"/>
                </a:solidFill>
              </a:rPr>
              <a:t>МСП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 txBox="1">
            <a:spLocks/>
          </p:cNvSpPr>
          <p:nvPr userDrawn="1"/>
        </p:nvSpPr>
        <p:spPr>
          <a:xfrm>
            <a:off x="0" y="4732735"/>
            <a:ext cx="412750" cy="410765"/>
          </a:xfrm>
          <a:prstGeom prst="rect">
            <a:avLst/>
          </a:prstGeom>
          <a:solidFill>
            <a:schemeClr val="bg1">
              <a:lumMod val="9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Стр.</a:t>
            </a:r>
            <a:r>
              <a:rPr lang="en-US" sz="600" dirty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t> </a:t>
            </a:r>
            <a:fld id="{61D8B3A4-099D-44AE-A19D-FAFBD43BE1AC}" type="slidenum">
              <a:rPr lang="en-US" sz="600" smtClean="0">
                <a:solidFill>
                  <a:srgbClr val="44546A">
                    <a:lumMod val="50000"/>
                  </a:srgbClr>
                </a:solidFill>
                <a:ea typeface="Golos Text" panose="020B0503020202020204" pitchFamily="34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rgbClr val="44546A">
                  <a:lumMod val="50000"/>
                </a:srgbClr>
              </a:solidFill>
              <a:ea typeface="Golos Text" panose="020B0503020202020204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8731250" y="1"/>
            <a:ext cx="412750" cy="413147"/>
            <a:chOff x="11641138" y="5205414"/>
            <a:chExt cx="550862" cy="550862"/>
          </a:xfrm>
        </p:grpSpPr>
        <p:sp>
          <p:nvSpPr>
            <p:cNvPr id="6" name="Rectangle 2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pic>
          <p:nvPicPr>
            <p:cNvPr id="8" name="Graphic 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50675" y="5308402"/>
              <a:ext cx="331788" cy="34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4"/>
          <p:cNvGrpSpPr>
            <a:grpSpLocks/>
          </p:cNvGrpSpPr>
          <p:nvPr userDrawn="1"/>
        </p:nvGrpSpPr>
        <p:grpSpPr bwMode="auto">
          <a:xfrm>
            <a:off x="8731250" y="4730353"/>
            <a:ext cx="412750" cy="413147"/>
            <a:chOff x="11641138" y="5205414"/>
            <a:chExt cx="550862" cy="1652586"/>
          </a:xfrm>
        </p:grpSpPr>
        <p:sp>
          <p:nvSpPr>
            <p:cNvPr id="10" name="Rectangle 5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6305550"/>
              <a:ext cx="550862" cy="552450"/>
            </a:xfrm>
            <a:prstGeom prst="rect">
              <a:avLst/>
            </a:prstGeom>
            <a:solidFill>
              <a:srgbClr val="C00000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1" name="Rectangle 7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757864"/>
              <a:ext cx="550862" cy="547686"/>
            </a:xfrm>
            <a:prstGeom prst="rect">
              <a:avLst/>
            </a:prstGeom>
            <a:solidFill>
              <a:srgbClr val="166CFD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  <p:sp>
          <p:nvSpPr>
            <p:cNvPr id="12" name="Rectangle 9">
              <a:extLst>
                <a:ext uri="{FF2B5EF4-FFF2-40B4-BE49-F238E27FC236}"/>
              </a:extLst>
            </p:cNvPr>
            <p:cNvSpPr/>
            <p:nvPr userDrawn="1"/>
          </p:nvSpPr>
          <p:spPr>
            <a:xfrm>
              <a:off x="11641138" y="5205414"/>
              <a:ext cx="550862" cy="5524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6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55" y="9"/>
            <a:ext cx="6809066" cy="411953"/>
          </a:xfrm>
          <a:prstGeom prst="rect">
            <a:avLst/>
          </a:prstGeom>
        </p:spPr>
        <p:txBody>
          <a:bodyPr lIns="0" tIns="0" rIns="0" bIns="0"/>
          <a:lstStyle>
            <a:lvl1pPr>
              <a:defRPr lang="ru-RU" sz="1200" b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68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4" r:id="rId16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2828" y="2571750"/>
            <a:ext cx="8071620" cy="1872208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atin typeface="Arial" pitchFamily="34" charset="0"/>
                <a:cs typeface="Arial" pitchFamily="34" charset="0"/>
              </a:rPr>
              <a:t>Доклад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главного государственного налогового инспектора отдела регистрации и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учета налогоплательщиков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Тарасюк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Рузанны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Галустовны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по теме:</a:t>
            </a:r>
            <a:br>
              <a:rPr lang="ru-RU" sz="1600" dirty="0"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Упрощенный порядок исключения юридических лиц из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ЕГРЮЛ.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6568" y="1779662"/>
            <a:ext cx="5529286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Управление </a:t>
            </a:r>
            <a:r>
              <a:rPr lang="ru-RU" b="1" noProof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Федеральной налоговой службы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="1" noProof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по Амурской области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4511690"/>
            <a:ext cx="79208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287971" y="555526"/>
            <a:ext cx="8496622" cy="3492339"/>
          </a:xfrm>
        </p:spPr>
        <p:txBody>
          <a:bodyPr/>
          <a:lstStyle/>
          <a:p>
            <a:pPr algn="ctr"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Ст. 21.3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Закона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№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129-ФЗ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«О государственной регистрации юридических лиц и индивидуальных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предпринимателей»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от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08.08.2001 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предусмотрено исключение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юридического лица, отнесенного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к субъекту малого или среднего предпринимательства, из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Единого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государственного реестра юридических лиц в связи с решением учредителей (участников) о прекращении деятельности такого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юридического лица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</a:rPr>
            </a:br>
            <a:endParaRPr lang="ru-RU" alt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11638" y="2427685"/>
            <a:ext cx="792162" cy="215503"/>
          </a:xfrm>
          <a:prstGeom prst="rect">
            <a:avLst/>
          </a:prstGeom>
        </p:spPr>
        <p:txBody>
          <a:bodyPr wrap="none" lIns="104306" tIns="52153" rIns="104306" bIns="52153" anchor="ctr"/>
          <a:lstStyle/>
          <a:p>
            <a:pPr defTabSz="1043056" fontAlgn="auto">
              <a:spcAft>
                <a:spcPts val="0"/>
              </a:spcAft>
              <a:defRPr/>
            </a:pPr>
            <a:endParaRPr lang="ru-RU" sz="12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94101" y="1875235"/>
            <a:ext cx="792163" cy="286940"/>
          </a:xfrm>
          <a:prstGeom prst="rect">
            <a:avLst/>
          </a:prstGeom>
        </p:spPr>
        <p:txBody>
          <a:bodyPr wrap="none" lIns="104306" tIns="52153" rIns="104306" bIns="52153" anchor="ctr">
            <a:normAutofit lnSpcReduction="10000"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2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40201" y="3508773"/>
            <a:ext cx="792163" cy="358378"/>
          </a:xfrm>
          <a:prstGeom prst="rect">
            <a:avLst/>
          </a:prstGeom>
        </p:spPr>
        <p:txBody>
          <a:bodyPr wrap="none"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2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211638" y="4011216"/>
            <a:ext cx="647700" cy="360759"/>
          </a:xfrm>
          <a:prstGeom prst="rect">
            <a:avLst/>
          </a:prstGeom>
        </p:spPr>
        <p:txBody>
          <a:bodyPr wrap="none"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2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37063" y="2147888"/>
            <a:ext cx="647700" cy="432197"/>
          </a:xfrm>
          <a:prstGeom prst="rect">
            <a:avLst/>
          </a:prstGeom>
        </p:spPr>
        <p:txBody>
          <a:bodyPr wrap="none"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2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Номер слайда 31"/>
          <p:cNvSpPr>
            <a:spLocks noGrp="1"/>
          </p:cNvSpPr>
          <p:nvPr>
            <p:ph type="sldNum" sz="quarter" idx="4294967295"/>
          </p:nvPr>
        </p:nvSpPr>
        <p:spPr>
          <a:xfrm>
            <a:off x="8404225" y="4399360"/>
            <a:ext cx="503238" cy="51196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5A458C2-C55D-47C3-9891-7B84CF14423D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8988" y="2162176"/>
            <a:ext cx="7561262" cy="1813322"/>
          </a:xfrm>
          <a:prstGeom prst="rect">
            <a:avLst/>
          </a:prstGeom>
        </p:spPr>
        <p:txBody>
          <a:bodyPr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14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4213" y="2022872"/>
            <a:ext cx="7632700" cy="2422922"/>
          </a:xfrm>
          <a:prstGeom prst="rect">
            <a:avLst/>
          </a:prstGeom>
        </p:spPr>
        <p:txBody>
          <a:bodyPr lIns="104306" tIns="52153" rIns="104306" bIns="52153" anchor="ctr">
            <a:normAutofit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8113" y="2787774"/>
            <a:ext cx="8178800" cy="1944216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marL="407988" lvl="1" algn="just" defTabSz="1043056" fontAlgn="auto">
              <a:spcAft>
                <a:spcPts val="0"/>
              </a:spcAft>
              <a:defRPr/>
            </a:pP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620679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402639" y="4399360"/>
            <a:ext cx="504825" cy="51196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6D10A1E-4357-46E0-9481-700E29303669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4212" y="1347614"/>
            <a:ext cx="7776219" cy="3528392"/>
          </a:xfrm>
          <a:prstGeom prst="rect">
            <a:avLst/>
          </a:prstGeom>
        </p:spPr>
        <p:txBody>
          <a:bodyPr lIns="104306" tIns="52153" rIns="104306" bIns="52153" anchor="ctr">
            <a:normAutofit fontScale="62500" lnSpcReduction="20000"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2300" dirty="0"/>
          </a:p>
          <a:p>
            <a:pPr marL="685800" indent="-685800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Наличие </a:t>
            </a:r>
            <a:r>
              <a:rPr lang="ru-RU" sz="23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юридического лица в реестре МСП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Отсутствие задолженности перед бюджетом (как на момент подачи заявления, так и на день исключения)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Отсутствие в собственности недвижимого имущества и транспортных средств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Не является плательщиком НДС</a:t>
            </a: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На момент исключения завершены без нарушений все камеральные </a:t>
            </a: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проверки</a:t>
            </a: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200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В ЕГРЮЛ не содержатся недостоверные сведения</a:t>
            </a: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Не находится в процессе ликвидации, реорганизации, исключении из ЕГРЮЛ по решению регистрирующего органа</a:t>
            </a: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Tx/>
              <a:buChar char="-"/>
              <a:defRPr/>
            </a:pPr>
            <a:endParaRPr lang="ru-RU" sz="50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Tx/>
              <a:buChar char="-"/>
              <a:defRPr/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404" y="280904"/>
            <a:ext cx="8285162" cy="706670"/>
          </a:xfrm>
          <a:prstGeom prst="rect">
            <a:avLst/>
          </a:prstGeom>
          <a:solidFill>
            <a:schemeClr val="accent1">
              <a:lumMod val="20000"/>
              <a:lumOff val="80000"/>
              <a:alpha val="58000"/>
            </a:schemeClr>
          </a:solidFill>
          <a:ln>
            <a:solidFill>
              <a:schemeClr val="tx2">
                <a:lumMod val="40000"/>
                <a:lumOff val="60000"/>
                <a:alpha val="7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Кто может воспользоваться упрощенным порядком прекращения деятельности: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40893"/>
      </p:ext>
    </p:extLst>
  </p:cSld>
  <p:clrMapOvr>
    <a:masterClrMapping/>
  </p:clrMapOvr>
  <p:transition spd="slow"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8402639" y="4399360"/>
            <a:ext cx="504825" cy="51196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6D10A1E-4357-46E0-9481-700E29303669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4212" y="1347614"/>
            <a:ext cx="7776219" cy="3528392"/>
          </a:xfrm>
          <a:prstGeom prst="rect">
            <a:avLst/>
          </a:prstGeom>
        </p:spPr>
        <p:txBody>
          <a:bodyPr lIns="104306" tIns="52153" rIns="104306" bIns="52153" anchor="ctr">
            <a:normAutofit fontScale="62500" lnSpcReduction="20000"/>
          </a:bodyPr>
          <a:lstStyle/>
          <a:p>
            <a:pPr defTabSz="1043056" fontAlgn="auto">
              <a:spcAft>
                <a:spcPts val="0"/>
              </a:spcAft>
              <a:defRPr/>
            </a:pPr>
            <a:endParaRPr lang="ru-RU" sz="2300" dirty="0"/>
          </a:p>
          <a:p>
            <a:pPr marL="685800" indent="-685800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При соблюдении всех условий участники юридического лица, отнесенного к субъектам МСП, принявшие решение о прекращении деятельности, представляют в регистрирующий орган Заявление по форме № Р19001 об исключении юридического лица, отнесенного к субъектам малого и среднего предпринимательства из Единого государственного реестра юридических лиц.</a:t>
            </a:r>
            <a:endParaRPr lang="ru-RU" sz="23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Заявление, подписанное усиленной квалифицированной электронной подписью каждого из заявителей (в том числе с помощью мобильного приложения </a:t>
            </a:r>
            <a:r>
              <a:rPr lang="ru-RU" sz="2300" b="1" dirty="0" err="1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Госключ</a:t>
            </a:r>
            <a:r>
              <a:rPr lang="ru-RU" sz="23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, а также с помощью сервиса Государственная онлайн регистрация бизнеса).</a:t>
            </a: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defTabSz="1043056" fontAlgn="auto">
              <a:spcAft>
                <a:spcPts val="0"/>
              </a:spcAft>
              <a:defRPr/>
            </a:pPr>
            <a:endParaRPr lang="ru-RU" sz="23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Представить заявление в регистрирующий орган можно также в бумажном виде с нотариальным заверением подписи каждого заявителя.</a:t>
            </a: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685800" indent="-685800" algn="just" defTabSz="1043056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ru-RU" sz="23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Tx/>
              <a:buChar char="-"/>
              <a:defRPr/>
            </a:pPr>
            <a:endParaRPr lang="ru-RU" sz="50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  <a:p>
            <a:pPr marL="685800" indent="-685800" defTabSz="1043056" fontAlgn="auto">
              <a:spcAft>
                <a:spcPts val="0"/>
              </a:spcAft>
              <a:buFontTx/>
              <a:buChar char="-"/>
              <a:defRPr/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404" y="280904"/>
            <a:ext cx="8285162" cy="706670"/>
          </a:xfrm>
          <a:prstGeom prst="rect">
            <a:avLst/>
          </a:prstGeom>
          <a:solidFill>
            <a:schemeClr val="accent1">
              <a:lumMod val="20000"/>
              <a:lumOff val="80000"/>
              <a:alpha val="58000"/>
            </a:schemeClr>
          </a:solidFill>
          <a:ln>
            <a:solidFill>
              <a:schemeClr val="tx2">
                <a:lumMod val="40000"/>
                <a:lumOff val="60000"/>
                <a:alpha val="7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Как воспользоваться упрощенным порядком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95150"/>
      </p:ext>
    </p:extLst>
  </p:cSld>
  <p:clrMapOvr>
    <a:masterClrMapping/>
  </p:clrMapOvr>
  <p:transition spd="slow"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/>
            </a:extLst>
          </p:cNvPr>
          <p:cNvCxnSpPr/>
          <p:nvPr/>
        </p:nvCxnSpPr>
        <p:spPr>
          <a:xfrm>
            <a:off x="5454650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" name="Straight Connector 14">
            <a:extLst>
              <a:ext uri="{FF2B5EF4-FFF2-40B4-BE49-F238E27FC236}"/>
            </a:extLst>
          </p:cNvPr>
          <p:cNvCxnSpPr/>
          <p:nvPr/>
        </p:nvCxnSpPr>
        <p:spPr>
          <a:xfrm>
            <a:off x="2543175" y="1471613"/>
            <a:ext cx="0" cy="1765697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611569" y="717798"/>
            <a:ext cx="413147" cy="413147"/>
          </a:xfrm>
          <a:prstGeom prst="rect">
            <a:avLst/>
          </a:prstGeom>
          <a:solidFill>
            <a:srgbClr val="0561FC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3559" name="Прямоугольник 4"/>
          <p:cNvSpPr>
            <a:spLocks noChangeArrowheads="1"/>
          </p:cNvSpPr>
          <p:nvPr/>
        </p:nvSpPr>
        <p:spPr bwMode="auto">
          <a:xfrm>
            <a:off x="1636713" y="573881"/>
            <a:ext cx="2774950" cy="1493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ru-RU" altLang="ru-RU" sz="1800" b="1" dirty="0">
                <a:solidFill>
                  <a:srgbClr val="000000"/>
                </a:solidFill>
              </a:rPr>
              <a:t>Однократная подача заявления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>
                <a:solidFill>
                  <a:srgbClr val="262626"/>
                </a:solidFill>
              </a:rPr>
              <a:t>Процедура добровольной ликвидации предусматривает последовательное прохождение девяти этапов с представлением 11 документов.</a:t>
            </a:r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563019" y="3065123"/>
            <a:ext cx="413147" cy="413147"/>
          </a:xfrm>
          <a:prstGeom prst="rect">
            <a:avLst/>
          </a:prstGeom>
          <a:solidFill>
            <a:srgbClr val="0561FC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3562" name="Прямоугольник 4"/>
          <p:cNvSpPr>
            <a:spLocks noChangeArrowheads="1"/>
          </p:cNvSpPr>
          <p:nvPr/>
        </p:nvSpPr>
        <p:spPr bwMode="auto">
          <a:xfrm>
            <a:off x="1636714" y="2882504"/>
            <a:ext cx="2840037" cy="1741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ru-RU" altLang="ru-RU" sz="1800" b="1" dirty="0">
                <a:solidFill>
                  <a:srgbClr val="000000"/>
                </a:solidFill>
              </a:rPr>
              <a:t>Срок процедуры составляет 3,5 месяца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>
                <a:solidFill>
                  <a:srgbClr val="262626"/>
                </a:solidFill>
              </a:rPr>
              <a:t>с момента публикации в журнале Вестник государственной регистрации до исключения из ЕГРЮЛ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>
                <a:solidFill>
                  <a:srgbClr val="262626"/>
                </a:solidFill>
              </a:rPr>
              <a:t>Процедура добровольной ликвидации занимает от 6 до 12 месяцев.</a:t>
            </a:r>
          </a:p>
        </p:txBody>
      </p:sp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>
          <a:xfrm>
            <a:off x="4714721" y="766334"/>
            <a:ext cx="413147" cy="413147"/>
          </a:xfrm>
          <a:prstGeom prst="rect">
            <a:avLst/>
          </a:prstGeom>
          <a:solidFill>
            <a:srgbClr val="0561FC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3564" name="Прямоугольник 4"/>
          <p:cNvSpPr>
            <a:spLocks noChangeArrowheads="1"/>
          </p:cNvSpPr>
          <p:nvPr/>
        </p:nvSpPr>
        <p:spPr bwMode="auto">
          <a:xfrm>
            <a:off x="5722939" y="561792"/>
            <a:ext cx="3025775" cy="2480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ru-RU" altLang="ru-RU" sz="1800" b="1" dirty="0" smtClean="0">
                <a:solidFill>
                  <a:srgbClr val="000000"/>
                </a:solidFill>
              </a:rPr>
              <a:t>Отсутствие финансовых затрат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 smtClean="0">
                <a:solidFill>
                  <a:srgbClr val="262626"/>
                </a:solidFill>
              </a:rPr>
              <a:t>для учредителей компании на процедуру прекращения деятельности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 smtClean="0">
                <a:solidFill>
                  <a:schemeClr val="bg1">
                    <a:lumMod val="50000"/>
                  </a:schemeClr>
                </a:solidFill>
              </a:rPr>
              <a:t>в случае добровольной ликвидации компания несет дополнительные расходы, связанные с осуществлением процедуры в том числе на публикацию сообщений, на оповещение участников о проводимых собраниях, на оповещение кредиторов и т.п.</a:t>
            </a:r>
          </a:p>
        </p:txBody>
      </p:sp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>
          <a:xfrm>
            <a:off x="4724074" y="3014515"/>
            <a:ext cx="441360" cy="376004"/>
          </a:xfrm>
          <a:prstGeom prst="rect">
            <a:avLst/>
          </a:prstGeom>
          <a:solidFill>
            <a:srgbClr val="0561FC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4</a:t>
            </a:r>
          </a:p>
        </p:txBody>
      </p:sp>
      <p:sp>
        <p:nvSpPr>
          <p:cNvPr id="23566" name="Прямоугольник 4"/>
          <p:cNvSpPr>
            <a:spLocks noChangeArrowheads="1"/>
          </p:cNvSpPr>
          <p:nvPr/>
        </p:nvSpPr>
        <p:spPr bwMode="auto">
          <a:xfrm>
            <a:off x="5613401" y="2908698"/>
            <a:ext cx="3040063" cy="1926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4997" rIns="0" bIns="0">
            <a:spAutoFit/>
          </a:bodyPr>
          <a:lstStyle>
            <a:lvl1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defTabSz="6794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0891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5463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0035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460750" indent="196850" defTabSz="679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Aft>
                <a:spcPts val="450"/>
              </a:spcAft>
              <a:defRPr/>
            </a:pPr>
            <a:r>
              <a:rPr lang="ru-RU" altLang="ru-RU" sz="1800" b="1" dirty="0">
                <a:solidFill>
                  <a:srgbClr val="000000"/>
                </a:solidFill>
              </a:rPr>
              <a:t>Отсутствие последствий исключения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>
                <a:solidFill>
                  <a:srgbClr val="262626"/>
                </a:solidFill>
              </a:rPr>
              <a:t>для руководителя и участников компании</a:t>
            </a:r>
          </a:p>
          <a:p>
            <a:pPr eaLnBrk="1" hangingPunct="1">
              <a:spcAft>
                <a:spcPts val="450"/>
              </a:spcAft>
              <a:defRPr/>
            </a:pPr>
            <a:r>
              <a:rPr lang="ru-RU" altLang="ru-RU" sz="1200" dirty="0">
                <a:solidFill>
                  <a:srgbClr val="262626"/>
                </a:solidFill>
              </a:rPr>
              <a:t>Как в случае административного исключения — в течение 3-х лет они не могут стать учредителями, участниками или генеральными директорами другой компании.</a:t>
            </a:r>
          </a:p>
        </p:txBody>
      </p:sp>
      <p:pic>
        <p:nvPicPr>
          <p:cNvPr id="21516" name="Graphic 18" descr="Badge Tick1 with solid fil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0" y="691754"/>
            <a:ext cx="342900" cy="340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Graphic 29" descr="Badge Tick1 with solid fil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756048"/>
            <a:ext cx="306388" cy="305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Graphic 31" descr="Badge Tick1 with solid fil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6" y="3051572"/>
            <a:ext cx="339725" cy="33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Graphic 32" descr="Badge Tick1 with solid fil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014663"/>
            <a:ext cx="347662" cy="34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8435975" y="4502944"/>
            <a:ext cx="433388" cy="32385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defTabSz="9142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198835"/>
            <a:ext cx="6808788" cy="411956"/>
          </a:xfrm>
        </p:spPr>
        <p:txBody>
          <a:bodyPr/>
          <a:lstStyle/>
          <a:p>
            <a:pPr algn="ctr">
              <a:defRPr/>
            </a:pPr>
            <a:r>
              <a:rPr altLang="ru-RU" sz="2000" dirty="0" smtClean="0">
                <a:solidFill>
                  <a:srgbClr val="0561FC"/>
                </a:solidFill>
              </a:rPr>
              <a:t/>
            </a:r>
            <a:br>
              <a:rPr altLang="ru-RU" sz="2000" dirty="0" smtClean="0">
                <a:solidFill>
                  <a:srgbClr val="0561FC"/>
                </a:solidFill>
              </a:rPr>
            </a:br>
            <a:r>
              <a:rPr altLang="ru-RU" sz="2000" dirty="0" smtClean="0">
                <a:solidFill>
                  <a:srgbClr val="0561FC"/>
                </a:solidFill>
              </a:rPr>
              <a:t>Преимущества </a:t>
            </a:r>
            <a:r>
              <a:rPr altLang="ru-RU" sz="2000" dirty="0">
                <a:solidFill>
                  <a:srgbClr val="0561FC"/>
                </a:solidFill>
              </a:rPr>
              <a:t>новой процедуры</a:t>
            </a:r>
            <a:br>
              <a:rPr altLang="ru-RU" sz="2000" dirty="0">
                <a:solidFill>
                  <a:srgbClr val="0561FC"/>
                </a:solidFill>
              </a:rPr>
            </a:br>
            <a:endParaRPr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4893469"/>
            <a:ext cx="563563" cy="250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4664869"/>
            <a:ext cx="250825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653464" y="4893469"/>
            <a:ext cx="490537" cy="250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897938" y="4624388"/>
            <a:ext cx="246062" cy="269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653464" y="4826794"/>
            <a:ext cx="244475" cy="121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40143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11560" y="2283718"/>
            <a:ext cx="7632699" cy="576064"/>
          </a:xfrm>
        </p:spPr>
        <p:txBody>
          <a:bodyPr/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7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1349</TotalTime>
  <Words>328</Words>
  <Application>Microsoft Office PowerPoint</Application>
  <PresentationFormat>Экран (16:9)</PresentationFormat>
  <Paragraphs>58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Present_FNS2012_16-9</vt:lpstr>
      <vt:lpstr>Доклад главного государственного налогового инспектора отдела регистрации и учета налогоплательщиков Тарасюк Рузанны Галустовны по теме:  Упрощенный порядок исключения юридических лиц из ЕГРЮЛ.</vt:lpstr>
      <vt:lpstr>             Ст. 21.3 Закона № 129-ФЗ «О государственной регистрации юридических лиц и индивидуальных предпринимателей» от 08.08.2001  предусмотрено исключение юридического лица, отнесенного  к субъекту малого или среднего предпринимательства, из Единого государственного реестра юридических лиц в связи с решением учредителей (участников) о прекращении деятельности такого юридического лица. </vt:lpstr>
      <vt:lpstr>Презентация PowerPoint</vt:lpstr>
      <vt:lpstr>Презентация PowerPoint</vt:lpstr>
      <vt:lpstr> Преимущества новой процедуры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Телеком</dc:creator>
  <cp:lastModifiedBy>Попкова Юлия Николаевна</cp:lastModifiedBy>
  <cp:revision>65</cp:revision>
  <dcterms:created xsi:type="dcterms:W3CDTF">2016-04-01T10:55:54Z</dcterms:created>
  <dcterms:modified xsi:type="dcterms:W3CDTF">2025-03-25T05:02:06Z</dcterms:modified>
</cp:coreProperties>
</file>