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72" r:id="rId4"/>
    <p:sldId id="274" r:id="rId5"/>
    <p:sldId id="275" r:id="rId6"/>
    <p:sldId id="273" r:id="rId7"/>
  </p:sldIdLst>
  <p:sldSz cx="9144000" cy="5143500" type="screen16x9"/>
  <p:notesSz cx="6858000" cy="9144000"/>
  <p:defaultTextStyle>
    <a:defPPr>
      <a:defRPr lang="ru-RU"/>
    </a:defPPr>
    <a:lvl1pPr marL="0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orient="horz" pos="2968">
          <p15:clr>
            <a:srgbClr val="A4A3A4"/>
          </p15:clr>
        </p15:guide>
        <p15:guide id="3" orient="horz" pos="352">
          <p15:clr>
            <a:srgbClr val="A4A3A4"/>
          </p15:clr>
        </p15:guide>
        <p15:guide id="4" orient="horz" pos="948">
          <p15:clr>
            <a:srgbClr val="A4A3A4"/>
          </p15:clr>
        </p15:guide>
        <p15:guide id="5" pos="2880">
          <p15:clr>
            <a:srgbClr val="A4A3A4"/>
          </p15:clr>
        </p15:guide>
        <p15:guide id="6" pos="385">
          <p15:clr>
            <a:srgbClr val="A4A3A4"/>
          </p15:clr>
        </p15:guide>
        <p15:guide id="7" pos="1565">
          <p15:clr>
            <a:srgbClr val="A4A3A4"/>
          </p15:clr>
        </p15:guide>
        <p15:guide id="8" pos="5193">
          <p15:clr>
            <a:srgbClr val="A4A3A4"/>
          </p15:clr>
        </p15:guide>
        <p15:guide id="9" pos="40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8C90"/>
    <a:srgbClr val="504F53"/>
    <a:srgbClr val="005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60" autoAdjust="0"/>
  </p:normalViewPr>
  <p:slideViewPr>
    <p:cSldViewPr showGuides="1">
      <p:cViewPr varScale="1">
        <p:scale>
          <a:sx n="141" d="100"/>
          <a:sy n="141" d="100"/>
        </p:scale>
        <p:origin x="-774" y="-96"/>
      </p:cViewPr>
      <p:guideLst>
        <p:guide orient="horz" pos="1620"/>
        <p:guide orient="horz" pos="2968"/>
        <p:guide orient="horz" pos="352"/>
        <p:guide orient="horz" pos="948"/>
        <p:guide pos="2880"/>
        <p:guide pos="385"/>
        <p:guide pos="1565"/>
        <p:guide pos="5193"/>
        <p:guide pos="40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15.05.2025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7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4987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5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478466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400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9" y="558800"/>
            <a:ext cx="7548638" cy="946151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1169"/>
            <a:ext cx="9143998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6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6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799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88" y="1504950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0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 cstate="print"/>
          <a:stretch>
            <a:fillRect/>
          </a:stretch>
        </p:blipFill>
        <p:spPr bwMode="auto">
          <a:xfrm>
            <a:off x="1" y="1169"/>
            <a:ext cx="9143998" cy="514289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558800"/>
            <a:ext cx="7632700" cy="925984"/>
          </a:xfrm>
          <a:prstGeom prst="rect">
            <a:avLst/>
          </a:prstGeom>
        </p:spPr>
        <p:txBody>
          <a:bodyPr vert="horz" lIns="81630" tIns="40815" rIns="81630" bIns="40815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189" y="1491630"/>
            <a:ext cx="7632699" cy="3220070"/>
          </a:xfrm>
          <a:prstGeom prst="rect">
            <a:avLst/>
          </a:prstGeom>
        </p:spPr>
        <p:txBody>
          <a:bodyPr vert="horz" lIns="81630" tIns="40815" rIns="81630" bIns="40815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3"/>
            <a:ext cx="2133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3"/>
            <a:ext cx="2895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3431" y="4398169"/>
            <a:ext cx="503585" cy="513582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lnSpc>
                <a:spcPts val="1878"/>
              </a:lnSpc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61" r:id="rId5"/>
    <p:sldLayoutId id="2147483663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hf hdr="0" ftr="0" dt="0"/>
  <p:txStyles>
    <p:titleStyle>
      <a:lvl1pPr algn="l" defTabSz="816296" rtl="0" eaLnBrk="1" latinLnBrk="0" hangingPunct="1">
        <a:spcBef>
          <a:spcPct val="0"/>
        </a:spcBef>
        <a:buNone/>
        <a:defRPr sz="38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4505" indent="0" algn="l" defTabSz="816296" rtl="0" eaLnBrk="1" latinLnBrk="0" hangingPunct="1">
        <a:spcBef>
          <a:spcPct val="20000"/>
        </a:spcBef>
        <a:buFont typeface="+mj-lt"/>
        <a:buNone/>
        <a:defRPr sz="24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4505" indent="0" algn="l" defTabSz="816296" rtl="0" eaLnBrk="1" latinLnBrk="0" hangingPunct="1">
        <a:spcBef>
          <a:spcPct val="20000"/>
        </a:spcBef>
        <a:buFont typeface="Arial" pitchFamily="34" charset="0"/>
        <a:buNone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7828" indent="-203750" algn="l" defTabSz="816296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2020" algn="just" defTabSz="816296" rtl="0" eaLnBrk="1" latinLnBrk="0" hangingPunct="1">
        <a:lnSpc>
          <a:spcPts val="19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23109" indent="0" algn="l" defTabSz="81629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11" Type="http://schemas.openxmlformats.org/officeDocument/2006/relationships/image" Target="../media/image6.jpeg"/><Relationship Id="rId10" Type="http://schemas.openxmlformats.org/officeDocument/2006/relationships/image" Target="../media/image46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818591"/>
            <a:ext cx="7772400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>
                <a:latin typeface="Arial" pitchFamily="34" charset="0"/>
                <a:cs typeface="Arial" pitchFamily="34" charset="0"/>
              </a:rPr>
              <a:t>«Порядок </a:t>
            </a:r>
            <a:r>
              <a:rPr lang="ru-RU" sz="2700" dirty="0" smtClean="0">
                <a:latin typeface="Arial" pitchFamily="34" charset="0"/>
                <a:cs typeface="Arial" pitchFamily="34" charset="0"/>
              </a:rPr>
              <a:t>исполнения обязанности по предоставлению документов </a:t>
            </a:r>
            <a:r>
              <a:rPr lang="ru-RU" sz="2700" dirty="0">
                <a:latin typeface="Arial" pitchFamily="34" charset="0"/>
                <a:cs typeface="Arial" pitchFamily="34" charset="0"/>
              </a:rPr>
              <a:t>(информации) при </a:t>
            </a:r>
            <a:r>
              <a:rPr lang="ru-RU" sz="2700" dirty="0" smtClean="0">
                <a:latin typeface="Arial" pitchFamily="34" charset="0"/>
                <a:cs typeface="Arial" pitchFamily="34" charset="0"/>
              </a:rPr>
              <a:t>получении требования налогового органа. </a:t>
            </a:r>
            <a:br>
              <a:rPr lang="ru-RU" sz="2700" dirty="0" smtClean="0">
                <a:latin typeface="Arial" pitchFamily="34" charset="0"/>
                <a:cs typeface="Arial" pitchFamily="34" charset="0"/>
              </a:rPr>
            </a:br>
            <a:r>
              <a:rPr lang="ru-RU" sz="2700" dirty="0" smtClean="0">
                <a:latin typeface="Arial" pitchFamily="34" charset="0"/>
                <a:cs typeface="Arial" pitchFamily="34" charset="0"/>
              </a:rPr>
              <a:t>Меры ответственности».</a:t>
            </a:r>
            <a:endParaRPr lang="ru-RU" sz="2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6344" y="2067694"/>
            <a:ext cx="6309808" cy="100811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Управление </a:t>
            </a:r>
            <a:r>
              <a:rPr lang="ru-RU" b="1" noProof="0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Федеральной налоговой службы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b="1" noProof="0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по Амурской области</a:t>
            </a:r>
            <a:endParaRPr lang="en-US" b="1" noProof="0" dirty="0" smtClean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ctr" defTabSz="1043056">
              <a:spcBef>
                <a:spcPct val="0"/>
              </a:spcBef>
            </a:pPr>
            <a:r>
              <a:rPr lang="ru-RU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Начальник отдела </a:t>
            </a: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камерального контроля №1</a:t>
            </a:r>
          </a:p>
          <a:p>
            <a:pPr algn="ctr" defTabSz="1043056">
              <a:spcBef>
                <a:spcPct val="0"/>
              </a:spcBef>
            </a:pP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Лагода </a:t>
            </a:r>
            <a:r>
              <a:rPr lang="ru-RU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Татьяна Николаевна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1960" y="4519113"/>
            <a:ext cx="792088" cy="36004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611560" y="195486"/>
            <a:ext cx="7931267" cy="623669"/>
          </a:xfrm>
        </p:spPr>
        <p:txBody>
          <a:bodyPr>
            <a:normAutofit/>
          </a:bodyPr>
          <a:lstStyle/>
          <a:p>
            <a:pPr algn="ctr"/>
            <a:r>
              <a:rPr lang="ru-RU" sz="1600" cap="all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anose="02020603050405020304" pitchFamily="18" charset="0"/>
              </a:rPr>
              <a:t>Основания истребования документов (информации)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70435" y="771550"/>
            <a:ext cx="7920880" cy="4224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74663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altLang="zh-CN" sz="155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Статья 93 НК РФ </a:t>
            </a:r>
            <a:r>
              <a:rPr lang="ru-RU" altLang="zh-CN" sz="155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д</a:t>
            </a:r>
            <a:r>
              <a:rPr lang="ru-RU" altLang="zh-CN" sz="155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олжностное лицо налогового органа, проводящее налоговую проверку, вправе истребовать у проверяемого лица необходимые для проверки документы.</a:t>
            </a:r>
            <a:endParaRPr lang="ru-RU" altLang="zh-CN" sz="155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indent="474663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55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Статья 93.1 НК РФ:</a:t>
            </a:r>
            <a:endParaRPr lang="en-US" altLang="zh-CN" sz="155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55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- д</a:t>
            </a:r>
            <a:r>
              <a:rPr lang="ru-RU" altLang="zh-CN" sz="155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олжностное лицо налогового органа, проводящее налоговую проверку, вправе истребовать у контрагента, у лица, которое осуществляет ведение реестра владельцев ценных бумаг, или у иных лиц, располагающих документами (информацией), касающимися деятельности проверяемого налогоплательщика, эти документы (информацию) </a:t>
            </a:r>
            <a:r>
              <a:rPr lang="ru-RU" altLang="zh-CN" sz="1550" i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(пункт 1);</a:t>
            </a:r>
            <a:endParaRPr lang="en-US" altLang="zh-CN" sz="1550" i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285750" indent="-285750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altLang="zh-CN" sz="155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altLang="zh-CN" sz="155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олжностное </a:t>
            </a:r>
            <a:r>
              <a:rPr lang="ru-RU" altLang="zh-CN" sz="155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лицо налогового </a:t>
            </a:r>
            <a:r>
              <a:rPr lang="ru-RU" altLang="zh-CN" sz="155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органа вне рамок проведения налоговых проверок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55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случае необходимости получения документов (информации) о конкретной сделке вправе истребовать их у участников этой сделки или иных лиц, располагающих документами об этой сделке </a:t>
            </a:r>
            <a:r>
              <a:rPr lang="ru-RU" altLang="zh-CN" sz="1550" i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ru-RU" altLang="zh-CN" sz="155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пункт </a:t>
            </a:r>
            <a:r>
              <a:rPr lang="ru-RU" altLang="zh-CN" sz="1550" i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2);</a:t>
            </a:r>
            <a:endParaRPr lang="en-US" altLang="zh-CN" sz="1550" i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155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ru-RU" altLang="zh-CN" sz="155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должностное </a:t>
            </a:r>
            <a:r>
              <a:rPr lang="ru-RU" altLang="zh-CN" sz="155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лицо налогового органа, осуществляющее взыскание </a:t>
            </a:r>
            <a:r>
              <a:rPr lang="ru-RU" altLang="zh-CN" sz="155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задолженности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55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свыше </a:t>
            </a:r>
            <a:r>
              <a:rPr lang="ru-RU" altLang="zh-CN" sz="155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 млн. рублей, в случае не исполнения в течение 10 дней решения о взыскании  задолженности, принятого в соответствии со ст. 46 НК РФ, вправе истребовать  документы об имуществе, имущественных правах и обязательствах </a:t>
            </a:r>
            <a:r>
              <a:rPr lang="ru-RU" altLang="zh-CN" sz="1550" i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ru-RU" altLang="zh-CN" sz="1550" i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пункт </a:t>
            </a:r>
            <a:r>
              <a:rPr lang="ru-RU" altLang="zh-CN" sz="1550" i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2.1).</a:t>
            </a:r>
          </a:p>
          <a:p>
            <a:pPr indent="474663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zh-CN" sz="1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74663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zh-CN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476492" y="852571"/>
            <a:ext cx="5857377" cy="464743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21914" tIns="60957" rIns="121914" bIns="60957" rtlCol="0" anchor="ctr"/>
          <a:lstStyle/>
          <a:p>
            <a:pPr defTabSz="1088339"/>
            <a:r>
              <a:rPr lang="ru-RU" sz="1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Налоговым органом направлено </a:t>
            </a:r>
          </a:p>
          <a:p>
            <a:pPr defTabSz="1088339"/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требование о представлении документов (информации)</a:t>
            </a:r>
            <a:endParaRPr lang="ru-RU" sz="14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81343" y="195486"/>
            <a:ext cx="8359182" cy="615377"/>
          </a:xfrm>
          <a:prstGeom prst="rect">
            <a:avLst/>
          </a:prstGeom>
          <a:noFill/>
        </p:spPr>
        <p:txBody>
          <a:bodyPr vert="horz" wrap="square" lIns="121746" tIns="60873" rIns="121746" bIns="60873" rtlCol="0" anchor="ctr">
            <a:spAutoFit/>
          </a:bodyPr>
          <a:lstStyle>
            <a:defPPr>
              <a:defRPr lang="ru-RU"/>
            </a:defPPr>
            <a:lvl1pPr marR="0" indent="0" defTabSz="69560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tabLst/>
              <a:defRPr sz="2100" b="1" i="0" cap="all">
                <a:solidFill>
                  <a:srgbClr val="005AA9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</a:lstStyle>
          <a:p>
            <a:pPr algn="ctr">
              <a:defRPr/>
            </a:pPr>
            <a:r>
              <a:rPr lang="ru-RU" sz="1600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</a:rPr>
              <a:t>Порядок действий при получении требования о предоставлении документов (информации) в рамках статей 93 и 93.1 НК РФ</a:t>
            </a:r>
            <a:endParaRPr lang="ru-RU" sz="1600" cap="none" dirty="0">
              <a:solidFill>
                <a:srgbClr val="1F497D">
                  <a:lumMod val="75000"/>
                </a:srgbClr>
              </a:solidFill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32470" y="4959888"/>
            <a:ext cx="998804" cy="367148"/>
          </a:xfrm>
          <a:prstGeom prst="rect">
            <a:avLst/>
          </a:prstGeom>
        </p:spPr>
        <p:txBody>
          <a:bodyPr vert="horz" wrap="none" lIns="118850" tIns="59425" rIns="118850" bIns="59425" rtlCol="0" anchor="ctr">
            <a:noAutofit/>
          </a:bodyPr>
          <a:lstStyle/>
          <a:p>
            <a:pPr defTabSz="1188498">
              <a:spcBef>
                <a:spcPct val="0"/>
              </a:spcBef>
            </a:pPr>
            <a:endParaRPr lang="ru-RU" dirty="0">
              <a:solidFill>
                <a:srgbClr val="002060"/>
              </a:solidFill>
              <a:latin typeface="Arial Narrow" pitchFamily="34" charset="0"/>
              <a:ea typeface="Roboto Condensed" panose="02000000000000000000" pitchFamily="2" charset="0"/>
            </a:endParaRPr>
          </a:p>
        </p:txBody>
      </p:sp>
      <p:pic>
        <p:nvPicPr>
          <p:cNvPr id="9" name="Рисунок 8" descr="Документ">
            <a:extLst>
              <a:ext uri="{FF2B5EF4-FFF2-40B4-BE49-F238E27FC236}">
                <a16:creationId xmlns:lc="http://schemas.openxmlformats.org/drawingml/2006/lockedCanvas" xmlns="" xmlns:a16="http://schemas.microsoft.com/office/drawing/2014/main" id="{5525EE14-8E82-4A26-B9C0-663FAB782A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lc="http://schemas.openxmlformats.org/drawingml/2006/lockedCanvas" xmlns=""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6759359" y="810861"/>
            <a:ext cx="548161" cy="548161"/>
          </a:xfrm>
          <a:prstGeom prst="rect">
            <a:avLst/>
          </a:prstGeom>
        </p:spPr>
      </p:pic>
      <p:sp>
        <p:nvSpPr>
          <p:cNvPr id="10" name="Стрелка вниз 9"/>
          <p:cNvSpPr/>
          <p:nvPr/>
        </p:nvSpPr>
        <p:spPr>
          <a:xfrm>
            <a:off x="4273501" y="1378340"/>
            <a:ext cx="227789" cy="342623"/>
          </a:xfrm>
          <a:prstGeom prst="downArrow">
            <a:avLst/>
          </a:prstGeom>
          <a:pattFill prst="pct50">
            <a:fgClr>
              <a:schemeClr val="accent1"/>
            </a:fgClr>
            <a:bgClr>
              <a:schemeClr val="bg1"/>
            </a:bgClr>
          </a:pattFill>
          <a:ln w="12700">
            <a:solidFill>
              <a:srgbClr val="618C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0550" tIns="35314" rIns="70550" bIns="35314" anchor="ctr"/>
          <a:lstStyle/>
          <a:p>
            <a:pPr algn="ctr" defTabSz="742133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500" dirty="0">
              <a:solidFill>
                <a:prstClr val="white"/>
              </a:solidFill>
            </a:endParaRP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302597" y="4147362"/>
            <a:ext cx="7941809" cy="728644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805" tIns="58403" rIns="116805" bIns="58403" rtlCol="0" anchor="ctr"/>
          <a:lstStyle/>
          <a:p>
            <a:pPr algn="ctr" defTabSz="101741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случаи невозможности представления документов в установленный срок </a:t>
            </a:r>
            <a:r>
              <a:rPr lang="ru-RU" sz="1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необходимо подать соответствующее ходатайство в налоговый орган </a:t>
            </a:r>
            <a:r>
              <a:rPr lang="ru-RU" sz="1200" b="1" i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течение дня, следующего за днём получения требования</a:t>
            </a:r>
            <a:endParaRPr lang="ru-RU" sz="1200" b="1" i="1" u="sng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288931" y="1802156"/>
            <a:ext cx="8111533" cy="239717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21914" tIns="60957" rIns="121914" bIns="60957" rtlCol="0" anchor="ctr"/>
          <a:lstStyle/>
          <a:p>
            <a:pPr algn="ctr" defTabSz="1088339"/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представления документов (информации)</a:t>
            </a:r>
            <a:endParaRPr lang="ru-RU" sz="14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бъект 4"/>
          <p:cNvSpPr txBox="1">
            <a:spLocks noGrp="1"/>
          </p:cNvSpPr>
          <p:nvPr/>
        </p:nvSpPr>
        <p:spPr bwMode="auto">
          <a:xfrm>
            <a:off x="5264793" y="1922015"/>
            <a:ext cx="279032" cy="1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65" tIns="40683" rIns="81365" bIns="40683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534933" indent="-534933" defTabSz="813582">
              <a:buFont typeface="Wingdings" panose="05000000000000000000" pitchFamily="2" charset="2"/>
              <a:buChar char="ü"/>
            </a:pPr>
            <a:endParaRPr lang="ru-RU" sz="9000" b="1" kern="0" dirty="0">
              <a:solidFill>
                <a:srgbClr val="F7964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8" name="Стрелка вниз 17"/>
          <p:cNvSpPr/>
          <p:nvPr/>
        </p:nvSpPr>
        <p:spPr>
          <a:xfrm rot="2034761">
            <a:off x="2612080" y="2162011"/>
            <a:ext cx="215715" cy="351665"/>
          </a:xfrm>
          <a:prstGeom prst="downArrow">
            <a:avLst/>
          </a:prstGeom>
          <a:pattFill prst="pct50">
            <a:fgClr>
              <a:schemeClr val="accent1"/>
            </a:fgClr>
            <a:bgClr>
              <a:schemeClr val="bg1"/>
            </a:bgClr>
          </a:pattFill>
          <a:ln w="12700">
            <a:solidFill>
              <a:srgbClr val="618C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0550" tIns="35314" rIns="70550" bIns="35314" anchor="ctr"/>
          <a:lstStyle/>
          <a:p>
            <a:pPr algn="ctr" defTabSz="742133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500" dirty="0">
              <a:solidFill>
                <a:prstClr val="white"/>
              </a:solidFill>
            </a:endParaRPr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285975" y="2528408"/>
            <a:ext cx="3873633" cy="1506392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21914" tIns="60957" rIns="121914" bIns="60957" rtlCol="0" anchor="ctr"/>
          <a:lstStyle/>
          <a:p>
            <a:pPr algn="ctr">
              <a:buClr>
                <a:srgbClr val="CAD82A"/>
              </a:buClr>
              <a:tabLst>
                <a:tab pos="342900" algn="l"/>
              </a:tabLst>
            </a:pPr>
            <a:r>
              <a:rPr lang="ru-RU" sz="1300" b="1" i="1" u="sng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Проверяемым налогоплательщиком</a:t>
            </a:r>
          </a:p>
          <a:p>
            <a:pPr algn="ctr">
              <a:buClr>
                <a:srgbClr val="CAD82A"/>
              </a:buClr>
              <a:tabLst>
                <a:tab pos="342900" algn="l"/>
              </a:tabLst>
            </a:pPr>
            <a:r>
              <a:rPr lang="ru-RU" sz="1300" b="1" i="1" u="sng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(ст. 93 НК РФ)</a:t>
            </a:r>
            <a:r>
              <a:rPr lang="ru-RU" sz="13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buClr>
                <a:srgbClr val="CAD82A"/>
              </a:buClr>
              <a:tabLst>
                <a:tab pos="342900" algn="l"/>
              </a:tabLst>
            </a:pPr>
            <a:r>
              <a:rPr lang="ru-RU" sz="13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3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дней </a:t>
            </a:r>
            <a:r>
              <a:rPr lang="ru-RU" sz="13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 дня получения требования о представлении документов (информации) </a:t>
            </a:r>
            <a:endParaRPr lang="ru-RU" sz="13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CAD82A"/>
              </a:buClr>
              <a:tabLst>
                <a:tab pos="342900" algn="l"/>
              </a:tabLst>
            </a:pPr>
            <a:endParaRPr lang="ru-RU" sz="13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CAD82A"/>
              </a:buClr>
              <a:tabLst>
                <a:tab pos="342900" algn="l"/>
              </a:tabLst>
            </a:pPr>
            <a:r>
              <a:rPr lang="ru-RU" sz="9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(20 рабочих дней </a:t>
            </a:r>
            <a:r>
              <a:rPr lang="ru-RU" sz="9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9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для консолидированной группы налогоплательщиков; </a:t>
            </a:r>
          </a:p>
          <a:p>
            <a:pPr algn="ctr">
              <a:buClr>
                <a:srgbClr val="CAD82A"/>
              </a:buClr>
              <a:tabLst>
                <a:tab pos="342900" algn="l"/>
              </a:tabLst>
            </a:pPr>
            <a:r>
              <a:rPr lang="ru-RU" sz="9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30 рабочих дней </a:t>
            </a:r>
            <a:r>
              <a:rPr lang="ru-RU" sz="9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9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для иностранной организации)</a:t>
            </a:r>
            <a:endParaRPr lang="ru-RU" sz="9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Блок-схема: альтернативный процесс 20"/>
          <p:cNvSpPr/>
          <p:nvPr/>
        </p:nvSpPr>
        <p:spPr>
          <a:xfrm>
            <a:off x="4546641" y="2528408"/>
            <a:ext cx="3795134" cy="1506392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21914" tIns="60957" rIns="121914" bIns="60957" rtlCol="0" anchor="ctr"/>
          <a:lstStyle/>
          <a:p>
            <a:pPr algn="ctr">
              <a:buClr>
                <a:srgbClr val="CAD82A"/>
              </a:buClr>
              <a:tabLst>
                <a:tab pos="342900" algn="l"/>
              </a:tabLst>
            </a:pPr>
            <a:endParaRPr lang="ru-RU" sz="1300" b="1" i="1" u="sng" dirty="0" smtClean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rgbClr val="CAD82A"/>
              </a:buClr>
              <a:tabLst>
                <a:tab pos="342900" algn="l"/>
              </a:tabLst>
            </a:pPr>
            <a:r>
              <a:rPr lang="ru-RU" sz="1300" b="1" i="1" u="sng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Контрагентом проверяемого налогоплательщика </a:t>
            </a:r>
          </a:p>
          <a:p>
            <a:pPr algn="ctr">
              <a:buClr>
                <a:srgbClr val="CAD82A"/>
              </a:buClr>
              <a:tabLst>
                <a:tab pos="342900" algn="l"/>
              </a:tabLst>
            </a:pPr>
            <a:r>
              <a:rPr lang="ru-RU" sz="1300" b="1" i="1" u="sng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</a:t>
            </a:r>
            <a:r>
              <a:rPr lang="ru-RU" sz="1300" b="1" i="1" u="sng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b="1" i="1" u="sng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93.1 </a:t>
            </a:r>
            <a:r>
              <a:rPr lang="ru-RU" sz="1300" b="1" i="1" u="sng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НК РФ</a:t>
            </a:r>
            <a:r>
              <a:rPr lang="ru-RU" sz="1300" b="1" i="1" u="sng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buClr>
                <a:srgbClr val="CAD82A"/>
              </a:buClr>
              <a:tabLst>
                <a:tab pos="342900" algn="l"/>
              </a:tabLst>
            </a:pPr>
            <a:endParaRPr lang="ru-RU" sz="1400" b="1" i="1" u="sng" dirty="0" smtClean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rgbClr val="CAD82A"/>
              </a:buClr>
              <a:tabLst>
                <a:tab pos="342900" algn="l"/>
              </a:tabLst>
            </a:pPr>
            <a:endParaRPr lang="ru-RU" sz="1200" b="1" i="1" u="sng" dirty="0" smtClean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rgbClr val="CAD82A"/>
              </a:buClr>
              <a:tabLst>
                <a:tab pos="342900" algn="l"/>
              </a:tabLst>
            </a:pPr>
            <a:endParaRPr lang="ru-RU" sz="1200" b="1" i="1" u="sng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rgbClr val="CAD82A"/>
              </a:buClr>
              <a:tabLst>
                <a:tab pos="342900" algn="l"/>
              </a:tabLst>
            </a:pPr>
            <a:endParaRPr lang="ru-RU" sz="1200" b="1" i="1" u="sng" dirty="0" smtClean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rgbClr val="CAD82A"/>
              </a:buClr>
              <a:tabLst>
                <a:tab pos="342900" algn="l"/>
              </a:tabLst>
            </a:pPr>
            <a:endParaRPr lang="ru-RU" sz="1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flipH="1">
            <a:off x="5535070" y="3210712"/>
            <a:ext cx="283548" cy="141783"/>
          </a:xfrm>
          <a:prstGeom prst="straightConnector1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6941504" y="3244495"/>
            <a:ext cx="281637" cy="120016"/>
          </a:xfrm>
          <a:prstGeom prst="straightConnector1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44F818C1-63AA-4ED4-9807-C3F7644EDB0D}"/>
              </a:ext>
            </a:extLst>
          </p:cNvPr>
          <p:cNvSpPr txBox="1"/>
          <p:nvPr/>
        </p:nvSpPr>
        <p:spPr>
          <a:xfrm>
            <a:off x="4560803" y="3352495"/>
            <a:ext cx="189472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CAD82A"/>
              </a:buClr>
              <a:tabLst>
                <a:tab pos="342900" algn="l"/>
              </a:tabLst>
            </a:pPr>
            <a:r>
              <a:rPr lang="ru-RU" sz="1100" b="1" i="1" u="sng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1 </a:t>
            </a:r>
            <a:r>
              <a:rPr lang="ru-RU" sz="1100" b="1" i="1" u="sng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ходе проверки)</a:t>
            </a:r>
            <a:endParaRPr lang="ru-RU" sz="1100" b="1" dirty="0" smtClean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rgbClr val="CAD82A"/>
              </a:buClr>
              <a:tabLst>
                <a:tab pos="342900" algn="l"/>
              </a:tabLst>
            </a:pPr>
            <a:r>
              <a:rPr lang="ru-RU" sz="11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11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дней </a:t>
            </a:r>
            <a:r>
              <a:rPr lang="ru-RU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 дня получения </a:t>
            </a:r>
            <a:r>
              <a:rPr lang="ru-RU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требования</a:t>
            </a:r>
            <a:endParaRPr lang="ru-RU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44F818C1-63AA-4ED4-9807-C3F7644EDB0D}"/>
              </a:ext>
            </a:extLst>
          </p:cNvPr>
          <p:cNvSpPr txBox="1"/>
          <p:nvPr/>
        </p:nvSpPr>
        <p:spPr>
          <a:xfrm>
            <a:off x="6372200" y="3310629"/>
            <a:ext cx="17018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CAD82A"/>
              </a:buClr>
              <a:tabLst>
                <a:tab pos="342900" algn="l"/>
              </a:tabLst>
            </a:pPr>
            <a:r>
              <a:rPr lang="ru-RU" sz="1100" b="1" i="1" u="sng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2 (вне </a:t>
            </a:r>
            <a:r>
              <a:rPr lang="ru-RU" sz="1100" b="1" i="1" u="sng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рамок проверки </a:t>
            </a:r>
          </a:p>
          <a:p>
            <a:pPr algn="ctr">
              <a:buClr>
                <a:srgbClr val="CAD82A"/>
              </a:buClr>
              <a:tabLst>
                <a:tab pos="342900" algn="l"/>
              </a:tabLst>
            </a:pPr>
            <a:r>
              <a:rPr lang="ru-RU" sz="1100" b="1" i="1" u="sng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конкретной сделке) </a:t>
            </a:r>
            <a:endParaRPr lang="ru-RU" sz="1100" b="1" dirty="0" smtClean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rgbClr val="CAD82A"/>
              </a:buClr>
              <a:tabLst>
                <a:tab pos="342900" algn="l"/>
              </a:tabLst>
            </a:pPr>
            <a:r>
              <a:rPr lang="ru-RU" sz="11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1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дней </a:t>
            </a:r>
            <a:r>
              <a:rPr lang="ru-RU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 дня получения </a:t>
            </a:r>
            <a:r>
              <a:rPr lang="ru-RU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требования</a:t>
            </a:r>
            <a:endParaRPr lang="ru-RU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" name="Picture 3" descr="C:\Users\2800-00-622\Downloads\картинки\image-19-05-23-14-39.jpe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4841" y="2086123"/>
            <a:ext cx="599711" cy="618706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Стрелка вниз 30"/>
          <p:cNvSpPr/>
          <p:nvPr/>
        </p:nvSpPr>
        <p:spPr>
          <a:xfrm rot="19860450">
            <a:off x="5710761" y="2146499"/>
            <a:ext cx="215715" cy="351665"/>
          </a:xfrm>
          <a:prstGeom prst="downArrow">
            <a:avLst/>
          </a:prstGeom>
          <a:pattFill prst="pct50">
            <a:fgClr>
              <a:schemeClr val="accent1"/>
            </a:fgClr>
            <a:bgClr>
              <a:schemeClr val="bg1"/>
            </a:bgClr>
          </a:pattFill>
          <a:ln w="12700">
            <a:solidFill>
              <a:srgbClr val="618C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0550" tIns="35314" rIns="70550" bIns="35314" anchor="ctr"/>
          <a:lstStyle/>
          <a:p>
            <a:pPr algn="ctr" defTabSz="742133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5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336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399487" y="4391249"/>
            <a:ext cx="503585" cy="513582"/>
          </a:xfrm>
        </p:spPr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04838" y="21878"/>
            <a:ext cx="8359182" cy="615377"/>
          </a:xfrm>
          <a:prstGeom prst="rect">
            <a:avLst/>
          </a:prstGeom>
          <a:noFill/>
        </p:spPr>
        <p:txBody>
          <a:bodyPr vert="horz" wrap="square" lIns="121746" tIns="60873" rIns="121746" bIns="60873" rtlCol="0" anchor="ctr">
            <a:spAutoFit/>
          </a:bodyPr>
          <a:lstStyle>
            <a:defPPr>
              <a:defRPr lang="ru-RU"/>
            </a:defPPr>
            <a:lvl1pPr marR="0" indent="0" defTabSz="69560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tabLst/>
              <a:defRPr sz="2100" b="1" i="0" cap="all">
                <a:solidFill>
                  <a:srgbClr val="005AA9"/>
                </a:solidFill>
                <a:latin typeface="Arial Narrow" panose="020B0606020202030204" pitchFamily="34" charset="0"/>
                <a:cs typeface="Times New Roman" panose="02020603050405020304" pitchFamily="18" charset="0"/>
              </a:defRPr>
            </a:lvl1pPr>
          </a:lstStyle>
          <a:p>
            <a:pPr algn="ctr">
              <a:defRPr/>
            </a:pPr>
            <a:r>
              <a:rPr lang="ru-RU" sz="1600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</a:rPr>
              <a:t>Ответственность за непредставление </a:t>
            </a:r>
            <a:endParaRPr lang="en-US" sz="1600" dirty="0" smtClean="0">
              <a:solidFill>
                <a:srgbClr val="1F497D">
                  <a:lumMod val="75000"/>
                </a:srgbClr>
              </a:solidFill>
              <a:latin typeface="Times New Roman" pitchFamily="18" charset="0"/>
            </a:endParaRPr>
          </a:p>
          <a:p>
            <a:pPr algn="ctr">
              <a:defRPr/>
            </a:pPr>
            <a:r>
              <a:rPr lang="ru-RU" sz="1600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</a:rPr>
              <a:t>документов (информации)</a:t>
            </a:r>
            <a:r>
              <a:rPr lang="en-US" sz="1600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</a:rPr>
              <a:t> </a:t>
            </a:r>
            <a:r>
              <a:rPr lang="ru-RU" sz="1600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</a:rPr>
              <a:t>по требованию</a:t>
            </a:r>
            <a:endParaRPr lang="ru-RU" sz="1600" cap="none" dirty="0">
              <a:solidFill>
                <a:srgbClr val="1F497D">
                  <a:lumMod val="75000"/>
                </a:srgbClr>
              </a:solidFill>
              <a:latin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787689"/>
              </p:ext>
            </p:extLst>
          </p:nvPr>
        </p:nvGraphicFramePr>
        <p:xfrm>
          <a:off x="467544" y="555526"/>
          <a:ext cx="7911577" cy="4356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8010"/>
                <a:gridCol w="1099768"/>
                <a:gridCol w="1198711"/>
                <a:gridCol w="2735088"/>
              </a:tblGrid>
              <a:tr h="623382">
                <a:tc>
                  <a:txBody>
                    <a:bodyPr/>
                    <a:lstStyle/>
                    <a:p>
                      <a:pPr algn="ctr"/>
                      <a:r>
                        <a:rPr lang="ru-RU" sz="11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Нарушение</a:t>
                      </a:r>
                      <a:endParaRPr lang="ru-RU" sz="11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Roboto Condensed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ctr" defTabSz="8162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Правовое основание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 Condensed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ctr" defTabSz="8162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Категория налогоплательщика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 Condensed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Штрафные санкции</a:t>
                      </a:r>
                    </a:p>
                  </a:txBody>
                  <a:tcPr marL="121920" marR="121920" marT="60960" marB="60960" anchor="ctr"/>
                </a:tc>
              </a:tr>
              <a:tr h="210155">
                <a:tc gridSpan="4"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Налоговая ответственность</a:t>
                      </a: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91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Непредставление (несвоевременное представление) документов </a:t>
                      </a:r>
                    </a:p>
                    <a:p>
                      <a:pPr algn="ctr" font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проверяемым налогоплательщиком</a:t>
                      </a:r>
                    </a:p>
                    <a:p>
                      <a:pPr algn="ctr" font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 (п. 4 ст. 93 НК РФ) 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Roboto Condensed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81629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п. 1 </a:t>
                      </a:r>
                    </a:p>
                    <a:p>
                      <a:pPr marL="0" marR="0" lvl="0" indent="0" algn="ctr" defTabSz="81629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ст. 126 </a:t>
                      </a:r>
                    </a:p>
                    <a:p>
                      <a:pPr marL="0" marR="0" lvl="0" indent="0" algn="ctr" defTabSz="81629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НК РФ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 Condensed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ЮЛ</a:t>
                      </a: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ИП</a:t>
                      </a: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ФЛ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 руб</a:t>
                      </a:r>
                      <a:r>
                        <a:rPr lang="ru-RU" sz="1500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/>
                      <a:r>
                        <a:rPr lang="ru-RU" sz="15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каждый непредставленный</a:t>
                      </a:r>
                    </a:p>
                    <a:p>
                      <a:pPr algn="ctr"/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документ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</a:tr>
              <a:tr h="857429">
                <a:tc>
                  <a:txBody>
                    <a:bodyPr/>
                    <a:lstStyle/>
                    <a:p>
                      <a:pPr marL="0" marR="0" lvl="0" indent="0" algn="ctr" defTabSz="81629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Непредставление (несвоевременное представление) документов контрагентом проверяемого лица</a:t>
                      </a:r>
                    </a:p>
                    <a:p>
                      <a:pPr marL="0" marR="0" lvl="0" indent="0" algn="ctr" defTabSz="81629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 (п. 6 ст. 93.1 НК РФ) 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 Condensed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ctr" defTabSz="81629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п. 2 </a:t>
                      </a:r>
                    </a:p>
                    <a:p>
                      <a:pPr marL="0" marR="0" lvl="0" indent="0" algn="ctr" defTabSz="81629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ст. 126 </a:t>
                      </a:r>
                    </a:p>
                    <a:p>
                      <a:pPr marL="0" marR="0" lvl="0" indent="0" algn="ctr" defTabSz="81629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НК РФ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 Condensed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ЮЛ</a:t>
                      </a: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ИП</a:t>
                      </a:r>
                    </a:p>
                    <a:p>
                      <a:pPr algn="ctr"/>
                      <a:endParaRPr lang="ru-RU" sz="12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ФЛ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10 000 руб.</a:t>
                      </a:r>
                    </a:p>
                    <a:p>
                      <a:pPr algn="ctr"/>
                      <a:r>
                        <a:rPr lang="ru-RU" sz="5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endParaRPr lang="ru-RU" sz="5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5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5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500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1000</a:t>
                      </a:r>
                      <a:r>
                        <a:rPr lang="ru-RU" sz="1500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руб.</a:t>
                      </a:r>
                      <a:endParaRPr lang="ru-RU" sz="1500" kern="12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</a:tr>
              <a:tr h="857429"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Несообщение (несвоевременное представление) сведений 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ctr" defTabSz="81629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п. 1 </a:t>
                      </a:r>
                    </a:p>
                    <a:p>
                      <a:pPr marL="0" marR="0" lvl="0" indent="0" algn="ctr" defTabSz="81629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ст. 129.1  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 Condensed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81629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НК РФ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 Condensed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ЮЛ</a:t>
                      </a: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ИП</a:t>
                      </a: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ФЛ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5 000 руб.,</a:t>
                      </a:r>
                      <a:r>
                        <a:rPr lang="ru-RU" sz="1400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</a:t>
                      </a:r>
                      <a:r>
                        <a:rPr lang="ru-RU" sz="1100" u="sng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повторном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нарушении в течение календарного года -</a:t>
                      </a:r>
                    </a:p>
                    <a:p>
                      <a:pPr algn="ctr"/>
                      <a:r>
                        <a:rPr lang="ru-RU" sz="1400" kern="12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20 000 руб.</a:t>
                      </a:r>
                      <a:endParaRPr lang="ru-RU" sz="1400" kern="120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</a:tr>
              <a:tr h="310449">
                <a:tc gridSpan="4">
                  <a:txBody>
                    <a:bodyPr/>
                    <a:lstStyle/>
                    <a:p>
                      <a:pPr marL="0" marR="0" lvl="0" indent="0" algn="ctr" defTabSz="8162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Административная ответственность</a:t>
                      </a:r>
                    </a:p>
                  </a:txBody>
                  <a:tcPr marL="121920" marR="121920" marT="60960" marB="6096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0464"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Непредставление (несвоевременное представление) документов </a:t>
                      </a:r>
                    </a:p>
                    <a:p>
                      <a:pPr algn="ctr"/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и иных сведений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Roboto Condensed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ст. 15.6 </a:t>
                      </a:r>
                      <a:endParaRPr kumimoji="0" lang="en-US" sz="12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 Condensed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Roboto Condensed" charset="0"/>
                          <a:cs typeface="Times New Roman" panose="02020603050405020304" pitchFamily="18" charset="0"/>
                        </a:rPr>
                        <a:t>КоАП РФ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Roboto Condensed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8162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Должностное лицо ЮЛ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ctr" defTabSz="8162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 300 руб. до 500 руб.</a:t>
                      </a:r>
                    </a:p>
                  </a:txBody>
                  <a:tcPr marL="121920" marR="121920" marT="60960" marB="60960" anchor="ctr"/>
                </a:tc>
              </a:tr>
            </a:tbl>
          </a:graphicData>
        </a:graphic>
      </p:graphicFrame>
      <p:sp>
        <p:nvSpPr>
          <p:cNvPr id="7" name="Правая фигурная скобка 6"/>
          <p:cNvSpPr/>
          <p:nvPr/>
        </p:nvSpPr>
        <p:spPr>
          <a:xfrm>
            <a:off x="5292080" y="2245595"/>
            <a:ext cx="216024" cy="404626"/>
          </a:xfrm>
          <a:prstGeom prst="rightBrace">
            <a:avLst>
              <a:gd name="adj1" fmla="val 18024"/>
              <a:gd name="adj2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4F818C1-63AA-4ED4-9807-C3F7644EDB0D}"/>
              </a:ext>
            </a:extLst>
          </p:cNvPr>
          <p:cNvSpPr txBox="1"/>
          <p:nvPr/>
        </p:nvSpPr>
        <p:spPr>
          <a:xfrm>
            <a:off x="6660232" y="2139702"/>
            <a:ext cx="15097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0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повторном</a:t>
            </a:r>
            <a:r>
              <a:rPr lang="ru-RU" sz="1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нарушении в течение календарного </a:t>
            </a:r>
            <a:r>
              <a:rPr lang="ru-RU" sz="1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штраф увеличивается </a:t>
            </a:r>
          </a:p>
          <a:p>
            <a:pPr lvl="0" algn="ctr"/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 раза</a:t>
            </a:r>
            <a:endPara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091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5" name="Subtitle 2">
            <a:extLst>
              <a:ext uri="{FF2B5EF4-FFF2-40B4-BE49-F238E27FC236}"/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3289" y="411510"/>
            <a:ext cx="7416809" cy="798934"/>
          </a:xfrm>
        </p:spPr>
        <p:txBody>
          <a:bodyPr lIns="0" tIns="0" rIns="0" bIns="0" rtlCol="0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tabLst>
                <a:tab pos="342170" algn="l"/>
              </a:tabLst>
              <a:defRPr/>
            </a:pPr>
            <a:r>
              <a:rPr lang="ru-RU" b="1" kern="1200" cap="all" dirty="0" smtClean="0">
                <a:solidFill>
                  <a:srgbClr val="4F81B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Куда можно обратиться по вопросам обоснованности истребования документов (информации)</a:t>
            </a:r>
            <a:endParaRPr lang="ru-RU" b="1" kern="1200" cap="all" dirty="0">
              <a:solidFill>
                <a:srgbClr val="4F81B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5282" y="1419622"/>
            <a:ext cx="7344816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2357">
              <a:defRPr/>
            </a:pPr>
            <a:r>
              <a:rPr lang="ru-RU" sz="2500" b="1" dirty="0">
                <a:solidFill>
                  <a:srgbClr val="D71920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Управление ФНС России по Амурской области </a:t>
            </a:r>
          </a:p>
          <a:p>
            <a:pPr algn="ctr" defTabSz="912357">
              <a:defRPr/>
            </a:pPr>
            <a:r>
              <a:rPr lang="ru-RU" sz="2500" b="1" dirty="0">
                <a:solidFill>
                  <a:srgbClr val="D71920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г. Благовещенск, </a:t>
            </a:r>
            <a:endParaRPr lang="ru-RU" sz="2500" b="1" dirty="0" smtClean="0">
              <a:solidFill>
                <a:srgbClr val="D71920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2357">
              <a:defRPr/>
            </a:pPr>
            <a:r>
              <a:rPr lang="ru-RU" sz="2500" b="1" dirty="0" smtClean="0">
                <a:solidFill>
                  <a:srgbClr val="D71920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пер. Советский, 65/1 </a:t>
            </a:r>
            <a:endParaRPr lang="ru-RU" sz="2500" b="1" dirty="0">
              <a:solidFill>
                <a:srgbClr val="D71920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09353" y="2756605"/>
            <a:ext cx="295232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2357">
              <a:defRPr/>
            </a:pPr>
            <a:r>
              <a:rPr lang="ru-RU" sz="2500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телефоны: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763689" y="3219822"/>
            <a:ext cx="568863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9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1225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1225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1225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1225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912539"/>
            <a:r>
              <a:rPr lang="ru-RU" sz="3500" b="1" dirty="0" smtClean="0">
                <a:solidFill>
                  <a:srgbClr val="3B7600"/>
                </a:solidFill>
                <a:latin typeface="Times New Roman" pitchFamily="18" charset="0"/>
                <a:cs typeface="Times New Roman" pitchFamily="18" charset="0"/>
              </a:rPr>
              <a:t>+7(4162</a:t>
            </a:r>
            <a:r>
              <a:rPr lang="ru-RU" sz="3500" b="1" dirty="0">
                <a:solidFill>
                  <a:srgbClr val="3B76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500" b="1" dirty="0" smtClean="0">
                <a:solidFill>
                  <a:srgbClr val="3B7600"/>
                </a:solidFill>
                <a:latin typeface="Times New Roman" pitchFamily="18" charset="0"/>
                <a:cs typeface="Times New Roman" pitchFamily="18" charset="0"/>
              </a:rPr>
              <a:t>49-65-60,</a:t>
            </a:r>
            <a:endParaRPr lang="ru-RU" sz="3500" b="1" dirty="0">
              <a:solidFill>
                <a:srgbClr val="3B7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2539"/>
            <a:r>
              <a:rPr lang="ru-RU" sz="3500" b="1" dirty="0" smtClean="0">
                <a:solidFill>
                  <a:srgbClr val="3B7600"/>
                </a:solidFill>
                <a:latin typeface="Times New Roman" pitchFamily="18" charset="0"/>
                <a:cs typeface="Times New Roman" pitchFamily="18" charset="0"/>
              </a:rPr>
              <a:t>доб. </a:t>
            </a:r>
            <a:r>
              <a:rPr lang="ru-RU" sz="3500" b="1" smtClean="0">
                <a:solidFill>
                  <a:srgbClr val="3B7600"/>
                </a:solidFill>
                <a:latin typeface="Times New Roman" pitchFamily="18" charset="0"/>
                <a:cs typeface="Times New Roman" pitchFamily="18" charset="0"/>
              </a:rPr>
              <a:t>1700, 1701</a:t>
            </a:r>
            <a:endParaRPr lang="ru-RU" sz="3500" b="1" dirty="0">
              <a:solidFill>
                <a:srgbClr val="3B7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938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5" name="Заголовок 8"/>
          <p:cNvSpPr>
            <a:spLocks noGrp="1"/>
          </p:cNvSpPr>
          <p:nvPr>
            <p:ph type="title"/>
          </p:nvPr>
        </p:nvSpPr>
        <p:spPr>
          <a:xfrm>
            <a:off x="611560" y="1995686"/>
            <a:ext cx="7632699" cy="576064"/>
          </a:xfrm>
        </p:spPr>
        <p:txBody>
          <a:bodyPr/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632533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Present_FNS2012_16-9</Template>
  <TotalTime>1173</TotalTime>
  <Words>572</Words>
  <Application>Microsoft Office PowerPoint</Application>
  <PresentationFormat>Экран (16:9)</PresentationFormat>
  <Paragraphs>103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Present_FNS2012_16-9</vt:lpstr>
      <vt:lpstr>«Порядок исполнения обязанности по предоставлению документов (информации) при получении требования налогового органа.  Меры ответственности».</vt:lpstr>
      <vt:lpstr>Основания истребования документов (информации)</vt:lpstr>
      <vt:lpstr>Презентация PowerPoint</vt:lpstr>
      <vt:lpstr>Презентация PowerPoint</vt:lpstr>
      <vt:lpstr>Куда можно обратиться по вопросам обоснованности истребования документов (информации)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Телеком</dc:creator>
  <cp:lastModifiedBy>Лагода Татьяна Николаевна</cp:lastModifiedBy>
  <cp:revision>56</cp:revision>
  <dcterms:created xsi:type="dcterms:W3CDTF">2016-04-01T10:55:54Z</dcterms:created>
  <dcterms:modified xsi:type="dcterms:W3CDTF">2025-05-15T08:46:54Z</dcterms:modified>
</cp:coreProperties>
</file>