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288" r:id="rId4"/>
    <p:sldId id="282" r:id="rId5"/>
    <p:sldId id="280" r:id="rId6"/>
    <p:sldId id="283" r:id="rId7"/>
    <p:sldId id="290" r:id="rId8"/>
    <p:sldId id="291" r:id="rId9"/>
    <p:sldId id="292" r:id="rId10"/>
    <p:sldId id="263" r:id="rId11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васенко Альбина Борисовна" initials="ИА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95" autoAdjust="0"/>
  </p:normalViewPr>
  <p:slideViewPr>
    <p:cSldViewPr showGuides="1">
      <p:cViewPr varScale="1">
        <p:scale>
          <a:sx n="74" d="100"/>
          <a:sy n="74" d="100"/>
        </p:scale>
        <p:origin x="-96" y="-1284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7C34D3-7651-49A6-AE9D-FBF5A3F2987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8A46CA-A201-40E4-A49E-8D20F484FF44}" type="pres">
      <dgm:prSet presAssocID="{6B7C34D3-7651-49A6-AE9D-FBF5A3F2987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E1D4F560-227A-47D2-BCF4-E7826971FCCD}" type="presOf" srcId="{6B7C34D3-7651-49A6-AE9D-FBF5A3F29875}" destId="{7E8A46CA-A201-40E4-A49E-8D20F484FF44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7C34D3-7651-49A6-AE9D-FBF5A3F2987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2944F7-F349-400B-8DB8-FC730343C12A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algn="just"/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</a:t>
          </a:r>
          <a:r>
            <a:rPr lang="ru-RU" sz="18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25 марта 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следующего года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61D23B-7E68-47EA-A358-21D37D9528BD}" type="parTrans" cxnId="{44B74993-C957-45D0-AD23-9146C718256E}">
      <dgm:prSet/>
      <dgm:spPr/>
      <dgm:t>
        <a:bodyPr/>
        <a:lstStyle/>
        <a:p>
          <a:endParaRPr lang="ru-RU"/>
        </a:p>
      </dgm:t>
    </dgm:pt>
    <dgm:pt modelId="{D48ABBE6-DE40-459D-A616-EA9E9AC2A839}" type="sibTrans" cxnId="{44B74993-C957-45D0-AD23-9146C718256E}">
      <dgm:prSet/>
      <dgm:spPr/>
      <dgm:t>
        <a:bodyPr/>
        <a:lstStyle/>
        <a:p>
          <a:endParaRPr lang="ru-RU"/>
        </a:p>
      </dgm:t>
    </dgm:pt>
    <dgm:pt modelId="{7E8A46CA-A201-40E4-A49E-8D20F484FF44}" type="pres">
      <dgm:prSet presAssocID="{6B7C34D3-7651-49A6-AE9D-FBF5A3F2987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035BFE6-E035-49C1-A1B3-82B4D468145A}" type="pres">
      <dgm:prSet presAssocID="{E32944F7-F349-400B-8DB8-FC730343C12A}" presName="root" presStyleCnt="0"/>
      <dgm:spPr/>
    </dgm:pt>
    <dgm:pt modelId="{9A12C9A2-B585-4664-AAA9-8E9E553B8441}" type="pres">
      <dgm:prSet presAssocID="{E32944F7-F349-400B-8DB8-FC730343C12A}" presName="rootComposite" presStyleCnt="0"/>
      <dgm:spPr/>
    </dgm:pt>
    <dgm:pt modelId="{1746FCE0-5BE8-4A63-9E5B-83EFEE361853}" type="pres">
      <dgm:prSet presAssocID="{E32944F7-F349-400B-8DB8-FC730343C12A}" presName="rootText" presStyleLbl="node1" presStyleIdx="0" presStyleCnt="1" custScaleX="169019" custScaleY="52149" custLinFactNeighborX="-3012" custLinFactNeighborY="-31968"/>
      <dgm:spPr/>
      <dgm:t>
        <a:bodyPr/>
        <a:lstStyle/>
        <a:p>
          <a:endParaRPr lang="ru-RU"/>
        </a:p>
      </dgm:t>
    </dgm:pt>
    <dgm:pt modelId="{B3543F6F-3E2F-43FD-9D9D-BC450D8C0A2D}" type="pres">
      <dgm:prSet presAssocID="{E32944F7-F349-400B-8DB8-FC730343C12A}" presName="rootConnector" presStyleLbl="node1" presStyleIdx="0" presStyleCnt="1"/>
      <dgm:spPr/>
      <dgm:t>
        <a:bodyPr/>
        <a:lstStyle/>
        <a:p>
          <a:endParaRPr lang="ru-RU"/>
        </a:p>
      </dgm:t>
    </dgm:pt>
    <dgm:pt modelId="{F218C1CC-4F12-46F6-985D-0D77059A7B35}" type="pres">
      <dgm:prSet presAssocID="{E32944F7-F349-400B-8DB8-FC730343C12A}" presName="childShape" presStyleCnt="0"/>
      <dgm:spPr/>
    </dgm:pt>
  </dgm:ptLst>
  <dgm:cxnLst>
    <dgm:cxn modelId="{124FC374-64CA-40C1-9DA2-EA1869B8A68D}" type="presOf" srcId="{E32944F7-F349-400B-8DB8-FC730343C12A}" destId="{1746FCE0-5BE8-4A63-9E5B-83EFEE361853}" srcOrd="0" destOrd="0" presId="urn:microsoft.com/office/officeart/2005/8/layout/hierarchy3"/>
    <dgm:cxn modelId="{328A9297-C76F-47B1-83CB-96F2E049218A}" type="presOf" srcId="{6B7C34D3-7651-49A6-AE9D-FBF5A3F29875}" destId="{7E8A46CA-A201-40E4-A49E-8D20F484FF44}" srcOrd="0" destOrd="0" presId="urn:microsoft.com/office/officeart/2005/8/layout/hierarchy3"/>
    <dgm:cxn modelId="{44B74993-C957-45D0-AD23-9146C718256E}" srcId="{6B7C34D3-7651-49A6-AE9D-FBF5A3F29875}" destId="{E32944F7-F349-400B-8DB8-FC730343C12A}" srcOrd="0" destOrd="0" parTransId="{9B61D23B-7E68-47EA-A358-21D37D9528BD}" sibTransId="{D48ABBE6-DE40-459D-A616-EA9E9AC2A839}"/>
    <dgm:cxn modelId="{5AE66852-FD74-4C5D-B4E1-3EA00A3053E2}" type="presOf" srcId="{E32944F7-F349-400B-8DB8-FC730343C12A}" destId="{B3543F6F-3E2F-43FD-9D9D-BC450D8C0A2D}" srcOrd="1" destOrd="0" presId="urn:microsoft.com/office/officeart/2005/8/layout/hierarchy3"/>
    <dgm:cxn modelId="{7B634112-CB16-4E1A-BAEE-2B42DAED7827}" type="presParOf" srcId="{7E8A46CA-A201-40E4-A49E-8D20F484FF44}" destId="{1035BFE6-E035-49C1-A1B3-82B4D468145A}" srcOrd="0" destOrd="0" presId="urn:microsoft.com/office/officeart/2005/8/layout/hierarchy3"/>
    <dgm:cxn modelId="{364D9CEB-B14E-4734-82AF-4DC61847EC34}" type="presParOf" srcId="{1035BFE6-E035-49C1-A1B3-82B4D468145A}" destId="{9A12C9A2-B585-4664-AAA9-8E9E553B8441}" srcOrd="0" destOrd="0" presId="urn:microsoft.com/office/officeart/2005/8/layout/hierarchy3"/>
    <dgm:cxn modelId="{70A855B4-1809-4E10-A2BC-F0CDA53E14B1}" type="presParOf" srcId="{9A12C9A2-B585-4664-AAA9-8E9E553B8441}" destId="{1746FCE0-5BE8-4A63-9E5B-83EFEE361853}" srcOrd="0" destOrd="0" presId="urn:microsoft.com/office/officeart/2005/8/layout/hierarchy3"/>
    <dgm:cxn modelId="{362EE2A5-C0C7-4FEA-BA8C-275B1C2A275F}" type="presParOf" srcId="{9A12C9A2-B585-4664-AAA9-8E9E553B8441}" destId="{B3543F6F-3E2F-43FD-9D9D-BC450D8C0A2D}" srcOrd="1" destOrd="0" presId="urn:microsoft.com/office/officeart/2005/8/layout/hierarchy3"/>
    <dgm:cxn modelId="{5E64E609-A93C-4BD8-8D75-5F5E35149F38}" type="presParOf" srcId="{1035BFE6-E035-49C1-A1B3-82B4D468145A}" destId="{F218C1CC-4F12-46F6-985D-0D77059A7B3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7C34D3-7651-49A6-AE9D-FBF5A3F2987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95DA51-DE16-4D38-B2A7-18E1C5167A1B}">
      <dgm:prSet custT="1"/>
      <dgm:spPr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pPr algn="just"/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</a:t>
          </a:r>
          <a:r>
            <a:rPr lang="ru-RU" sz="18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25 апреля 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следующего года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EC8907-5136-4BB7-9013-407028FFE852}" type="parTrans" cxnId="{BA2EB836-6E66-4D2C-AE96-E0DD5D4FF5D4}">
      <dgm:prSet/>
      <dgm:spPr/>
      <dgm:t>
        <a:bodyPr/>
        <a:lstStyle/>
        <a:p>
          <a:endParaRPr lang="ru-RU"/>
        </a:p>
      </dgm:t>
    </dgm:pt>
    <dgm:pt modelId="{FCB7D255-F44D-4194-877A-7CDBF025172E}" type="sibTrans" cxnId="{BA2EB836-6E66-4D2C-AE96-E0DD5D4FF5D4}">
      <dgm:prSet/>
      <dgm:spPr/>
      <dgm:t>
        <a:bodyPr/>
        <a:lstStyle/>
        <a:p>
          <a:endParaRPr lang="ru-RU"/>
        </a:p>
      </dgm:t>
    </dgm:pt>
    <dgm:pt modelId="{7E8A46CA-A201-40E4-A49E-8D20F484FF44}" type="pres">
      <dgm:prSet presAssocID="{6B7C34D3-7651-49A6-AE9D-FBF5A3F2987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C8E6818-4D8B-42AA-8B2D-BC91B5B772B4}" type="pres">
      <dgm:prSet presAssocID="{5695DA51-DE16-4D38-B2A7-18E1C5167A1B}" presName="root" presStyleCnt="0"/>
      <dgm:spPr/>
    </dgm:pt>
    <dgm:pt modelId="{71EE6614-1FBB-49FD-BE05-59F9313D8534}" type="pres">
      <dgm:prSet presAssocID="{5695DA51-DE16-4D38-B2A7-18E1C5167A1B}" presName="rootComposite" presStyleCnt="0"/>
      <dgm:spPr/>
    </dgm:pt>
    <dgm:pt modelId="{D07B964A-33D3-4640-A544-EA8115F20217}" type="pres">
      <dgm:prSet presAssocID="{5695DA51-DE16-4D38-B2A7-18E1C5167A1B}" presName="rootText" presStyleLbl="node1" presStyleIdx="0" presStyleCnt="1" custAng="0" custScaleX="100196" custScaleY="28451" custLinFactNeighborX="-49" custLinFactNeighborY="149"/>
      <dgm:spPr/>
      <dgm:t>
        <a:bodyPr/>
        <a:lstStyle/>
        <a:p>
          <a:endParaRPr lang="ru-RU"/>
        </a:p>
      </dgm:t>
    </dgm:pt>
    <dgm:pt modelId="{073F37A3-19BF-46FF-8936-1989DAC5CC66}" type="pres">
      <dgm:prSet presAssocID="{5695DA51-DE16-4D38-B2A7-18E1C5167A1B}" presName="rootConnector" presStyleLbl="node1" presStyleIdx="0" presStyleCnt="1"/>
      <dgm:spPr/>
      <dgm:t>
        <a:bodyPr/>
        <a:lstStyle/>
        <a:p>
          <a:endParaRPr lang="ru-RU"/>
        </a:p>
      </dgm:t>
    </dgm:pt>
    <dgm:pt modelId="{FCB3ED73-9C4A-4F85-B3F0-AAFE2951DF55}" type="pres">
      <dgm:prSet presAssocID="{5695DA51-DE16-4D38-B2A7-18E1C5167A1B}" presName="childShape" presStyleCnt="0"/>
      <dgm:spPr/>
    </dgm:pt>
  </dgm:ptLst>
  <dgm:cxnLst>
    <dgm:cxn modelId="{7A0EB2B6-E701-4D48-A5C9-644ECCAD0C4D}" type="presOf" srcId="{6B7C34D3-7651-49A6-AE9D-FBF5A3F29875}" destId="{7E8A46CA-A201-40E4-A49E-8D20F484FF44}" srcOrd="0" destOrd="0" presId="urn:microsoft.com/office/officeart/2005/8/layout/hierarchy3"/>
    <dgm:cxn modelId="{CD6160B1-0A16-4760-BEA4-1473106344AD}" type="presOf" srcId="{5695DA51-DE16-4D38-B2A7-18E1C5167A1B}" destId="{D07B964A-33D3-4640-A544-EA8115F20217}" srcOrd="0" destOrd="0" presId="urn:microsoft.com/office/officeart/2005/8/layout/hierarchy3"/>
    <dgm:cxn modelId="{BA2EB836-6E66-4D2C-AE96-E0DD5D4FF5D4}" srcId="{6B7C34D3-7651-49A6-AE9D-FBF5A3F29875}" destId="{5695DA51-DE16-4D38-B2A7-18E1C5167A1B}" srcOrd="0" destOrd="0" parTransId="{99EC8907-5136-4BB7-9013-407028FFE852}" sibTransId="{FCB7D255-F44D-4194-877A-7CDBF025172E}"/>
    <dgm:cxn modelId="{BE29741F-ADB6-4263-AA31-7C101F59241E}" type="presOf" srcId="{5695DA51-DE16-4D38-B2A7-18E1C5167A1B}" destId="{073F37A3-19BF-46FF-8936-1989DAC5CC66}" srcOrd="1" destOrd="0" presId="urn:microsoft.com/office/officeart/2005/8/layout/hierarchy3"/>
    <dgm:cxn modelId="{C0933AEC-2E28-4225-8049-390AE732FF2C}" type="presParOf" srcId="{7E8A46CA-A201-40E4-A49E-8D20F484FF44}" destId="{FC8E6818-4D8B-42AA-8B2D-BC91B5B772B4}" srcOrd="0" destOrd="0" presId="urn:microsoft.com/office/officeart/2005/8/layout/hierarchy3"/>
    <dgm:cxn modelId="{E7BE8F1B-503A-40A0-9B78-978F361F4C7D}" type="presParOf" srcId="{FC8E6818-4D8B-42AA-8B2D-BC91B5B772B4}" destId="{71EE6614-1FBB-49FD-BE05-59F9313D8534}" srcOrd="0" destOrd="0" presId="urn:microsoft.com/office/officeart/2005/8/layout/hierarchy3"/>
    <dgm:cxn modelId="{F7509646-2461-4F7D-A8FB-19522D5752FE}" type="presParOf" srcId="{71EE6614-1FBB-49FD-BE05-59F9313D8534}" destId="{D07B964A-33D3-4640-A544-EA8115F20217}" srcOrd="0" destOrd="0" presId="urn:microsoft.com/office/officeart/2005/8/layout/hierarchy3"/>
    <dgm:cxn modelId="{8D807BE9-3675-41F5-B9F2-D4A885149DE2}" type="presParOf" srcId="{71EE6614-1FBB-49FD-BE05-59F9313D8534}" destId="{073F37A3-19BF-46FF-8936-1989DAC5CC66}" srcOrd="1" destOrd="0" presId="urn:microsoft.com/office/officeart/2005/8/layout/hierarchy3"/>
    <dgm:cxn modelId="{6AAB3714-9C18-4EA7-B61A-A4F57A1907FF}" type="presParOf" srcId="{FC8E6818-4D8B-42AA-8B2D-BC91B5B772B4}" destId="{FCB3ED73-9C4A-4F85-B3F0-AAFE2951DF5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7C34D3-7651-49A6-AE9D-FBF5A3F2987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8A46CA-A201-40E4-A49E-8D20F484FF44}" type="pres">
      <dgm:prSet presAssocID="{6B7C34D3-7651-49A6-AE9D-FBF5A3F2987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76E3D86C-E176-42F1-9285-1054503DF9D9}" type="presOf" srcId="{6B7C34D3-7651-49A6-AE9D-FBF5A3F29875}" destId="{7E8A46CA-A201-40E4-A49E-8D20F484FF44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6FCE0-5BE8-4A63-9E5B-83EFEE361853}">
      <dsp:nvSpPr>
        <dsp:cNvPr id="0" name=""/>
        <dsp:cNvSpPr/>
      </dsp:nvSpPr>
      <dsp:spPr>
        <a:xfrm>
          <a:off x="0" y="0"/>
          <a:ext cx="3731123" cy="57559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</a:t>
          </a:r>
          <a:r>
            <a:rPr lang="ru-RU" sz="18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25 марта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следующего года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59" y="16859"/>
        <a:ext cx="3697405" cy="541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B964A-33D3-4640-A544-EA8115F20217}">
      <dsp:nvSpPr>
        <dsp:cNvPr id="0" name=""/>
        <dsp:cNvSpPr/>
      </dsp:nvSpPr>
      <dsp:spPr>
        <a:xfrm>
          <a:off x="0" y="228653"/>
          <a:ext cx="3920607" cy="5566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</a:t>
          </a:r>
          <a:r>
            <a:rPr lang="ru-RU" sz="18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25 апреля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следующего года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03" y="244956"/>
        <a:ext cx="3888001" cy="5240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7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EDECA-DAED-49E8-AB44-A10369DCE766}" type="datetime1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15766"/>
            <a:ext cx="7772400" cy="1872208"/>
          </a:xfrm>
        </p:spPr>
        <p:txBody>
          <a:bodyPr>
            <a:normAutofit/>
          </a:bodyPr>
          <a:lstStyle/>
          <a:p>
            <a:pPr algn="ctr"/>
            <a:r>
              <a:rPr lang="ru-RU" sz="2000" b="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/>
            </a:r>
            <a:br>
              <a:rPr lang="ru-RU" sz="2000" b="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2200" b="0" dirty="0" smtClean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«</a:t>
            </a:r>
            <a:r>
              <a:rPr lang="ru-RU" sz="2400" dirty="0" smtClean="0"/>
              <a:t>Изменения </a:t>
            </a:r>
            <a:r>
              <a:rPr lang="ru-RU" sz="2400" dirty="0"/>
              <a:t>по УСН с 01.01.2025 года. Порядок заполнения налоговой декларации по УСН и ЕСХН. Ошибки, допускаемые плательщиками при заполнении  налоговых деклараций по УСН и ЕСХН »</a:t>
            </a:r>
            <a:r>
              <a:rPr lang="ru-RU" sz="2200" b="0" dirty="0" smtClean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»</a:t>
            </a:r>
            <a:endParaRPr lang="ru-RU" sz="2200" b="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07357" y="1779662"/>
            <a:ext cx="5529286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Управление </a:t>
            </a:r>
            <a:r>
              <a:rPr lang="ru-RU" noProof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Федеральной налоговой службы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noProof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по Амурской области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3938" y="4511690"/>
            <a:ext cx="1116124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283718"/>
            <a:ext cx="7632699" cy="792088"/>
          </a:xfrm>
        </p:spPr>
        <p:txBody>
          <a:bodyPr/>
          <a:lstStyle/>
          <a:p>
            <a:pPr algn="ctr"/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267494"/>
            <a:ext cx="7632699" cy="432048"/>
          </a:xfrm>
        </p:spPr>
        <p:txBody>
          <a:bodyPr/>
          <a:lstStyle/>
          <a:p>
            <a:pPr algn="ctr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по УСН с 01.01.2025</a:t>
            </a: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611560" y="2499742"/>
            <a:ext cx="7632700" cy="2448272"/>
          </a:xfrm>
        </p:spPr>
        <p:txBody>
          <a:bodyPr/>
          <a:lstStyle/>
          <a:p>
            <a:endParaRPr lang="ru-RU" sz="28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2845" y="915566"/>
            <a:ext cx="76328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Увеличен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предельный размер доходов юридических лиц для перехода на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</a:t>
            </a:r>
          </a:p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вправе перейти на УСН с 2025 г., если ее доходы, учитываемые в базе по налогу на прибыль (за минусом некоторых из них),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превысили 337,5 млн руб. за 9 месяцев 2024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года.</a:t>
            </a:r>
          </a:p>
          <a:p>
            <a:pPr algn="just"/>
            <a:endParaRPr lang="ru-RU" sz="1400" b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Увеличены предельные размеры доходов и остаточной стоимости ОС для сохранения права на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УСН: </a:t>
            </a:r>
            <a:endParaRPr lang="ru-RU" sz="1400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	доходы за текущий отчетный (налоговый) период не превышают 450 млн руб. (с индексацией);</a:t>
            </a:r>
          </a:p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	остаточная стоимость ОС составляет не более 200 млн. руб. (с индексацией);</a:t>
            </a:r>
          </a:p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	средняя численность работников - не более 130 человек. Этот показатель не изменился.</a:t>
            </a:r>
          </a:p>
          <a:p>
            <a:pPr algn="just"/>
            <a:endParaRPr lang="ru-RU" sz="1400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Отменены повышенные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ставки налога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УСН - 8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% и 20% </a:t>
            </a:r>
            <a:endParaRPr lang="ru-RU" sz="1400" b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Изменен порядок исчисления налога по пониженным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ставкам при изменении места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нахождения организации (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места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жительства индивидуального предпринимателя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1400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90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23478"/>
            <a:ext cx="7632699" cy="576064"/>
          </a:xfrm>
        </p:spPr>
        <p:txBody>
          <a:bodyPr/>
          <a:lstStyle/>
          <a:p>
            <a:pPr algn="ctr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по УСН с 01.01.2025</a:t>
            </a: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611560" y="2499742"/>
            <a:ext cx="7632700" cy="2448272"/>
          </a:xfrm>
        </p:spPr>
        <p:txBody>
          <a:bodyPr/>
          <a:lstStyle/>
          <a:p>
            <a:endParaRPr lang="ru-RU" sz="28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7440" y="699542"/>
            <a:ext cx="7632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утраты права на применение УСН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25465"/>
              </p:ext>
            </p:extLst>
          </p:nvPr>
        </p:nvGraphicFramePr>
        <p:xfrm>
          <a:off x="466822" y="1073276"/>
          <a:ext cx="7993610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805"/>
                <a:gridCol w="3996805"/>
              </a:tblGrid>
              <a:tr h="39961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01.01.2025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 01.01.2025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56566"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Если налогоплательщик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декабре 2024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года превысит лимиты, дающие право на применение УСН, он будет считаться утратившим право и перешедшим на иной режим налогообложения с начала квартала , т.е.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01.10.2024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Если налогоплательщик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декабре 2025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года превысит лимиты, дающие право на применение УСН, он будет считается утратившим право и перешедшим на иной режим налогообложения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01.12.2025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9552" y="2931790"/>
            <a:ext cx="780073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 срок действия «нулевой» налоговой ставки по УСН</a:t>
            </a:r>
          </a:p>
          <a:p>
            <a:pPr indent="457200"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действия «0» налоговой ставки по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продлен  до 01.01.2027 (ранее срок действия ставки был до 01.01.2025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7200"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Налогоплательщики, применяющие упрощенную систему налогообложения, признаются плательщиками налога на добавленную стоимость. 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этом если доходы налогоплательщика УСН за 2024 год не превысили 60 млн рублей, то с 01.01.2025 обязанность по исчислению и уплате НДС в бюджет у него не возникает (п. 1 ст. 145 НК РФ).</a:t>
            </a:r>
          </a:p>
          <a:p>
            <a:pPr indent="457200" algn="just"/>
            <a:endParaRPr lang="ru-RU" sz="1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7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95486"/>
            <a:ext cx="7632699" cy="432048"/>
          </a:xfrm>
        </p:spPr>
        <p:txBody>
          <a:bodyPr/>
          <a:lstStyle/>
          <a:p>
            <a:pPr algn="ctr"/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(отчетные) периоды по УСН и ЕСХН</a:t>
            </a:r>
            <a:endParaRPr lang="ru-RU" sz="24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206138"/>
              </p:ext>
            </p:extLst>
          </p:nvPr>
        </p:nvGraphicFramePr>
        <p:xfrm>
          <a:off x="395536" y="1046636"/>
          <a:ext cx="8424936" cy="3365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1152128"/>
                <a:gridCol w="1800200"/>
                <a:gridCol w="4464496"/>
              </a:tblGrid>
              <a:tr h="494466">
                <a:tc rowSpan="4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</a:t>
                      </a:r>
                      <a:r>
                        <a:rPr lang="ru-RU" sz="15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период </a:t>
                      </a:r>
                      <a:endParaRPr lang="ru-RU" sz="155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346.19 НК РФ)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 налогового периода  представляется налоговая декларация (ст. 346.23 НК РФ)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114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квартал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отчетных периодов  представляется 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ведомление об исчисленных суммах авансовых платежей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месяцев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rowSpan="2"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ЕСХН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 период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                 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(ст.346.7 НК РФ)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итогам налогового периода представляется налоговая декларация (ст.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346.10. НК РФ)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005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 отчетного периода представляется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ведомление об исчисленных суммах авансовых платежей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8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716807"/>
          </a:xfrm>
        </p:spPr>
        <p:txBody>
          <a:bodyPr/>
          <a:lstStyle/>
          <a:p>
            <a:pPr algn="ctr"/>
            <a:r>
              <a:rPr lang="ru-RU" sz="19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 представления  налоговых  деклараций  по УСН по итогам налогового периода (п.1 ст.346.23 НК РФ)</a:t>
            </a:r>
            <a:r>
              <a:rPr lang="ru-RU" sz="1900" b="0" i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b="0" i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u="sng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4519718"/>
              </p:ext>
            </p:extLst>
          </p:nvPr>
        </p:nvGraphicFramePr>
        <p:xfrm>
          <a:off x="664287" y="1672963"/>
          <a:ext cx="3648075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Текст 7"/>
          <p:cNvSpPr>
            <a:spLocks noGrp="1"/>
          </p:cNvSpPr>
          <p:nvPr>
            <p:ph sz="half" idx="2"/>
          </p:nvPr>
        </p:nvSpPr>
        <p:spPr>
          <a:xfrm>
            <a:off x="467544" y="1203598"/>
            <a:ext cx="3672408" cy="432048"/>
          </a:xfrm>
        </p:spPr>
        <p:txBody>
          <a:bodyPr/>
          <a:lstStyle/>
          <a:p>
            <a:pPr algn="ctr"/>
            <a:r>
              <a:rPr lang="ru-RU" sz="2000" b="1" dirty="0" smtClean="0"/>
              <a:t>Юридические</a:t>
            </a:r>
            <a:r>
              <a:rPr lang="ru-RU" sz="2400" b="1" dirty="0" smtClean="0"/>
              <a:t> </a:t>
            </a:r>
            <a:r>
              <a:rPr lang="ru-RU" sz="2000" b="1" dirty="0" smtClean="0"/>
              <a:t>лица</a:t>
            </a: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316416" y="4299942"/>
            <a:ext cx="503585" cy="513582"/>
          </a:xfrm>
        </p:spPr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4294967295"/>
          </p:nvPr>
        </p:nvSpPr>
        <p:spPr>
          <a:xfrm>
            <a:off x="3923928" y="1203598"/>
            <a:ext cx="4558953" cy="504056"/>
          </a:xfrm>
        </p:spPr>
        <p:txBody>
          <a:bodyPr/>
          <a:lstStyle/>
          <a:p>
            <a:pPr algn="ctr"/>
            <a:r>
              <a:rPr lang="ru-RU" sz="2000" b="1" dirty="0" smtClean="0"/>
              <a:t>Индивидуальные предприниматели </a:t>
            </a:r>
            <a:endParaRPr lang="ru-RU" sz="2000" b="1" dirty="0"/>
          </a:p>
        </p:txBody>
      </p:sp>
      <p:graphicFrame>
        <p:nvGraphicFramePr>
          <p:cNvPr id="24" name="Объект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503125"/>
              </p:ext>
            </p:extLst>
          </p:nvPr>
        </p:nvGraphicFramePr>
        <p:xfrm>
          <a:off x="611560" y="1707654"/>
          <a:ext cx="3864099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5" name="Объект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7692531"/>
              </p:ext>
            </p:extLst>
          </p:nvPr>
        </p:nvGraphicFramePr>
        <p:xfrm>
          <a:off x="4608004" y="1491630"/>
          <a:ext cx="3924436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59828"/>
              </p:ext>
            </p:extLst>
          </p:nvPr>
        </p:nvGraphicFramePr>
        <p:xfrm>
          <a:off x="755577" y="3261909"/>
          <a:ext cx="7560840" cy="1372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  <a:gridCol w="2520280"/>
              </a:tblGrid>
              <a:tr h="468325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Отчетный период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представления Уведомления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авансового платежа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2478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квартал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25.04.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28.04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2478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полугодие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25.07.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28.07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362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 месяцев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27.10.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28.10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1600" y="2448639"/>
            <a:ext cx="727280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u="sng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Сроки представления Уведомлений об исчисленных суммах авансовых платежей по </a:t>
            </a:r>
            <a:r>
              <a:rPr lang="ru-RU" sz="1900" b="1" u="sng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УСН</a:t>
            </a:r>
            <a:endParaRPr lang="ru-RU" sz="1900" b="1" u="sng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959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192186"/>
              </p:ext>
            </p:extLst>
          </p:nvPr>
        </p:nvGraphicFramePr>
        <p:xfrm>
          <a:off x="611188" y="1504950"/>
          <a:ext cx="7632700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555526"/>
            <a:ext cx="7700949" cy="648072"/>
          </a:xfrm>
        </p:spPr>
        <p:txBody>
          <a:bodyPr/>
          <a:lstStyle/>
          <a:p>
            <a:r>
              <a:rPr lang="ru-RU" sz="22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 представления  налоговых  деклараций  по ЕСХН по итогам налогового </a:t>
            </a:r>
            <a:r>
              <a:rPr lang="ru-RU" sz="2200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периода (п. 1 ст. </a:t>
            </a:r>
            <a:r>
              <a:rPr lang="ru-RU" sz="22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346.7  НК РФ)</a:t>
            </a:r>
            <a:r>
              <a:rPr lang="ru-RU" sz="2200" b="0" i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i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u="sng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4294967295"/>
          </p:nvPr>
        </p:nvSpPr>
        <p:spPr>
          <a:xfrm>
            <a:off x="611561" y="1275606"/>
            <a:ext cx="8064896" cy="9361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ru-RU" sz="2000" b="1" dirty="0" smtClean="0"/>
              <a:t>Юридические лица и Индивидуальные предприниматели  </a:t>
            </a:r>
            <a:r>
              <a:rPr lang="ru-RU" sz="2000" u="sng" dirty="0" smtClean="0"/>
              <a:t>                             </a:t>
            </a:r>
            <a:r>
              <a:rPr lang="ru-RU" sz="2000" b="1" u="sng" dirty="0" smtClean="0"/>
              <a:t>не </a:t>
            </a:r>
            <a:r>
              <a:rPr lang="ru-RU" sz="2000" b="1" u="sng" dirty="0"/>
              <a:t>позднее 25 марта </a:t>
            </a:r>
            <a:r>
              <a:rPr lang="ru-RU" sz="2000" b="1" dirty="0"/>
              <a:t>года, следующего за истекшим налоговым периодом </a:t>
            </a:r>
            <a:endParaRPr lang="ru-RU" sz="2000" b="1" dirty="0" smtClean="0"/>
          </a:p>
          <a:p>
            <a:pPr algn="just"/>
            <a:endParaRPr lang="ru-RU" sz="2200" b="1" u="sng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u="sng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2200" b="1" u="sng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представления Уведомлений об исчисленных суммах авансовых платежей по ЕСХН</a:t>
            </a:r>
          </a:p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32464"/>
            <a:ext cx="7762693" cy="1083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95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188" y="987574"/>
            <a:ext cx="7632700" cy="3600401"/>
          </a:xfrm>
        </p:spPr>
        <p:txBody>
          <a:bodyPr/>
          <a:lstStyle/>
          <a:p>
            <a:pPr marL="627405" indent="-342900">
              <a:buAutoNum type="arabicPeriod"/>
            </a:pPr>
            <a:r>
              <a:rPr lang="ru-RU" sz="1800" b="0" dirty="0" smtClean="0"/>
              <a:t>Несоблюдение </a:t>
            </a:r>
            <a:r>
              <a:rPr lang="ru-RU" sz="1800" b="0" dirty="0"/>
              <a:t>принципа отражения всех доходов и расходов нарастающим итогом </a:t>
            </a:r>
            <a:endParaRPr lang="ru-RU" sz="1800" b="0" dirty="0" smtClean="0"/>
          </a:p>
          <a:p>
            <a:pPr marL="627405" indent="-342900">
              <a:buAutoNum type="arabicPeriod"/>
            </a:pPr>
            <a:r>
              <a:rPr lang="ru-RU" sz="1800" b="0" dirty="0"/>
              <a:t>Неправильное указание налоговой ставки и соответствующего ей </a:t>
            </a:r>
            <a:r>
              <a:rPr lang="ru-RU" sz="1800" b="0" dirty="0" smtClean="0"/>
              <a:t>кода</a:t>
            </a:r>
          </a:p>
          <a:p>
            <a:pPr marL="627405" indent="-342900">
              <a:buAutoNum type="arabicPeriod"/>
            </a:pPr>
            <a:r>
              <a:rPr lang="ru-RU" sz="1800" b="0" dirty="0"/>
              <a:t>Неверно указывается признак наличия или отсутствия </a:t>
            </a:r>
            <a:r>
              <a:rPr lang="ru-RU" sz="1800" b="0" dirty="0" smtClean="0"/>
              <a:t>сотрудников</a:t>
            </a:r>
          </a:p>
          <a:p>
            <a:pPr marL="627405" indent="-342900">
              <a:buAutoNum type="arabicPeriod"/>
            </a:pPr>
            <a:r>
              <a:rPr lang="ru-RU" sz="1800" b="0" dirty="0"/>
              <a:t>Неверно указываются суммы налога к доплате в </a:t>
            </a:r>
            <a:r>
              <a:rPr lang="ru-RU" sz="1800" b="0" dirty="0" smtClean="0"/>
              <a:t>разделе 1.1 </a:t>
            </a:r>
          </a:p>
          <a:p>
            <a:pPr marL="627405" indent="-342900">
              <a:buAutoNum type="arabicPeriod"/>
            </a:pPr>
            <a:r>
              <a:rPr lang="ru-RU" sz="1800" b="0" dirty="0"/>
              <a:t>Неправомерное уменьшение налоговой базы на сумму убытка прошлых лет при отсутствии </a:t>
            </a:r>
            <a:r>
              <a:rPr lang="ru-RU" sz="1800" b="0" dirty="0" smtClean="0"/>
              <a:t>такового</a:t>
            </a:r>
          </a:p>
          <a:p>
            <a:pPr marL="627405" indent="-342900">
              <a:buAutoNum type="arabicPeriod"/>
            </a:pPr>
            <a:r>
              <a:rPr lang="ru-RU" sz="1800" b="0" dirty="0"/>
              <a:t>Не отражение в разд. 3 полученных сумм целевого финансирования (субсидий, грантов и т.д</a:t>
            </a:r>
            <a:r>
              <a:rPr lang="ru-RU" sz="1800" b="0" dirty="0" smtClean="0"/>
              <a:t>.)</a:t>
            </a:r>
          </a:p>
          <a:p>
            <a:pPr marL="627405" indent="-342900">
              <a:buAutoNum type="arabicPeriod"/>
            </a:pPr>
            <a:r>
              <a:rPr lang="ru-RU" sz="1800" b="0" dirty="0"/>
              <a:t>Неправильное указание кода корректировки при подаче уточненной декларации.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339503"/>
            <a:ext cx="7548638" cy="648071"/>
          </a:xfrm>
        </p:spPr>
        <p:txBody>
          <a:bodyPr/>
          <a:lstStyle/>
          <a:p>
            <a:pPr algn="ctr"/>
            <a:r>
              <a:rPr lang="ru-RU" sz="2400" dirty="0"/>
              <a:t>Типичные ошибки при заполнении налоговой декларации по УСН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658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Типичные ошибки при заполнении налоговой декларации по </a:t>
            </a:r>
            <a:r>
              <a:rPr lang="ru-RU" sz="2400" dirty="0" smtClean="0"/>
              <a:t>ЕСХН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7405" indent="-342900">
              <a:buAutoNum type="arabicPeriod"/>
            </a:pPr>
            <a:r>
              <a:rPr lang="ru-RU" b="0" dirty="0"/>
              <a:t>Неправомерное уменьшение налоговой базы на сумму убытка прошлых лет при отсутствии такового</a:t>
            </a:r>
          </a:p>
          <a:p>
            <a:pPr marL="627405" indent="-342900">
              <a:buAutoNum type="arabicPeriod"/>
            </a:pPr>
            <a:r>
              <a:rPr lang="ru-RU" b="0" dirty="0"/>
              <a:t>Не отражение в </a:t>
            </a:r>
            <a:r>
              <a:rPr lang="ru-RU" b="0" dirty="0" smtClean="0"/>
              <a:t>разделе  </a:t>
            </a:r>
            <a:r>
              <a:rPr lang="ru-RU" b="0" dirty="0"/>
              <a:t>3 полученных сумм целевого финансирования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025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11511"/>
            <a:ext cx="7920880" cy="2088231"/>
          </a:xfrm>
        </p:spPr>
        <p:txBody>
          <a:bodyPr/>
          <a:lstStyle/>
          <a:p>
            <a:pPr marL="741705" indent="-457200" algn="just">
              <a:buAutoNum type="arabicPeriod"/>
            </a:pPr>
            <a:r>
              <a:rPr lang="ru-RU" sz="1900" dirty="0" smtClean="0"/>
              <a:t>Порядок </a:t>
            </a:r>
            <a:r>
              <a:rPr lang="ru-RU" sz="1900" dirty="0"/>
              <a:t>заполнения налоговой декларации по УСН утвержден приказом  ФНС России от 02.10.2024 N ЕД-7-3/813@ "Об утверждении формы, порядка заполнения и формата представления налоговой декларации по налогу, уплачиваемому в связи с применением упрощенной системы налогообложения, в электронной </a:t>
            </a:r>
            <a:r>
              <a:rPr lang="ru-RU" sz="1900" dirty="0" smtClean="0"/>
              <a:t>форме".</a:t>
            </a:r>
          </a:p>
          <a:p>
            <a:pPr marL="741705" indent="-457200" algn="just">
              <a:buAutoNum type="arabicPeriod"/>
            </a:pPr>
            <a:endParaRPr lang="ru-RU" sz="2000" dirty="0"/>
          </a:p>
          <a:p>
            <a:pPr marL="741705" indent="-457200" algn="just">
              <a:buAutoNum type="arabicPeriod"/>
            </a:pPr>
            <a:r>
              <a:rPr lang="ru-RU" sz="1900" dirty="0" smtClean="0"/>
              <a:t>Порядок </a:t>
            </a:r>
            <a:r>
              <a:rPr lang="ru-RU" sz="1900" dirty="0"/>
              <a:t>заполнения налоговой декларации по ЕСХН  утвержден  приказом  ФНС России от 28.07.2014 N ММВ-7-3/384@ (ред. от 18.12.2020) "Об утверждении формы налоговой декларации по единому сельскохозяйственному налогу, порядка ее заполнения, а также формата представления налоговой декларации по единому сельскохозяйственному налогу в электронной форме"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6489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1916</TotalTime>
  <Words>663</Words>
  <Application>Microsoft Office PowerPoint</Application>
  <PresentationFormat>Экран (16:9)</PresentationFormat>
  <Paragraphs>93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Present_FNS2012_16-9</vt:lpstr>
      <vt:lpstr> «Изменения по УСН с 01.01.2025 года. Порядок заполнения налоговой декларации по УСН и ЕСХН. Ошибки, допускаемые плательщиками при заполнении  налоговых деклараций по УСН и ЕСХН »»</vt:lpstr>
      <vt:lpstr>Изменения по УСН с 01.01.2025</vt:lpstr>
      <vt:lpstr>Изменения по УСН с 01.01.2025</vt:lpstr>
      <vt:lpstr>Налоговые (отчетные) периоды по УСН и ЕСХН</vt:lpstr>
      <vt:lpstr>Сроки  представления  налоговых  деклараций  по УСН по итогам налогового периода (п.1 ст.346.23 НК РФ) </vt:lpstr>
      <vt:lpstr>Срок  представления  налоговых  деклараций  по ЕСХН по итогам налогового периода (п. 1 ст. 346.7  НК РФ) </vt:lpstr>
      <vt:lpstr>Типичные ошибки при заполнении налоговой декларации по УСН</vt:lpstr>
      <vt:lpstr>Типичные ошибки при заполнении налоговой декларации по ЕСХН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Телеком</dc:creator>
  <cp:lastModifiedBy>Ивасенко Альбина Борисовна</cp:lastModifiedBy>
  <cp:revision>146</cp:revision>
  <dcterms:created xsi:type="dcterms:W3CDTF">2016-04-01T10:55:54Z</dcterms:created>
  <dcterms:modified xsi:type="dcterms:W3CDTF">2025-03-07T00:01:49Z</dcterms:modified>
</cp:coreProperties>
</file>