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69" r:id="rId3"/>
    <p:sldId id="289" r:id="rId4"/>
    <p:sldId id="287" r:id="rId5"/>
    <p:sldId id="292" r:id="rId6"/>
    <p:sldId id="293" r:id="rId7"/>
    <p:sldId id="294" r:id="rId8"/>
    <p:sldId id="295" r:id="rId9"/>
    <p:sldId id="296" r:id="rId10"/>
    <p:sldId id="291" r:id="rId11"/>
  </p:sldIdLst>
  <p:sldSz cx="9144000" cy="5143500" type="screen16x9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 autoAdjust="0"/>
    <p:restoredTop sz="94622" autoAdjust="0"/>
  </p:normalViewPr>
  <p:slideViewPr>
    <p:cSldViewPr>
      <p:cViewPr>
        <p:scale>
          <a:sx n="130" d="100"/>
          <a:sy n="130" d="100"/>
        </p:scale>
        <p:origin x="-540" y="-3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8" cy="496411"/>
          </a:xfrm>
          <a:prstGeom prst="rect">
            <a:avLst/>
          </a:prstGeom>
        </p:spPr>
        <p:txBody>
          <a:bodyPr vert="horz" lIns="92435" tIns="46218" rIns="92435" bIns="4621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8" cy="496411"/>
          </a:xfrm>
          <a:prstGeom prst="rect">
            <a:avLst/>
          </a:prstGeom>
        </p:spPr>
        <p:txBody>
          <a:bodyPr vert="horz" lIns="92435" tIns="46218" rIns="92435" bIns="46218" rtlCol="0"/>
          <a:lstStyle>
            <a:lvl1pPr algn="r">
              <a:defRPr sz="1200"/>
            </a:lvl1pPr>
          </a:lstStyle>
          <a:p>
            <a:fld id="{4A0CB510-C2A4-468B-9771-473DAC3901DA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35" tIns="46218" rIns="92435" bIns="4621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10"/>
            <a:ext cx="5438140" cy="4467701"/>
          </a:xfrm>
          <a:prstGeom prst="rect">
            <a:avLst/>
          </a:prstGeom>
        </p:spPr>
        <p:txBody>
          <a:bodyPr vert="horz" lIns="92435" tIns="46218" rIns="92435" bIns="4621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8" cy="496411"/>
          </a:xfrm>
          <a:prstGeom prst="rect">
            <a:avLst/>
          </a:prstGeom>
        </p:spPr>
        <p:txBody>
          <a:bodyPr vert="horz" lIns="92435" tIns="46218" rIns="92435" bIns="4621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8" cy="496411"/>
          </a:xfrm>
          <a:prstGeom prst="rect">
            <a:avLst/>
          </a:prstGeom>
        </p:spPr>
        <p:txBody>
          <a:bodyPr vert="horz" lIns="92435" tIns="46218" rIns="92435" bIns="46218" rtlCol="0" anchor="b"/>
          <a:lstStyle>
            <a:lvl1pPr algn="r">
              <a:defRPr sz="1200"/>
            </a:lvl1pPr>
          </a:lstStyle>
          <a:p>
            <a:fld id="{8EEB0DD4-ED16-49BB-8165-120F5FEE55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269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B0DD4-ED16-49BB-8165-120F5FEE55D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1274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9B707FC-BE52-4C1F-8829-0EC0C9C1CD5D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9B707FC-BE52-4C1F-8829-0EC0C9C1CD5D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9B707FC-BE52-4C1F-8829-0EC0C9C1CD5D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9B707FC-BE52-4C1F-8829-0EC0C9C1CD5D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7DCDA0-6547-4649-9025-8B3AEF2C5B58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C27E-EA11-447B-A08D-1CC89F8C1E46}" type="datetime1">
              <a:rPr lang="ru-RU" smtClean="0"/>
              <a:t>16.09.2025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BCDB-3F60-459B-A6DF-8E2C8DE2A7ED}" type="datetime1">
              <a:rPr lang="ru-RU" smtClean="0"/>
              <a:t>16.09.2025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98A5-A036-4884-B35F-8915D98D5356}" type="datetime1">
              <a:rPr lang="ru-RU" smtClean="0"/>
              <a:t>16.09.2025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p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">
            <a:extLst>
              <a:ext uri="{FF2B5EF4-FFF2-40B4-BE49-F238E27FC236}"/>
            </a:extLst>
          </p:cNvPr>
          <p:cNvSpPr txBox="1">
            <a:spLocks/>
          </p:cNvSpPr>
          <p:nvPr userDrawn="1"/>
        </p:nvSpPr>
        <p:spPr>
          <a:xfrm>
            <a:off x="0" y="0"/>
            <a:ext cx="412750" cy="410766"/>
          </a:xfrm>
          <a:prstGeom prst="rect">
            <a:avLst/>
          </a:prstGeom>
          <a:solidFill>
            <a:srgbClr val="0561FC"/>
          </a:solidFill>
          <a:ln>
            <a:noFill/>
          </a:ln>
        </p:spPr>
        <p:txBody>
          <a:bodyPr lIns="0" tIns="0" rIns="0" bIns="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14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dirty="0">
                <a:solidFill>
                  <a:prstClr val="white"/>
                </a:solidFill>
              </a:rPr>
              <a:t>МСП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Номер слайда 5">
            <a:extLst>
              <a:ext uri="{FF2B5EF4-FFF2-40B4-BE49-F238E27FC236}"/>
            </a:extLst>
          </p:cNvPr>
          <p:cNvSpPr txBox="1">
            <a:spLocks/>
          </p:cNvSpPr>
          <p:nvPr userDrawn="1"/>
        </p:nvSpPr>
        <p:spPr>
          <a:xfrm>
            <a:off x="0" y="4732735"/>
            <a:ext cx="412750" cy="410765"/>
          </a:xfrm>
          <a:prstGeom prst="rect">
            <a:avLst/>
          </a:prstGeom>
          <a:solidFill>
            <a:schemeClr val="bg1">
              <a:lumMod val="95000"/>
              <a:alpha val="64000"/>
            </a:schemeClr>
          </a:solidFill>
        </p:spPr>
        <p:txBody>
          <a:bodyPr lIns="0" tIns="0" rIns="0" bIns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" dirty="0">
                <a:solidFill>
                  <a:srgbClr val="44546A">
                    <a:lumMod val="50000"/>
                  </a:srgbClr>
                </a:solidFill>
                <a:ea typeface="Golos Text" panose="020B0503020202020204" pitchFamily="34" charset="0"/>
              </a:rPr>
              <a:t>Стр.</a:t>
            </a:r>
            <a:r>
              <a:rPr lang="en-US" sz="600" dirty="0">
                <a:solidFill>
                  <a:srgbClr val="44546A">
                    <a:lumMod val="50000"/>
                  </a:srgbClr>
                </a:solidFill>
                <a:ea typeface="Golos Text" panose="020B0503020202020204" pitchFamily="34" charset="0"/>
              </a:rPr>
              <a:t> </a:t>
            </a:r>
            <a:fld id="{E1BC8814-8F19-4E0A-B95A-037D7E5A2750}" type="slidenum">
              <a:rPr lang="en-US" sz="600" smtClean="0">
                <a:solidFill>
                  <a:srgbClr val="44546A">
                    <a:lumMod val="50000"/>
                  </a:srgbClr>
                </a:solidFill>
                <a:ea typeface="Golos Text" panose="020B0503020202020204" pitchFamily="34" charset="0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600" dirty="0">
              <a:solidFill>
                <a:srgbClr val="44546A">
                  <a:lumMod val="50000"/>
                </a:srgbClr>
              </a:solidFill>
              <a:ea typeface="Golos Text" panose="020B0503020202020204" pitchFamily="34" charset="0"/>
            </a:endParaRPr>
          </a:p>
        </p:txBody>
      </p:sp>
      <p:grpSp>
        <p:nvGrpSpPr>
          <p:cNvPr id="5" name="Group 1"/>
          <p:cNvGrpSpPr>
            <a:grpSpLocks/>
          </p:cNvGrpSpPr>
          <p:nvPr userDrawn="1"/>
        </p:nvGrpSpPr>
        <p:grpSpPr bwMode="auto">
          <a:xfrm>
            <a:off x="8731250" y="1"/>
            <a:ext cx="412750" cy="413147"/>
            <a:chOff x="11641138" y="5205414"/>
            <a:chExt cx="550862" cy="550862"/>
          </a:xfrm>
        </p:grpSpPr>
        <p:sp>
          <p:nvSpPr>
            <p:cNvPr id="6" name="Rectangle 2">
              <a:extLst>
                <a:ext uri="{FF2B5EF4-FFF2-40B4-BE49-F238E27FC236}"/>
              </a:extLst>
            </p:cNvPr>
            <p:cNvSpPr/>
            <p:nvPr userDrawn="1"/>
          </p:nvSpPr>
          <p:spPr>
            <a:xfrm>
              <a:off x="11641138" y="5205414"/>
              <a:ext cx="550862" cy="55086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58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400">
                <a:solidFill>
                  <a:prstClr val="white"/>
                </a:solidFill>
              </a:endParaRPr>
            </a:p>
          </p:txBody>
        </p:sp>
        <p:pic>
          <p:nvPicPr>
            <p:cNvPr id="8" name="Graphic 3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50675" y="5308402"/>
              <a:ext cx="331788" cy="344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" name="Group 4"/>
          <p:cNvGrpSpPr>
            <a:grpSpLocks/>
          </p:cNvGrpSpPr>
          <p:nvPr userDrawn="1"/>
        </p:nvGrpSpPr>
        <p:grpSpPr bwMode="auto">
          <a:xfrm>
            <a:off x="8731250" y="4730353"/>
            <a:ext cx="412750" cy="413147"/>
            <a:chOff x="11641138" y="5205414"/>
            <a:chExt cx="550862" cy="1652586"/>
          </a:xfrm>
        </p:grpSpPr>
        <p:sp>
          <p:nvSpPr>
            <p:cNvPr id="10" name="Rectangle 5">
              <a:extLst>
                <a:ext uri="{FF2B5EF4-FFF2-40B4-BE49-F238E27FC236}"/>
              </a:extLst>
            </p:cNvPr>
            <p:cNvSpPr/>
            <p:nvPr userDrawn="1"/>
          </p:nvSpPr>
          <p:spPr>
            <a:xfrm>
              <a:off x="11641138" y="6305550"/>
              <a:ext cx="550862" cy="552450"/>
            </a:xfrm>
            <a:prstGeom prst="rect">
              <a:avLst/>
            </a:prstGeom>
            <a:solidFill>
              <a:srgbClr val="C00000"/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58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400">
                <a:solidFill>
                  <a:prstClr val="white"/>
                </a:solidFill>
              </a:endParaRPr>
            </a:p>
          </p:txBody>
        </p:sp>
        <p:sp>
          <p:nvSpPr>
            <p:cNvPr id="11" name="Rectangle 7">
              <a:extLst>
                <a:ext uri="{FF2B5EF4-FFF2-40B4-BE49-F238E27FC236}"/>
              </a:extLst>
            </p:cNvPr>
            <p:cNvSpPr/>
            <p:nvPr userDrawn="1"/>
          </p:nvSpPr>
          <p:spPr>
            <a:xfrm>
              <a:off x="11641138" y="5757864"/>
              <a:ext cx="550862" cy="547686"/>
            </a:xfrm>
            <a:prstGeom prst="rect">
              <a:avLst/>
            </a:prstGeom>
            <a:solidFill>
              <a:srgbClr val="166CFD"/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58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400">
                <a:solidFill>
                  <a:prstClr val="white"/>
                </a:solidFill>
              </a:endParaRPr>
            </a:p>
          </p:txBody>
        </p:sp>
        <p:sp>
          <p:nvSpPr>
            <p:cNvPr id="12" name="Rectangle 9">
              <a:extLst>
                <a:ext uri="{FF2B5EF4-FFF2-40B4-BE49-F238E27FC236}"/>
              </a:extLst>
            </p:cNvPr>
            <p:cNvSpPr/>
            <p:nvPr userDrawn="1"/>
          </p:nvSpPr>
          <p:spPr>
            <a:xfrm>
              <a:off x="11641138" y="5205414"/>
              <a:ext cx="550862" cy="5524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58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400">
                <a:solidFill>
                  <a:prstClr val="white"/>
                </a:solidFill>
              </a:endParaRPr>
            </a:p>
          </p:txBody>
        </p:sp>
      </p:grpSp>
      <p:sp>
        <p:nvSpPr>
          <p:cNvPr id="7" name="Title 6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855" y="5"/>
            <a:ext cx="6809066" cy="411953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lang="ru-RU" sz="1200" b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7487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C27E-EA11-447B-A08D-1CC89F8C1E4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339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52DF-2DE4-4723-90D5-4A18075C703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3332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C992-D917-4ED6-9890-072AE55EFCB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0580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E385-FCDD-426A-9C08-B61AF974735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517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3544-CF0E-4798-A755-B2CC8028EF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4766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B0E6-1A3F-42EE-A846-ED89485CB4D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0457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AB64-FCC3-484E-AFD3-203C185564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337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52DF-2DE4-4723-90D5-4A18075C7033}" type="datetime1">
              <a:rPr lang="ru-RU" smtClean="0"/>
              <a:t>16.09.2025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6FC5A-C329-4698-9DA5-492E76E62C0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6974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43AC-15D6-4F4B-8BBF-8E9107CB63C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213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BCDB-3F60-459B-A6DF-8E2C8DE2A7E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9206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98A5-A036-4884-B35F-8915D98D535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464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C992-D917-4ED6-9890-072AE55EFCB7}" type="datetime1">
              <a:rPr lang="ru-RU" smtClean="0"/>
              <a:t>16.09.2025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E385-FCDD-426A-9C08-B61AF974735D}" type="datetime1">
              <a:rPr lang="ru-RU" smtClean="0"/>
              <a:t>16.09.2025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3544-CF0E-4798-A755-B2CC8028EF15}" type="datetime1">
              <a:rPr lang="ru-RU" smtClean="0"/>
              <a:t>16.09.2025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B0E6-1A3F-42EE-A846-ED89485CB4D0}" type="datetime1">
              <a:rPr lang="ru-RU" smtClean="0"/>
              <a:t>16.09.2025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AB64-FCC3-484E-AFD3-203C18556493}" type="datetime1">
              <a:rPr lang="ru-RU" smtClean="0"/>
              <a:t>16.09.2025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6FC5A-C329-4698-9DA5-492E76E62C0D}" type="datetime1">
              <a:rPr lang="ru-RU" smtClean="0"/>
              <a:t>16.09.2025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43AC-15D6-4F4B-8BBF-8E9107CB63C7}" type="datetime1">
              <a:rPr lang="ru-RU" smtClean="0"/>
              <a:t>16.09.2025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4D31-40F2-4D0A-81E3-23E3756C0873}" type="datetime1">
              <a:rPr lang="ru-RU" smtClean="0"/>
              <a:t>16.09.2025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4D31-40F2-4D0A-81E3-23E3756C087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258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estnik-gosreg.ru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 4">
            <a:extLst>
              <a:ext uri="{FF2B5EF4-FFF2-40B4-BE49-F238E27FC236}">
                <a16:creationId xmlns:a16="http://schemas.microsoft.com/office/drawing/2014/main" xmlns="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1297460" y="2472846"/>
            <a:ext cx="6567616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endParaRPr lang="ru-RU" sz="1600" dirty="0">
              <a:solidFill>
                <a:srgbClr val="2A3A7B"/>
              </a:solidFill>
            </a:endParaRPr>
          </a:p>
        </p:txBody>
      </p:sp>
      <p:sp>
        <p:nvSpPr>
          <p:cNvPr id="16" name="Текст 5">
            <a:extLst>
              <a:ext uri="{FF2B5EF4-FFF2-40B4-BE49-F238E27FC236}">
                <a16:creationId xmlns:a16="http://schemas.microsoft.com/office/drawing/2014/main" xmlns="" id="{BF8F81C8-7A12-6529-B055-02299F8A04D0}"/>
              </a:ext>
            </a:extLst>
          </p:cNvPr>
          <p:cNvSpPr txBox="1">
            <a:spLocks/>
          </p:cNvSpPr>
          <p:nvPr/>
        </p:nvSpPr>
        <p:spPr>
          <a:xfrm>
            <a:off x="1297459" y="3225032"/>
            <a:ext cx="6567617" cy="114691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 sz="2100" b="1" dirty="0">
              <a:solidFill>
                <a:srgbClr val="2A3A7B"/>
              </a:solidFill>
              <a:latin typeface="Arial" panose="020B0604020202020204"/>
            </a:endParaRP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3648" y="1496057"/>
            <a:ext cx="1041622" cy="119042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192006" y="1960506"/>
            <a:ext cx="5580620" cy="2123658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причины отказа в государственной регистрации (регистрация в качестве индивидуального               предпринимателя, создание юридического лица,  изменение сведений, прекращение деятельности).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1161747"/>
            <a:ext cx="4572000" cy="70788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lvl="0" algn="ctr" defTabSz="685800">
              <a:spcBef>
                <a:spcPts val="750"/>
              </a:spcBef>
              <a:defRPr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УФНС РОССИИ ПО АМУРСКОЙ ОБЛАСТИ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92383" y="437195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отдела регистрации и учета налогоплательщиков УФНС 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 по Амурской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200626" y="4064173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Саяпина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Мария Валерьевна</a:t>
            </a:r>
          </a:p>
        </p:txBody>
      </p:sp>
    </p:spTree>
    <p:extLst>
      <p:ext uri="{BB962C8B-B14F-4D97-AF65-F5344CB8AC3E}">
        <p14:creationId xmlns:p14="http://schemas.microsoft.com/office/powerpoint/2010/main" val="1421543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>
            <a:extLst>
              <a:ext uri="{FF2B5EF4-FFF2-40B4-BE49-F238E27FC236}"/>
            </a:extLst>
          </p:cNvPr>
          <p:cNvCxnSpPr/>
          <p:nvPr/>
        </p:nvCxnSpPr>
        <p:spPr>
          <a:xfrm>
            <a:off x="2543175" y="1471613"/>
            <a:ext cx="0" cy="1765697"/>
          </a:xfrm>
          <a:prstGeom prst="line">
            <a:avLst/>
          </a:prstGeom>
          <a:gradFill>
            <a:gsLst>
              <a:gs pos="0">
                <a:schemeClr val="bg1">
                  <a:alpha val="99000"/>
                </a:schemeClr>
              </a:gs>
              <a:gs pos="41000">
                <a:schemeClr val="bg1">
                  <a:alpha val="0"/>
                </a:schemeClr>
              </a:gs>
            </a:gsLst>
            <a:lin ang="3600000" scaled="0"/>
          </a:gradFill>
          <a:ln w="63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 useBgFill="1">
        <p:nvSpPr>
          <p:cNvPr id="2" name="Прямоугольник 1"/>
          <p:cNvSpPr/>
          <p:nvPr/>
        </p:nvSpPr>
        <p:spPr>
          <a:xfrm>
            <a:off x="58408" y="4828277"/>
            <a:ext cx="432048" cy="2160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24" name="Прямоугольник 23"/>
          <p:cNvSpPr/>
          <p:nvPr/>
        </p:nvSpPr>
        <p:spPr>
          <a:xfrm>
            <a:off x="-4186" y="0"/>
            <a:ext cx="833874" cy="4131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26" name="Прямоугольник 25"/>
          <p:cNvSpPr/>
          <p:nvPr/>
        </p:nvSpPr>
        <p:spPr>
          <a:xfrm>
            <a:off x="8702864" y="0"/>
            <a:ext cx="432048" cy="4131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413148"/>
            <a:ext cx="7659742" cy="411953"/>
          </a:xfrm>
          <a:effectLst/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ошибки, допускаемые организациями при подаче документов по государственной регистрации:</a:t>
            </a:r>
            <a:b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Стрелка вправо 27"/>
          <p:cNvSpPr/>
          <p:nvPr/>
        </p:nvSpPr>
        <p:spPr>
          <a:xfrm>
            <a:off x="258029" y="987826"/>
            <a:ext cx="647700" cy="1190625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987826"/>
            <a:ext cx="6984776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5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заявлении о государственной регистрации указан адрес, отсутствующий в Государственном адресном реестре (ГАР) </a:t>
            </a:r>
          </a:p>
        </p:txBody>
      </p:sp>
      <p:pic>
        <p:nvPicPr>
          <p:cNvPr id="30" name="Picture 14" descr="C:\Users\2800-00-407\Desktop\attachment (1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7994" y="2248963"/>
            <a:ext cx="2050894" cy="2231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Прямоугольник 30"/>
          <p:cNvSpPr/>
          <p:nvPr/>
        </p:nvSpPr>
        <p:spPr>
          <a:xfrm>
            <a:off x="208932" y="2381744"/>
            <a:ext cx="665906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dirty="0">
                <a:solidFill>
                  <a:srgbClr val="005AA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Сервис ФИАС размещен на сайте ФНС России по адресу </a:t>
            </a:r>
            <a:r>
              <a:rPr lang="ru-RU" sz="2000" b="1" u="sng" dirty="0">
                <a:solidFill>
                  <a:srgbClr val="005AA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fias.nalog.ru. </a:t>
            </a:r>
          </a:p>
          <a:p>
            <a:pPr algn="ctr">
              <a:defRPr/>
            </a:pPr>
            <a:r>
              <a:rPr lang="ru-RU" sz="2000" dirty="0">
                <a:solidFill>
                  <a:srgbClr val="005AA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ФИАС это система, обеспечивающая использование ГАР. </a:t>
            </a:r>
          </a:p>
          <a:p>
            <a:pPr algn="ctr">
              <a:defRPr/>
            </a:pPr>
            <a:r>
              <a:rPr lang="ru-RU" sz="2000" dirty="0">
                <a:solidFill>
                  <a:srgbClr val="005AA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Содержащиеся в ГАР сведения об адресах </a:t>
            </a:r>
            <a:r>
              <a:rPr lang="ru-RU" sz="2000" b="1" dirty="0">
                <a:solidFill>
                  <a:srgbClr val="005AA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обязательны</a:t>
            </a:r>
            <a:r>
              <a:rPr lang="ru-RU" sz="2000" dirty="0">
                <a:solidFill>
                  <a:srgbClr val="005AA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для использования органами государственной власти, органами местного самоуправления, в т. ч. при предоставлении государственных и муниципальных услу</a:t>
            </a:r>
            <a:r>
              <a:rPr lang="ru-RU" dirty="0">
                <a:solidFill>
                  <a:srgbClr val="005AA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г.</a:t>
            </a:r>
          </a:p>
        </p:txBody>
      </p:sp>
      <p:sp useBgFill="1">
        <p:nvSpPr>
          <p:cNvPr id="7" name="Скругленный прямоугольник 6"/>
          <p:cNvSpPr/>
          <p:nvPr/>
        </p:nvSpPr>
        <p:spPr>
          <a:xfrm>
            <a:off x="8432653" y="4836716"/>
            <a:ext cx="720080" cy="30678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Номер слайда 1"/>
          <p:cNvSpPr txBox="1">
            <a:spLocks/>
          </p:cNvSpPr>
          <p:nvPr/>
        </p:nvSpPr>
        <p:spPr>
          <a:xfrm>
            <a:off x="8460432" y="4659982"/>
            <a:ext cx="683568" cy="27384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 smtClean="0"/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5620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8075240" cy="317179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ru-RU" sz="2000" dirty="0">
              <a:solidFill>
                <a:srgbClr val="253775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3" descr="\\10.200.7.105\TSUsersData\0000-05-964\Мои документы\My Pictures\hirem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758" y="1929551"/>
            <a:ext cx="1080120" cy="80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ru-RU" sz="1800" dirty="0" smtClean="0">
                <a:solidFill>
                  <a:schemeClr val="tx1"/>
                </a:solidFill>
              </a:rPr>
              <a:t>2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26" name="Стрелка вправо 25"/>
          <p:cNvSpPr/>
          <p:nvPr/>
        </p:nvSpPr>
        <p:spPr>
          <a:xfrm>
            <a:off x="251520" y="653673"/>
            <a:ext cx="646112" cy="1192213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Стрелка вправо 26"/>
          <p:cNvSpPr/>
          <p:nvPr/>
        </p:nvSpPr>
        <p:spPr>
          <a:xfrm>
            <a:off x="251520" y="2859782"/>
            <a:ext cx="646112" cy="1192213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993609" y="315146"/>
            <a:ext cx="6984776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043056" fontAlgn="auto">
              <a:spcAft>
                <a:spcPts val="0"/>
              </a:spcAft>
              <a:defRPr/>
            </a:pPr>
            <a:r>
              <a:rPr lang="ru-RU" sz="25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Заявление, представленное на государственную регистрацию, подписано ЭЦП неуполномоченного лица (заявления подписываются ЭЦП руководителя. Исключение: создание юридического лица)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1043608" y="2732613"/>
            <a:ext cx="6984776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043056" fontAlgn="auto">
              <a:spcAft>
                <a:spcPts val="0"/>
              </a:spcAft>
              <a:defRPr/>
            </a:pPr>
            <a:r>
              <a:rPr lang="ru-RU" sz="25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Неполный комплект документов (отсутствие устава в новой редакции/изменений в устав, решения о внесении изменений) или представление документов в одном файле</a:t>
            </a:r>
          </a:p>
          <a:p>
            <a:pPr algn="just" defTabSz="1043056" fontAlgn="auto">
              <a:spcAft>
                <a:spcPts val="0"/>
              </a:spcAft>
              <a:defRPr/>
            </a:pPr>
            <a:endParaRPr lang="ru-RU" sz="22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33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>
            <a:extLst>
              <a:ext uri="{FF2B5EF4-FFF2-40B4-BE49-F238E27FC236}"/>
            </a:extLst>
          </p:cNvPr>
          <p:cNvCxnSpPr/>
          <p:nvPr/>
        </p:nvCxnSpPr>
        <p:spPr>
          <a:xfrm>
            <a:off x="2543175" y="1471613"/>
            <a:ext cx="0" cy="1765697"/>
          </a:xfrm>
          <a:prstGeom prst="line">
            <a:avLst/>
          </a:prstGeom>
          <a:gradFill>
            <a:gsLst>
              <a:gs pos="0">
                <a:schemeClr val="bg1">
                  <a:alpha val="99000"/>
                </a:schemeClr>
              </a:gs>
              <a:gs pos="41000">
                <a:schemeClr val="bg1">
                  <a:alpha val="0"/>
                </a:schemeClr>
              </a:gs>
            </a:gsLst>
            <a:lin ang="3600000" scaled="0"/>
          </a:gradFill>
          <a:ln w="63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 useBgFill="1">
        <p:nvSpPr>
          <p:cNvPr id="2" name="Прямоугольник 1"/>
          <p:cNvSpPr/>
          <p:nvPr/>
        </p:nvSpPr>
        <p:spPr>
          <a:xfrm>
            <a:off x="58408" y="4828277"/>
            <a:ext cx="432048" cy="2160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24" name="Прямоугольник 23"/>
          <p:cNvSpPr/>
          <p:nvPr/>
        </p:nvSpPr>
        <p:spPr>
          <a:xfrm>
            <a:off x="-4186" y="0"/>
            <a:ext cx="833874" cy="4131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26" name="Прямоугольник 25"/>
          <p:cNvSpPr/>
          <p:nvPr/>
        </p:nvSpPr>
        <p:spPr>
          <a:xfrm>
            <a:off x="8702864" y="0"/>
            <a:ext cx="432048" cy="4131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>
            <a:off x="283953" y="206145"/>
            <a:ext cx="647700" cy="1190625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996107" y="35696"/>
            <a:ext cx="6984776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государственную регистрацию представляются заявления по форме № Р11001, № Р13014, № Р15016, заполненные с нарушением требований, которые утверждены Приказом ФНС России от 31.08.2020 № ЕД-7-14/617@. Допускаются следующие ошибки:</a:t>
            </a:r>
          </a:p>
          <a:p>
            <a:pPr algn="just">
              <a:defRPr/>
            </a:pPr>
            <a:endParaRPr lang="ru-RU" sz="25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7" name="Скругленный прямоугольник 6"/>
          <p:cNvSpPr/>
          <p:nvPr/>
        </p:nvSpPr>
        <p:spPr>
          <a:xfrm>
            <a:off x="8432653" y="4836716"/>
            <a:ext cx="720080" cy="30678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Номер слайда 1"/>
          <p:cNvSpPr txBox="1">
            <a:spLocks/>
          </p:cNvSpPr>
          <p:nvPr/>
        </p:nvSpPr>
        <p:spPr>
          <a:xfrm>
            <a:off x="8460432" y="4659982"/>
            <a:ext cx="683568" cy="27384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0144" y="1779662"/>
            <a:ext cx="7926271" cy="2973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Tx/>
              <a:buChar char="-"/>
            </a:pPr>
            <a:r>
              <a:rPr lang="ru-RU" altLang="ru-RU" b="1" dirty="0">
                <a:solidFill>
                  <a:srgbClr val="376092"/>
                </a:solidFill>
              </a:rPr>
              <a:t> </a:t>
            </a:r>
            <a:r>
              <a:rPr lang="ru-RU" altLang="ru-RU" b="1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указываются неверные паспортные данные руководителя, </a:t>
            </a:r>
            <a:r>
              <a:rPr lang="ru-RU" altLang="ru-RU" b="1" dirty="0" smtClean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заявителя;</a:t>
            </a:r>
            <a:endParaRPr lang="ru-RU" altLang="ru-RU" b="1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endParaRPr lang="ru-RU" altLang="ru-RU" b="1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altLang="ru-RU" b="1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смене руководителя неверно заполняются сведения о прекращении и возложении полномочий руководителя в одном Листе И (вкладывают лист на нового руководителя, при этом не заполняют на прекращение полномочий </a:t>
            </a:r>
            <a:r>
              <a:rPr lang="ru-RU" altLang="ru-RU" b="1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прежнего</a:t>
            </a:r>
            <a:r>
              <a:rPr lang="ru-RU" altLang="ru-RU" b="1" smtClean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altLang="ru-RU" b="1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endParaRPr lang="ru-RU" altLang="ru-RU" b="1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altLang="ru-RU" b="1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предстоящей смене адреса места нахождения неверно заполняется заявление, а именно лист Б (полностью указывается новый адрес, а должно быть заполнено до 5 пункта (населенный пункт</a:t>
            </a:r>
            <a:r>
              <a:rPr lang="ru-RU" altLang="ru-RU" b="1" dirty="0" smtClean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altLang="ru-RU" b="1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endParaRPr lang="ru-RU" altLang="ru-RU" b="1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altLang="ru-RU" b="1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документы представляются ранее 21 дня со дня внесения записи в ЕГРЮЛ о предстоящем изменении места </a:t>
            </a:r>
            <a:r>
              <a:rPr lang="ru-RU" altLang="ru-RU" b="1" dirty="0" smtClean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нахождения.</a:t>
            </a:r>
            <a:endParaRPr lang="ru-RU" altLang="ru-RU" b="1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37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>
            <a:extLst>
              <a:ext uri="{FF2B5EF4-FFF2-40B4-BE49-F238E27FC236}"/>
            </a:extLst>
          </p:cNvPr>
          <p:cNvCxnSpPr/>
          <p:nvPr/>
        </p:nvCxnSpPr>
        <p:spPr>
          <a:xfrm>
            <a:off x="2543175" y="1471613"/>
            <a:ext cx="0" cy="1765697"/>
          </a:xfrm>
          <a:prstGeom prst="line">
            <a:avLst/>
          </a:prstGeom>
          <a:gradFill>
            <a:gsLst>
              <a:gs pos="0">
                <a:schemeClr val="bg1">
                  <a:alpha val="99000"/>
                </a:schemeClr>
              </a:gs>
              <a:gs pos="41000">
                <a:schemeClr val="bg1">
                  <a:alpha val="0"/>
                </a:schemeClr>
              </a:gs>
            </a:gsLst>
            <a:lin ang="3600000" scaled="0"/>
          </a:gradFill>
          <a:ln w="63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 useBgFill="1">
        <p:nvSpPr>
          <p:cNvPr id="2" name="Прямоугольник 1"/>
          <p:cNvSpPr/>
          <p:nvPr/>
        </p:nvSpPr>
        <p:spPr>
          <a:xfrm>
            <a:off x="58408" y="4828277"/>
            <a:ext cx="432048" cy="2160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24" name="Прямоугольник 23"/>
          <p:cNvSpPr/>
          <p:nvPr/>
        </p:nvSpPr>
        <p:spPr>
          <a:xfrm>
            <a:off x="-4186" y="0"/>
            <a:ext cx="833874" cy="4131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26" name="Прямоугольник 25"/>
          <p:cNvSpPr/>
          <p:nvPr/>
        </p:nvSpPr>
        <p:spPr>
          <a:xfrm>
            <a:off x="8702864" y="0"/>
            <a:ext cx="432048" cy="4131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>
            <a:off x="166606" y="206144"/>
            <a:ext cx="647700" cy="1190625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49619" y="375050"/>
            <a:ext cx="7336925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5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на государственную регистрацию </a:t>
            </a:r>
            <a:r>
              <a:rPr lang="ru-RU" sz="25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нескольких идентичных </a:t>
            </a:r>
            <a:r>
              <a:rPr lang="ru-RU" sz="25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комплектов документов</a:t>
            </a:r>
            <a:r>
              <a:rPr lang="ru-RU" sz="25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5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ru-RU" sz="25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7" name="Скругленный прямоугольник 6"/>
          <p:cNvSpPr/>
          <p:nvPr/>
        </p:nvSpPr>
        <p:spPr>
          <a:xfrm>
            <a:off x="8432653" y="4836716"/>
            <a:ext cx="720080" cy="30678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Номер слайда 1"/>
          <p:cNvSpPr txBox="1">
            <a:spLocks/>
          </p:cNvSpPr>
          <p:nvPr/>
        </p:nvSpPr>
        <p:spPr>
          <a:xfrm>
            <a:off x="8460432" y="4659982"/>
            <a:ext cx="683568" cy="27384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0144" y="1779662"/>
            <a:ext cx="7926271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altLang="ru-RU" b="1" dirty="0" smtClean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b="1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направлении документов в электронном виде необходимо дождаться поступления расписки в получении документов (направляется в течение суток</a:t>
            </a:r>
            <a:r>
              <a:rPr lang="ru-RU" altLang="ru-RU" b="1" dirty="0" smtClean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altLang="ru-RU" b="1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endParaRPr lang="ru-RU" altLang="ru-RU" b="1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ru-RU" altLang="ru-RU" b="1" dirty="0" smtClean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b="1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получения решения о приостановлении государственной регистрации повторное направление комплекта документов не </a:t>
            </a:r>
            <a:r>
              <a:rPr lang="ru-RU" altLang="ru-RU" b="1" dirty="0" smtClean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требуется.</a:t>
            </a:r>
            <a:endParaRPr lang="ru-RU" altLang="ru-RU" b="1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048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>
            <a:extLst>
              <a:ext uri="{FF2B5EF4-FFF2-40B4-BE49-F238E27FC236}"/>
            </a:extLst>
          </p:cNvPr>
          <p:cNvCxnSpPr/>
          <p:nvPr/>
        </p:nvCxnSpPr>
        <p:spPr>
          <a:xfrm>
            <a:off x="2543175" y="1471613"/>
            <a:ext cx="0" cy="1765697"/>
          </a:xfrm>
          <a:prstGeom prst="line">
            <a:avLst/>
          </a:prstGeom>
          <a:gradFill>
            <a:gsLst>
              <a:gs pos="0">
                <a:schemeClr val="bg1">
                  <a:alpha val="99000"/>
                </a:schemeClr>
              </a:gs>
              <a:gs pos="41000">
                <a:schemeClr val="bg1">
                  <a:alpha val="0"/>
                </a:schemeClr>
              </a:gs>
            </a:gsLst>
            <a:lin ang="3600000" scaled="0"/>
          </a:gradFill>
          <a:ln w="63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 useBgFill="1">
        <p:nvSpPr>
          <p:cNvPr id="2" name="Прямоугольник 1"/>
          <p:cNvSpPr/>
          <p:nvPr/>
        </p:nvSpPr>
        <p:spPr>
          <a:xfrm>
            <a:off x="58408" y="4828277"/>
            <a:ext cx="432048" cy="2160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24" name="Прямоугольник 23"/>
          <p:cNvSpPr/>
          <p:nvPr/>
        </p:nvSpPr>
        <p:spPr>
          <a:xfrm>
            <a:off x="-4186" y="0"/>
            <a:ext cx="833874" cy="4131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26" name="Прямоугольник 25"/>
          <p:cNvSpPr/>
          <p:nvPr/>
        </p:nvSpPr>
        <p:spPr>
          <a:xfrm>
            <a:off x="8702864" y="0"/>
            <a:ext cx="432048" cy="4131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>
            <a:off x="131235" y="123477"/>
            <a:ext cx="647700" cy="1190625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09791" y="131781"/>
            <a:ext cx="777518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43056" fontAlgn="auto">
              <a:spcAft>
                <a:spcPts val="0"/>
              </a:spcAft>
              <a:defRPr/>
            </a:pP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Несоблюдение процедуры ликвидации организации (не представлен ликвидационный баланс в налоговый орган, в решении учредителей не указан срок ликвидации ООО и т.д.)</a:t>
            </a:r>
          </a:p>
        </p:txBody>
      </p:sp>
      <p:sp useBgFill="1">
        <p:nvSpPr>
          <p:cNvPr id="7" name="Скругленный прямоугольник 6"/>
          <p:cNvSpPr/>
          <p:nvPr/>
        </p:nvSpPr>
        <p:spPr>
          <a:xfrm>
            <a:off x="8432653" y="4836716"/>
            <a:ext cx="720080" cy="30678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Номер слайда 1"/>
          <p:cNvSpPr txBox="1">
            <a:spLocks/>
          </p:cNvSpPr>
          <p:nvPr/>
        </p:nvSpPr>
        <p:spPr>
          <a:xfrm>
            <a:off x="8460432" y="4659982"/>
            <a:ext cx="683568" cy="27384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82384" y="1291286"/>
            <a:ext cx="8002587" cy="46831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ru-RU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Ликвидация организации состоит из 3 основных этапов:</a:t>
            </a:r>
            <a:endParaRPr lang="ru-RU" sz="1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1235" y="1851670"/>
            <a:ext cx="8905261" cy="3446463"/>
          </a:xfrm>
          <a:prstGeom prst="rect">
            <a:avLst/>
          </a:prstGeom>
        </p:spPr>
        <p:txBody>
          <a:bodyPr lIns="104306" tIns="52153" rIns="104306" bIns="52153">
            <a:normAutofit fontScale="85000" lnSpcReduction="10000"/>
          </a:bodyPr>
          <a:lstStyle/>
          <a:p>
            <a:pPr marL="342900" indent="-342900" defTabSz="1043056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Уведомить регистрирующий орган и кредиторов о принятии решения о ликвидации, в который входит:</a:t>
            </a:r>
          </a:p>
          <a:p>
            <a:pPr marL="1101725" lvl="2" indent="-285750" defTabSz="1043056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Подача в регистрирующий орган Заявления (уведомления) о ликвидации юридического лица по форме № Р15016, с приложением решения о ликвидации</a:t>
            </a:r>
          </a:p>
          <a:p>
            <a:pPr lvl="2" indent="0" defTabSz="1043056" fontAlgn="auto">
              <a:spcAft>
                <a:spcPts val="0"/>
              </a:spcAft>
              <a:defRPr/>
            </a:pPr>
            <a:endParaRPr lang="ru-RU" sz="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1101725" lvl="2" indent="-285750" defTabSz="1043056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Публикация в журнале «Вестник государственной регистрации» 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(через сайт 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hlinkClick r:id="rId3"/>
              </a:rPr>
              <a:t>www.vestnik-gosreg.ru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или через региональное представительство, в Амурской области это ООО «Импульс» ул. </a:t>
            </a:r>
            <a:r>
              <a:rPr lang="ru-RU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Б.Хмельницкого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д. 2)</a:t>
            </a:r>
            <a:endParaRPr lang="ru-RU" sz="18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lvl="2" indent="0" defTabSz="1043056" fontAlgn="auto">
              <a:spcAft>
                <a:spcPts val="0"/>
              </a:spcAft>
              <a:defRPr/>
            </a:pPr>
            <a:endParaRPr lang="ru-RU" sz="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1101725" lvl="2" indent="-285750" defTabSz="1043056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Публикация в 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Едином федеральном реестре сведений о фактах деятельности юридических лиц 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(на сайте 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www.fedresurs.ru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</a:t>
            </a:r>
          </a:p>
          <a:p>
            <a:pPr lvl="2" indent="0" defTabSz="1043056" fontAlgn="auto">
              <a:spcAft>
                <a:spcPts val="0"/>
              </a:spcAft>
              <a:defRPr/>
            </a:pPr>
            <a:endParaRPr lang="ru-RU" sz="800" b="1" dirty="0">
              <a:solidFill>
                <a:srgbClr val="005AA9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342900" indent="-342900" defTabSz="1043056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Направить в регистрирующий орган Заявление (уведомление) о ликвидации юридического лица по форме № Р15016 с причиной «составление промежуточного ликвидационного баланса» (</a:t>
            </a: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 истечении 2-х месяцев </a:t>
            </a: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 даты публикации в «Вестнике государственной регистрации»)</a:t>
            </a:r>
          </a:p>
          <a:p>
            <a:pPr defTabSz="1043056" fontAlgn="auto">
              <a:spcAft>
                <a:spcPts val="0"/>
              </a:spcAft>
              <a:defRPr/>
            </a:pPr>
            <a:endParaRPr lang="ru-RU" sz="800" b="1" dirty="0">
              <a:solidFill>
                <a:srgbClr val="005AA9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342900" indent="-342900" defTabSz="1043056" fontAlgn="auto">
              <a:spcAft>
                <a:spcPts val="0"/>
              </a:spcAft>
              <a:buFontTx/>
              <a:buAutoNum type="arabicPeriod" startAt="3"/>
              <a:defRPr/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Завершить процедуру ликвидации</a:t>
            </a:r>
          </a:p>
        </p:txBody>
      </p:sp>
    </p:spTree>
    <p:extLst>
      <p:ext uri="{BB962C8B-B14F-4D97-AF65-F5344CB8AC3E}">
        <p14:creationId xmlns:p14="http://schemas.microsoft.com/office/powerpoint/2010/main" val="3586325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468314" y="1276350"/>
            <a:ext cx="7920037" cy="3456385"/>
          </a:xfrm>
          <a:prstGeom prst="rect">
            <a:avLst/>
          </a:prstGeom>
        </p:spPr>
        <p:txBody>
          <a:bodyPr lIns="104306" tIns="52153" rIns="104306" bIns="52153">
            <a:normAutofit/>
          </a:bodyPr>
          <a:lstStyle/>
          <a:p>
            <a:pPr defTabSz="1043056" fontAlgn="auto">
              <a:spcAft>
                <a:spcPts val="0"/>
              </a:spcAft>
              <a:defRPr/>
            </a:pPr>
            <a:endParaRPr lang="ru-RU" sz="18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88522" y="922007"/>
            <a:ext cx="8280400" cy="785648"/>
          </a:xfrm>
          <a:prstGeom prst="round2DiagRect">
            <a:avLst/>
          </a:prstGeom>
          <a:solidFill>
            <a:schemeClr val="tx2">
              <a:lumMod val="20000"/>
              <a:lumOff val="80000"/>
              <a:alpha val="7098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 algn="ctr">
              <a:buFontTx/>
              <a:buChar char="-"/>
              <a:defRPr/>
            </a:pPr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Сдать отчетность 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налоговый орган (включая ликвидационный баланс) </a:t>
            </a:r>
          </a:p>
          <a:p>
            <a:pPr algn="ctr">
              <a:defRPr/>
            </a:pP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территориальный орган Фонда пенсионного и социального страхования Российской Федерации</a:t>
            </a:r>
            <a:r>
              <a:rPr lang="ru-RU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88521" y="2067694"/>
            <a:ext cx="8280402" cy="648072"/>
          </a:xfrm>
          <a:prstGeom prst="round2DiagRect">
            <a:avLst/>
          </a:prstGeom>
          <a:solidFill>
            <a:schemeClr val="tx2">
              <a:lumMod val="20000"/>
              <a:lumOff val="8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Завершить расчеты с кредиторами 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(рекомендуем провести сверку с налоговым органом по наличию задолженности);</a:t>
            </a: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69093" y="3004542"/>
            <a:ext cx="8319258" cy="1583432"/>
          </a:xfrm>
          <a:prstGeom prst="round2DiagRect">
            <a:avLst/>
          </a:prstGeom>
          <a:solidFill>
            <a:schemeClr val="tx2">
              <a:lumMod val="20000"/>
              <a:lumOff val="8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 algn="ctr">
              <a:buFontTx/>
              <a:buChar char="-"/>
              <a:defRPr/>
            </a:pPr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Представить на государственную регистрацию:</a:t>
            </a:r>
          </a:p>
          <a:p>
            <a:pPr marL="285750" indent="-285750" algn="ctr">
              <a:buFontTx/>
              <a:buChar char="-"/>
              <a:defRPr/>
            </a:pPr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по форме № Р15016 (причина представления заявления «7» «завершение ликвидации юридического лица»)</a:t>
            </a:r>
          </a:p>
          <a:p>
            <a:pPr marL="285750" indent="-285750" algn="ctr">
              <a:buFontTx/>
              <a:buChar char="-"/>
              <a:defRPr/>
            </a:pP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ликвидационный баланс, </a:t>
            </a:r>
          </a:p>
          <a:p>
            <a:pPr marL="285750" indent="-285750" algn="ctr">
              <a:buFontTx/>
              <a:buChar char="-"/>
              <a:defRPr/>
            </a:pP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об уплате государственной пошлины в размере 800 рублей (в случае подачи документов на бумажном носителе непосредственно в регистрирующий орган).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1987" y="122598"/>
            <a:ext cx="7994096" cy="503634"/>
          </a:xfrm>
          <a:prstGeom prst="roundRect">
            <a:avLst/>
          </a:prstGeom>
          <a:solidFill>
            <a:schemeClr val="tx2">
              <a:lumMod val="20000"/>
              <a:lumOff val="80000"/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ru-RU" sz="2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этапе завершения процедуры ликвидации необходимо:</a:t>
            </a:r>
            <a:endParaRPr lang="ru-RU" sz="21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ru-RU" sz="1800" dirty="0" smtClean="0">
                <a:solidFill>
                  <a:schemeClr val="tx1"/>
                </a:solidFill>
              </a:rPr>
              <a:t>6</a:t>
            </a:r>
            <a:endParaRPr lang="ru-RU" sz="1800" dirty="0">
              <a:solidFill>
                <a:schemeClr val="tx1"/>
              </a:solidFill>
            </a:endParaRPr>
          </a:p>
        </p:txBody>
      </p:sp>
      <p:sp useBgFill="1">
        <p:nvSpPr>
          <p:cNvPr id="12" name="Скругленный прямоугольник 11"/>
          <p:cNvSpPr/>
          <p:nvPr/>
        </p:nvSpPr>
        <p:spPr>
          <a:xfrm>
            <a:off x="468314" y="4683324"/>
            <a:ext cx="720080" cy="30678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766237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8601075" y="4599385"/>
            <a:ext cx="306388" cy="311944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107504" y="370711"/>
            <a:ext cx="7860313" cy="3065568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600" dirty="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заполнении заявления по форме № Р21001 в сведениях об адресе места жительства ФЛ неверно указан адрес, т.е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</a:t>
            </a:r>
          </a:p>
          <a:p>
            <a:pPr>
              <a:defRPr/>
            </a:pP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указаны сведения о временной прописке, при этом в документе, удостоверяющем личность гражданина РФ, есть сведения о месте регистрации ФЛ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(ФЛ может </a:t>
            </a:r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 зарегистрировано в качестве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 по </a:t>
            </a:r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временной прописке только при отсутствии  у ФЛ постоянной прописки);</a:t>
            </a:r>
          </a:p>
          <a:p>
            <a:pPr>
              <a:buFontTx/>
              <a:buChar char="-"/>
              <a:defRPr/>
            </a:pP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указаны </a:t>
            </a:r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об адресе, который отсутствует в  документе, удостоверяющем личность гражданина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РФ;</a:t>
            </a:r>
          </a:p>
          <a:p>
            <a:pPr>
              <a:defRPr/>
            </a:pPr>
            <a:endParaRPr lang="ru-RU" sz="1400" dirty="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заявлении о государственной регистрации указан адрес, отсутствующий в Государственном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адресном </a:t>
            </a:r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реестре (ГАР) </a:t>
            </a:r>
          </a:p>
          <a:p>
            <a:pPr marL="285750" indent="-285750">
              <a:buFontTx/>
              <a:buChar char="-"/>
              <a:defRPr/>
            </a:pPr>
            <a:endParaRPr lang="ru-RU" sz="16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539553" y="2839244"/>
            <a:ext cx="7848872" cy="2304256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заявлении в </a:t>
            </a:r>
            <a:r>
              <a:rPr lang="en-US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ведениях, подлежащих внесению в реестры, в качестве основного и (или) дополнительного видов деятельности, заявитель указывает:</a:t>
            </a:r>
          </a:p>
          <a:p>
            <a:pPr>
              <a:defRPr/>
            </a:pPr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код ОКВЭД менее 4-х цифровых знаков, что нарушает порядок заполнения заявлений, представляемых на государственную регистрацию, а также требования к их оформлению, утвержденные Приказом ФНС России от 31.08.2020 № ЕД-7-14/617@;</a:t>
            </a:r>
          </a:p>
          <a:p>
            <a:pPr>
              <a:defRPr/>
            </a:pPr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код ОКВЭД, который отсутствует в Общероссийском классификаторе видов экономической деятельности ОК 029-2014 (КДЕС Ред. 2).</a:t>
            </a:r>
          </a:p>
        </p:txBody>
      </p:sp>
      <p:sp>
        <p:nvSpPr>
          <p:cNvPr id="7" name="Номер слайда 1"/>
          <p:cNvSpPr txBox="1">
            <a:spLocks/>
          </p:cNvSpPr>
          <p:nvPr/>
        </p:nvSpPr>
        <p:spPr>
          <a:xfrm>
            <a:off x="8440517" y="4659982"/>
            <a:ext cx="683568" cy="27384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409562" y="21853"/>
            <a:ext cx="7344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ошибки, допускаемые индивидуальными предпринимателями при государственной 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4550007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3047" y="1275606"/>
            <a:ext cx="1041622" cy="1190425"/>
          </a:xfrm>
          <a:prstGeom prst="rect">
            <a:avLst/>
          </a:prstGeom>
        </p:spPr>
      </p:pic>
      <p:sp>
        <p:nvSpPr>
          <p:cNvPr id="6" name="Текст 4">
            <a:extLst>
              <a:ext uri="{FF2B5EF4-FFF2-40B4-BE49-F238E27FC236}">
                <a16:creationId xmlns="" xmlns:a16="http://schemas.microsoft.com/office/drawing/2014/main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2111152" y="2738321"/>
            <a:ext cx="5917232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16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1371</TotalTime>
  <Words>789</Words>
  <Application>Microsoft Office PowerPoint</Application>
  <PresentationFormat>Экран (16:9)</PresentationFormat>
  <Paragraphs>70</Paragraphs>
  <Slides>9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Тема Office</vt:lpstr>
      <vt:lpstr>1_Тема Office</vt:lpstr>
      <vt:lpstr>Презентация PowerPoint</vt:lpstr>
      <vt:lpstr>Основные ошибки, допускаемые организациями при подаче документов по государственной регистрации: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Едемский Сергей Викторович</dc:creator>
  <cp:lastModifiedBy>Ференец Анна Ильинична</cp:lastModifiedBy>
  <cp:revision>159</cp:revision>
  <cp:lastPrinted>2025-09-11T04:50:34Z</cp:lastPrinted>
  <dcterms:modified xsi:type="dcterms:W3CDTF">2025-09-16T00:22:37Z</dcterms:modified>
</cp:coreProperties>
</file>