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897" r:id="rId2"/>
  </p:sldMasterIdLst>
  <p:notesMasterIdLst>
    <p:notesMasterId r:id="rId7"/>
  </p:notesMasterIdLst>
  <p:handoutMasterIdLst>
    <p:handoutMasterId r:id="rId8"/>
  </p:handoutMasterIdLst>
  <p:sldIdLst>
    <p:sldId id="2117" r:id="rId3"/>
    <p:sldId id="2118" r:id="rId4"/>
    <p:sldId id="2113" r:id="rId5"/>
    <p:sldId id="2119" r:id="rId6"/>
  </p:sldIdLst>
  <p:sldSz cx="12192000" cy="6858000"/>
  <p:notesSz cx="6858000" cy="9926638"/>
  <p:embeddedFontLst>
    <p:embeddedFont>
      <p:font typeface="Arial Black" panose="020B0A04020102020204" pitchFamily="34" charset="0"/>
      <p:bold r:id="rId9"/>
    </p:embeddedFont>
    <p:embeddedFont>
      <p:font typeface="Roboto Condensed" panose="020B060402020202020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Open Sans Light" panose="020B060402020202020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0FE721-6A76-4554-8ECD-75B43CAC9E45}">
          <p14:sldIdLst>
            <p14:sldId id="2117"/>
            <p14:sldId id="2118"/>
            <p14:sldId id="2113"/>
            <p14:sldId id="2119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216087"/>
    <a:srgbClr val="E8F7FC"/>
    <a:srgbClr val="C4EAF8"/>
    <a:srgbClr val="009ADA"/>
    <a:srgbClr val="00A6E6"/>
    <a:srgbClr val="00B0F0"/>
    <a:srgbClr val="0064CB"/>
    <a:srgbClr val="0086F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47" autoAdjust="0"/>
    <p:restoredTop sz="94724" autoAdjust="0"/>
  </p:normalViewPr>
  <p:slideViewPr>
    <p:cSldViewPr snapToObjects="1">
      <p:cViewPr varScale="1">
        <p:scale>
          <a:sx n="117" d="100"/>
          <a:sy n="117" d="100"/>
        </p:scale>
        <p:origin x="-156" y="-102"/>
      </p:cViewPr>
      <p:guideLst>
        <p:guide orient="horz" pos="2160"/>
        <p:guide pos="2275"/>
        <p:guide pos="75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log.gov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3649" y="296071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216087"/>
                </a:solidFill>
              </a:rPr>
              <a:t>ЕДИНЫЕ РЕКВИЗИТЫ НА ПЕРЕЧИСЛЕНИЕ ЕНП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658950"/>
              </p:ext>
            </p:extLst>
          </p:nvPr>
        </p:nvGraphicFramePr>
        <p:xfrm>
          <a:off x="587388" y="1340768"/>
          <a:ext cx="7921506" cy="50762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298405"/>
                <a:gridCol w="3254184"/>
                <a:gridCol w="3368917"/>
              </a:tblGrid>
              <a:tr h="608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Номер (поля) пл. документа</a:t>
                      </a:r>
                      <a:endParaRPr lang="ru-RU" sz="9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Наименование (поля) реквизита платежного документа</a:t>
                      </a:r>
                      <a:endParaRPr lang="ru-RU" sz="9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Значение</a:t>
                      </a:r>
                      <a:endParaRPr lang="ru-RU" sz="1200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9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ru-RU" sz="14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Наименование банка получателя средств</a:t>
                      </a:r>
                      <a:endParaRPr lang="ru-RU" sz="9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ОКЦ № 7 ГУ Банка России по Центральному</a:t>
                      </a:r>
                      <a:r>
                        <a:rPr lang="ru-RU" sz="1100" baseline="0" dirty="0" smtClean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 федеральному округу</a:t>
                      </a:r>
                      <a:r>
                        <a:rPr lang="ru-RU" sz="1100" dirty="0" smtClean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//</a:t>
                      </a: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УФК по Тульской области, </a:t>
                      </a:r>
                      <a:endParaRPr lang="ru-RU" sz="1100" dirty="0" smtClean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г</a:t>
                      </a: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. Тула</a:t>
                      </a:r>
                      <a:endParaRPr lang="ru-RU" sz="900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7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  <a:endParaRPr lang="ru-RU" sz="14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БИК банка получателя средств (БИК ТОФК)</a:t>
                      </a:r>
                      <a:endParaRPr lang="ru-RU" sz="9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017003983</a:t>
                      </a:r>
                      <a:endParaRPr lang="ru-RU" sz="900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</a:rPr>
                        <a:t>15</a:t>
                      </a:r>
                      <a:endParaRPr lang="ru-RU" sz="14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№ счета банка получателя средств (номер банковского счета, входящего в состав единого казначейского счета)</a:t>
                      </a:r>
                      <a:endParaRPr lang="ru-RU" sz="9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40102810445370000059</a:t>
                      </a:r>
                      <a:endParaRPr lang="ru-RU" sz="900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7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  <a:endParaRPr lang="ru-RU" sz="14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Получатель</a:t>
                      </a:r>
                      <a:endParaRPr lang="ru-RU" sz="9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Казначейство России (ФНС России)</a:t>
                      </a:r>
                      <a:endParaRPr lang="ru-RU" sz="900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</a:rPr>
                        <a:t>17</a:t>
                      </a:r>
                      <a:endParaRPr lang="ru-RU" sz="14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Номер казначейского счета</a:t>
                      </a:r>
                      <a:endParaRPr lang="ru-RU" sz="9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03100643000000018500</a:t>
                      </a:r>
                      <a:endParaRPr lang="ru-RU" sz="900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</a:rPr>
                        <a:t>61</a:t>
                      </a:r>
                      <a:endParaRPr lang="ru-RU" sz="14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ИНН получателя средств</a:t>
                      </a:r>
                      <a:endParaRPr lang="ru-RU" sz="9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7727406020</a:t>
                      </a:r>
                      <a:endParaRPr lang="ru-RU" sz="900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</a:rPr>
                        <a:t>103</a:t>
                      </a:r>
                      <a:endParaRPr lang="ru-RU" sz="14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КПП получателя средств</a:t>
                      </a:r>
                      <a:endParaRPr lang="ru-RU" sz="9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770801001</a:t>
                      </a:r>
                      <a:endParaRPr lang="ru-RU" sz="900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7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</a:rPr>
                        <a:t>104</a:t>
                      </a:r>
                      <a:endParaRPr lang="ru-RU" sz="14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  <a:latin typeface="Arial Black" panose="020B0A04020102020204" pitchFamily="34" charset="0"/>
                        </a:rPr>
                        <a:t>Код бюджетной классификации ЕНП</a:t>
                      </a:r>
                      <a:endParaRPr lang="ru-RU" sz="9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18201061201010000510</a:t>
                      </a:r>
                      <a:endParaRPr lang="ru-RU" sz="900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6374" marR="36374" marT="5051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1348475"/>
            <a:ext cx="1706033" cy="170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760296" y="3176972"/>
            <a:ext cx="29759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90707">
              <a:defRPr/>
            </a:pPr>
            <a:r>
              <a:rPr lang="ru-RU" sz="1300" b="1" dirty="0">
                <a:solidFill>
                  <a:srgbClr val="005AA9"/>
                </a:solidFill>
              </a:rPr>
              <a:t>Ссылка на раздел </a:t>
            </a:r>
          </a:p>
          <a:p>
            <a:pPr algn="ctr" defTabSz="1390707">
              <a:defRPr/>
            </a:pPr>
            <a:r>
              <a:rPr lang="ru-RU" sz="1300" b="1" dirty="0">
                <a:solidFill>
                  <a:srgbClr val="005AA9"/>
                </a:solidFill>
              </a:rPr>
              <a:t>сайта ФНС России «Реквизиты для заполнения отчетности»</a:t>
            </a: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0" t="31143" r="61420" b="28258"/>
          <a:stretch>
            <a:fillRect/>
          </a:stretch>
        </p:blipFill>
        <p:spPr bwMode="auto">
          <a:xfrm>
            <a:off x="9310918" y="3969060"/>
            <a:ext cx="1659467" cy="1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886310" y="5769260"/>
            <a:ext cx="2723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90707">
              <a:defRPr/>
            </a:pPr>
            <a:r>
              <a:rPr lang="en-US" sz="1300" b="1" dirty="0" err="1">
                <a:solidFill>
                  <a:srgbClr val="005AA9"/>
                </a:solidFill>
              </a:rPr>
              <a:t>Qr</a:t>
            </a:r>
            <a:r>
              <a:rPr lang="en-US" sz="1300" b="1" dirty="0">
                <a:solidFill>
                  <a:srgbClr val="005AA9"/>
                </a:solidFill>
              </a:rPr>
              <a:t>-</a:t>
            </a:r>
            <a:r>
              <a:rPr lang="ru-RU" sz="1300" b="1" dirty="0">
                <a:solidFill>
                  <a:srgbClr val="005AA9"/>
                </a:solidFill>
              </a:rPr>
              <a:t>код для оплаты налогов через приложение банка</a:t>
            </a:r>
          </a:p>
        </p:txBody>
      </p:sp>
    </p:spTree>
    <p:extLst>
      <p:ext uri="{BB962C8B-B14F-4D97-AF65-F5344CB8AC3E}">
        <p14:creationId xmlns:p14="http://schemas.microsoft.com/office/powerpoint/2010/main" val="67857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6" y="2"/>
            <a:ext cx="8830855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  Образец заполнения платежного документа, входящего в ЕНП  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9495" t="16023" r="28761" b="8630"/>
          <a:stretch/>
        </p:blipFill>
        <p:spPr bwMode="auto">
          <a:xfrm>
            <a:off x="623062" y="1052736"/>
            <a:ext cx="5090049" cy="5364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79976" y="1106109"/>
            <a:ext cx="60960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 заполняются в соответствии с правилами, установленными Приказом Минфина России от 12.11.2013 № 107н «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указания информации, идентифицирующей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плательщика, получателя средств, платеж, в распоряжениях о переводе денежных средств в уплату налогов, сборов, страховых взносов и иных платежей в бюджетную систему российской федерации, администрируемых налоговыми органами», с учетом изменений, внесенных Приказом от 30.12.2022 № 199н.</a:t>
            </a:r>
          </a:p>
          <a:p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7449" y="4617136"/>
            <a:ext cx="21962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</a:t>
            </a:r>
            <a:r>
              <a:rPr lang="ru-RU" sz="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00" b="1" dirty="0" smtClean="0">
                <a:solidFill>
                  <a:srgbClr val="00A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России (ФНС России)» </a:t>
            </a:r>
            <a:endParaRPr lang="ru-RU" sz="700" b="1" dirty="0">
              <a:solidFill>
                <a:srgbClr val="00A6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9976" y="373503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заполнении платежного документа (в полях: КБК, ИНН налогового органа, ОКТМО, счет) допущена ошибка, то Ваши средства зачтутся на Едином налоговом счете и не потребуют дополнительного уточнения.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87988" y="5193196"/>
            <a:ext cx="5987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Актуальную информацию так же можно смотрите на официальном Интернет - сайте ФНС России (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www.nalog.</a:t>
            </a:r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gov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.ru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b="1" u="sng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5439" y="4113076"/>
            <a:ext cx="2376265" cy="2520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>
                <a:solidFill>
                  <a:schemeClr val="tx1"/>
                </a:solidFill>
              </a:rPr>
              <a:t>Банк получателя </a:t>
            </a:r>
            <a:r>
              <a:rPr lang="ru-RU" sz="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ОКЦ № 7 ГУ Банка России по ЦФО//УФК по Тульской области, г </a:t>
            </a:r>
            <a:r>
              <a:rPr lang="ru-RU" sz="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Тула</a:t>
            </a:r>
            <a:endParaRPr lang="ru-RU" sz="7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399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364" y="1268760"/>
            <a:ext cx="113772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2"/>
                </a:solidFill>
              </a:rPr>
              <a:t>Налоговый орган на основании совокупной обязанности зачтет ЕНП в счет платежей в бюджет в следующей последовательности (п. 8 ст. 45 НК РФ</a:t>
            </a:r>
            <a:r>
              <a:rPr lang="ru-RU" sz="1600" b="1" dirty="0" smtClean="0">
                <a:solidFill>
                  <a:schemeClr val="bg2"/>
                </a:solidFill>
              </a:rPr>
              <a:t>):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</a:rPr>
              <a:t>- </a:t>
            </a:r>
            <a:r>
              <a:rPr lang="ru-RU" sz="1600" dirty="0">
                <a:solidFill>
                  <a:schemeClr val="bg2"/>
                </a:solidFill>
              </a:rPr>
              <a:t>недоимка по НДФЛ - начиная с наиболее раннего момента ее возникновения;</a:t>
            </a: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- НДФЛ - с момента возникновения обязанности по его перечислению налоговым агентом. Если налоговый орган получит уведомление об исчисленной и удержанной налоговым агентом сумме НДФЛ до наступления срока его перечисления, средства, формирующие положительное сальдо ЕНС, зачтут в счет исполнения предстоящей обязанности по уплате НДФЛ. Будет проведет зачет в пределах указанной в уведомлении суммы не позднее дня, следующего за днем его получения;</a:t>
            </a: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- недоимка по иным налогам, сборам, страховым взносам - начиная с наиболее раннего момента ее возникновения;</a:t>
            </a: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- иные налоги, авансовые платежи, сборы, страховые взносы - с момента возникновения обязанности по их уплате (перечислению).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</a:rPr>
              <a:t>- </a:t>
            </a:r>
            <a:r>
              <a:rPr lang="ru-RU" sz="1600" dirty="0">
                <a:solidFill>
                  <a:schemeClr val="bg2"/>
                </a:solidFill>
              </a:rPr>
              <a:t>пени;</a:t>
            </a: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- проценты;</a:t>
            </a: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- штрафы.</a:t>
            </a:r>
            <a:endParaRPr lang="ru-RU" sz="1600" dirty="0">
              <a:solidFill>
                <a:schemeClr val="bg2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9636" y="296652"/>
            <a:ext cx="85329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/>
                </a:solidFill>
              </a:rPr>
              <a:t>Распределение Единого налогового платежа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376" y="4833156"/>
            <a:ext cx="1134126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rgbClr val="FF0000"/>
                </a:solidFill>
              </a:rPr>
              <a:t>Важно!!! </a:t>
            </a:r>
            <a:r>
              <a:rPr lang="ru-RU" sz="1700" b="1" dirty="0">
                <a:solidFill>
                  <a:schemeClr val="accent5"/>
                </a:solidFill>
              </a:rPr>
              <a:t>Подробная информация о поступивших денежных средствах отражена в разделе «Налоги». На главной странице ЛК ФЛ отражена переплата (положительное сальдо) Единого налогового счета. Переплата (положительное сальдо ЕНС) отражена в разделе «Отложенная переплата». </a:t>
            </a:r>
          </a:p>
          <a:p>
            <a:pPr algn="just"/>
            <a:r>
              <a:rPr lang="ru-RU" sz="1700" b="1" dirty="0">
                <a:solidFill>
                  <a:schemeClr val="accent5"/>
                </a:solidFill>
              </a:rPr>
              <a:t>После наступления сроков уплаты налогов, страховых взносов, </a:t>
            </a:r>
            <a:r>
              <a:rPr lang="ru-RU" sz="1700" b="1" dirty="0" smtClean="0">
                <a:solidFill>
                  <a:schemeClr val="accent5"/>
                </a:solidFill>
              </a:rPr>
              <a:t>зарезервированные </a:t>
            </a:r>
            <a:r>
              <a:rPr lang="ru-RU" sz="1700" b="1" dirty="0">
                <a:solidFill>
                  <a:schemeClr val="accent5"/>
                </a:solidFill>
              </a:rPr>
              <a:t>суммы в счет предстоящей обязанности будут зачтены автоматически.</a:t>
            </a:r>
            <a:endParaRPr lang="ru-RU" sz="1700" b="1" dirty="0">
              <a:solidFill>
                <a:schemeClr val="accent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893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489" y="152636"/>
            <a:ext cx="8532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Изменения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перечне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кодов ОКТМО муниципальных образований Амурской области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10170"/>
              </p:ext>
            </p:extLst>
          </p:nvPr>
        </p:nvGraphicFramePr>
        <p:xfrm>
          <a:off x="335360" y="1088740"/>
          <a:ext cx="11305256" cy="551468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076404"/>
                <a:gridCol w="1585592"/>
                <a:gridCol w="2345601"/>
                <a:gridCol w="1638291"/>
                <a:gridCol w="1659368"/>
              </a:tblGrid>
              <a:tr h="612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МО и населенных пунктов в их составе до изменения в законодательстве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ОКТМО                     до изменения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МО после изменения  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ОКТМО                   после изменения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Норматив-ный документ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Михайловский  район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10635000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Михайловский муниципальный округ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10535000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Закон Амурской области от 30.04.2025 № 640-ОЗ                     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Воскресеновский сельсовет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10635408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Димский сельсовет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10635412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Дубовской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10635416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Зеленоборский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10635420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Ильиновский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10635424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Калининский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10635428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Коршуновский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10635432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Михайловский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10635436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Новочесноковский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10635440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Поярковский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10635442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Чесноковский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10635444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Октябрьский район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10638000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row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Октябрьский муниципальный округ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row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10538000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row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Закон Амурской области             от 30.04.2025  № 639-ОЗ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Борисоглебский сельсовет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10638402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Екатеринославский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10638403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Трудовой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10638404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Варваровский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10638405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Восточный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10638408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Максимовский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10638412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Мухинский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10638416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Николо-Александровский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10638420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Королинский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10638424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Новомихайловский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10638428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Панинский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10638429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Песчаноозерский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10638432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Романовский сельсовет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10638436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561" marR="515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9529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174552</TotalTime>
  <Words>633</Words>
  <Application>Microsoft Office PowerPoint</Application>
  <PresentationFormat>Произвольный</PresentationFormat>
  <Paragraphs>114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Arial</vt:lpstr>
      <vt:lpstr>Arial Black</vt:lpstr>
      <vt:lpstr>Roboto Condensed</vt:lpstr>
      <vt:lpstr>Calibri Light</vt:lpstr>
      <vt:lpstr>Times New Roman</vt:lpstr>
      <vt:lpstr>Open Sans Light</vt:lpstr>
      <vt:lpstr>Open Sans</vt:lpstr>
      <vt:lpstr>Calibri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Глемба Наталья Анатольевна</cp:lastModifiedBy>
  <cp:revision>2394</cp:revision>
  <cp:lastPrinted>2022-11-09T12:14:24Z</cp:lastPrinted>
  <dcterms:created xsi:type="dcterms:W3CDTF">2014-10-08T23:03:32Z</dcterms:created>
  <dcterms:modified xsi:type="dcterms:W3CDTF">2025-11-11T06:41:29Z</dcterms:modified>
</cp:coreProperties>
</file>