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5" r:id="rId4"/>
    <p:sldId id="261" r:id="rId5"/>
    <p:sldId id="262" r:id="rId6"/>
    <p:sldId id="263" r:id="rId7"/>
    <p:sldId id="264" r:id="rId8"/>
    <p:sldId id="259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1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43CDAF-D63E-48A1-AF9B-C0FEA4C92082}" type="doc">
      <dgm:prSet loTypeId="urn:microsoft.com/office/officeart/2005/8/layout/l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8220042-8399-40E3-8508-F3621B78B53A}">
      <dgm:prSet phldrT="[Текст]" custT="1"/>
      <dgm:spPr/>
      <dgm:t>
        <a:bodyPr/>
        <a:lstStyle/>
        <a:p>
          <a:r>
            <a:rPr lang="ru-RU" sz="1200" i="1" dirty="0" smtClean="0">
              <a:latin typeface="Arial" panose="020B0604020202020204" pitchFamily="34" charset="0"/>
              <a:cs typeface="Arial" panose="020B0604020202020204" pitchFamily="34" charset="0"/>
            </a:rPr>
            <a:t>Ставка НДС 5% применяется с 01.01.2025, в случае, если доходы за 2024 год составили от 60 млн. рублей до 250 млн. рублей.</a:t>
          </a:r>
          <a:endParaRPr lang="ru-RU" sz="1200" i="1" baseline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CB1FE1-A11D-495F-ABF9-D22BDAF3FE14}" type="parTrans" cxnId="{4FB8460C-2530-4E43-AA48-7FE82ECDCD19}">
      <dgm:prSet/>
      <dgm:spPr/>
      <dgm:t>
        <a:bodyPr/>
        <a:lstStyle/>
        <a:p>
          <a:endParaRPr lang="ru-RU"/>
        </a:p>
      </dgm:t>
    </dgm:pt>
    <dgm:pt modelId="{D61E0812-A7C7-49B9-8A9E-900673F7D997}" type="sibTrans" cxnId="{4FB8460C-2530-4E43-AA48-7FE82ECDCD19}">
      <dgm:prSet/>
      <dgm:spPr/>
      <dgm:t>
        <a:bodyPr/>
        <a:lstStyle/>
        <a:p>
          <a:endParaRPr lang="ru-RU"/>
        </a:p>
      </dgm:t>
    </dgm:pt>
    <dgm:pt modelId="{598B358C-5D06-42AB-B696-7AC897598437}">
      <dgm:prSet phldrT="[Текст]" custT="1"/>
      <dgm:spPr/>
      <dgm:t>
        <a:bodyPr/>
        <a:lstStyle/>
        <a:p>
          <a:r>
            <a:rPr lang="ru-RU" sz="12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Ставка НДС 7% применяется с 01.01.2025, в случае, если доходы за 2024 год составили от 250 млн. рублей до 450 млн. рублей.</a:t>
          </a:r>
          <a:endParaRPr lang="ru-RU" sz="1200" i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0AEA10-329B-4F04-977F-FB6E77ED414F}" type="parTrans" cxnId="{4E35EEB2-A314-4C12-B622-8057D8AD12B0}">
      <dgm:prSet/>
      <dgm:spPr/>
      <dgm:t>
        <a:bodyPr/>
        <a:lstStyle/>
        <a:p>
          <a:endParaRPr lang="ru-RU"/>
        </a:p>
      </dgm:t>
    </dgm:pt>
    <dgm:pt modelId="{7ACAC4FA-382F-4CB5-AEE2-50DD1B0F698B}" type="sibTrans" cxnId="{4E35EEB2-A314-4C12-B622-8057D8AD12B0}">
      <dgm:prSet/>
      <dgm:spPr/>
      <dgm:t>
        <a:bodyPr/>
        <a:lstStyle/>
        <a:p>
          <a:endParaRPr lang="ru-RU"/>
        </a:p>
      </dgm:t>
    </dgm:pt>
    <dgm:pt modelId="{F7A8CD2A-5660-450C-861F-F178990AA5D4}">
      <dgm:prSet phldrT="[Текст]" custT="1"/>
      <dgm:spPr/>
      <dgm:t>
        <a:bodyPr/>
        <a:lstStyle/>
        <a:p>
          <a:r>
            <a:rPr lang="ru-RU" sz="12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Ставка 20% применяется с 01.01.2025, в случае, если доходы за 2024 год превысили 450 млн. рублей, либо на условиях добровольного перехода</a:t>
          </a:r>
          <a:endParaRPr lang="ru-RU" sz="1200" i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B21C5E-FC4A-4B5B-A94A-F7A78297D737}" type="parTrans" cxnId="{8CFBFC96-7062-49F4-B304-A7D8DCD99E0B}">
      <dgm:prSet/>
      <dgm:spPr/>
      <dgm:t>
        <a:bodyPr/>
        <a:lstStyle/>
        <a:p>
          <a:endParaRPr lang="ru-RU"/>
        </a:p>
      </dgm:t>
    </dgm:pt>
    <dgm:pt modelId="{6443416F-FADB-4C9A-905B-0C7E78BC2843}" type="sibTrans" cxnId="{8CFBFC96-7062-49F4-B304-A7D8DCD99E0B}">
      <dgm:prSet/>
      <dgm:spPr/>
      <dgm:t>
        <a:bodyPr/>
        <a:lstStyle/>
        <a:p>
          <a:endParaRPr lang="ru-RU"/>
        </a:p>
      </dgm:t>
    </dgm:pt>
    <dgm:pt modelId="{74D2D36D-93BD-48C1-8652-04EB892BF5E1}" type="pres">
      <dgm:prSet presAssocID="{6A43CDAF-D63E-48A1-AF9B-C0FEA4C9208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F6DB985-2C0D-42A3-BB7D-D6D7E950BE78}" type="pres">
      <dgm:prSet presAssocID="{58220042-8399-40E3-8508-F3621B78B53A}" presName="horFlow" presStyleCnt="0"/>
      <dgm:spPr/>
      <dgm:t>
        <a:bodyPr/>
        <a:lstStyle/>
        <a:p>
          <a:endParaRPr lang="ru-RU"/>
        </a:p>
      </dgm:t>
    </dgm:pt>
    <dgm:pt modelId="{27715DC2-BCF4-4337-9834-A6282DC1995B}" type="pres">
      <dgm:prSet presAssocID="{58220042-8399-40E3-8508-F3621B78B53A}" presName="bigChev" presStyleLbl="node1" presStyleIdx="0" presStyleCnt="1" custScaleY="133544" custLinFactNeighborX="-3055" custLinFactNeighborY="-2214"/>
      <dgm:spPr/>
      <dgm:t>
        <a:bodyPr/>
        <a:lstStyle/>
        <a:p>
          <a:endParaRPr lang="ru-RU"/>
        </a:p>
      </dgm:t>
    </dgm:pt>
    <dgm:pt modelId="{F29A71BA-6700-4DFF-8B4F-2CEE5399E576}" type="pres">
      <dgm:prSet presAssocID="{0D0AEA10-329B-4F04-977F-FB6E77ED414F}" presName="parTrans" presStyleCnt="0"/>
      <dgm:spPr/>
      <dgm:t>
        <a:bodyPr/>
        <a:lstStyle/>
        <a:p>
          <a:endParaRPr lang="ru-RU"/>
        </a:p>
      </dgm:t>
    </dgm:pt>
    <dgm:pt modelId="{43A09032-0B08-4F84-BD59-7307E5B071C6}" type="pres">
      <dgm:prSet presAssocID="{598B358C-5D06-42AB-B696-7AC897598437}" presName="node" presStyleLbl="alignAccFollowNode1" presStyleIdx="0" presStyleCnt="2" custScaleX="113837" custScaleY="1490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8D750-B501-4AEE-8E52-3F27C5164A4A}" type="pres">
      <dgm:prSet presAssocID="{7ACAC4FA-382F-4CB5-AEE2-50DD1B0F698B}" presName="sibTrans" presStyleCnt="0"/>
      <dgm:spPr/>
      <dgm:t>
        <a:bodyPr/>
        <a:lstStyle/>
        <a:p>
          <a:endParaRPr lang="ru-RU"/>
        </a:p>
      </dgm:t>
    </dgm:pt>
    <dgm:pt modelId="{ABD28FC0-6297-4AA0-91EA-56827EDF3928}" type="pres">
      <dgm:prSet presAssocID="{F7A8CD2A-5660-450C-861F-F178990AA5D4}" presName="node" presStyleLbl="alignAccFollowNode1" presStyleIdx="1" presStyleCnt="2" custScaleX="131401" custScaleY="162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C4B49A-399A-451B-9D66-D1D353DD5F5E}" type="presOf" srcId="{598B358C-5D06-42AB-B696-7AC897598437}" destId="{43A09032-0B08-4F84-BD59-7307E5B071C6}" srcOrd="0" destOrd="0" presId="urn:microsoft.com/office/officeart/2005/8/layout/lProcess3"/>
    <dgm:cxn modelId="{26259897-FAC5-4DA4-BA28-18FF18EFC5D6}" type="presOf" srcId="{6A43CDAF-D63E-48A1-AF9B-C0FEA4C92082}" destId="{74D2D36D-93BD-48C1-8652-04EB892BF5E1}" srcOrd="0" destOrd="0" presId="urn:microsoft.com/office/officeart/2005/8/layout/lProcess3"/>
    <dgm:cxn modelId="{55589F59-A85A-4D5E-8CC3-BB8C8B61E596}" type="presOf" srcId="{F7A8CD2A-5660-450C-861F-F178990AA5D4}" destId="{ABD28FC0-6297-4AA0-91EA-56827EDF3928}" srcOrd="0" destOrd="0" presId="urn:microsoft.com/office/officeart/2005/8/layout/lProcess3"/>
    <dgm:cxn modelId="{EE59DA54-9E62-47BE-A7B4-633BC4EFEEDC}" type="presOf" srcId="{58220042-8399-40E3-8508-F3621B78B53A}" destId="{27715DC2-BCF4-4337-9834-A6282DC1995B}" srcOrd="0" destOrd="0" presId="urn:microsoft.com/office/officeart/2005/8/layout/lProcess3"/>
    <dgm:cxn modelId="{4FB8460C-2530-4E43-AA48-7FE82ECDCD19}" srcId="{6A43CDAF-D63E-48A1-AF9B-C0FEA4C92082}" destId="{58220042-8399-40E3-8508-F3621B78B53A}" srcOrd="0" destOrd="0" parTransId="{7BCB1FE1-A11D-495F-ABF9-D22BDAF3FE14}" sibTransId="{D61E0812-A7C7-49B9-8A9E-900673F7D997}"/>
    <dgm:cxn modelId="{4E35EEB2-A314-4C12-B622-8057D8AD12B0}" srcId="{58220042-8399-40E3-8508-F3621B78B53A}" destId="{598B358C-5D06-42AB-B696-7AC897598437}" srcOrd="0" destOrd="0" parTransId="{0D0AEA10-329B-4F04-977F-FB6E77ED414F}" sibTransId="{7ACAC4FA-382F-4CB5-AEE2-50DD1B0F698B}"/>
    <dgm:cxn modelId="{8CFBFC96-7062-49F4-B304-A7D8DCD99E0B}" srcId="{58220042-8399-40E3-8508-F3621B78B53A}" destId="{F7A8CD2A-5660-450C-861F-F178990AA5D4}" srcOrd="1" destOrd="0" parTransId="{54B21C5E-FC4A-4B5B-A94A-F7A78297D737}" sibTransId="{6443416F-FADB-4C9A-905B-0C7E78BC2843}"/>
    <dgm:cxn modelId="{53D6E175-266E-4296-8ADD-2E25F7493E2B}" type="presParOf" srcId="{74D2D36D-93BD-48C1-8652-04EB892BF5E1}" destId="{2F6DB985-2C0D-42A3-BB7D-D6D7E950BE78}" srcOrd="0" destOrd="0" presId="urn:microsoft.com/office/officeart/2005/8/layout/lProcess3"/>
    <dgm:cxn modelId="{3E778534-CA2D-4B78-B549-05D66EE7F5EB}" type="presParOf" srcId="{2F6DB985-2C0D-42A3-BB7D-D6D7E950BE78}" destId="{27715DC2-BCF4-4337-9834-A6282DC1995B}" srcOrd="0" destOrd="0" presId="urn:microsoft.com/office/officeart/2005/8/layout/lProcess3"/>
    <dgm:cxn modelId="{00461E83-B7AC-4787-86AF-B4E3E8867420}" type="presParOf" srcId="{2F6DB985-2C0D-42A3-BB7D-D6D7E950BE78}" destId="{F29A71BA-6700-4DFF-8B4F-2CEE5399E576}" srcOrd="1" destOrd="0" presId="urn:microsoft.com/office/officeart/2005/8/layout/lProcess3"/>
    <dgm:cxn modelId="{83AEC517-8948-4AAE-986C-FE63747400E4}" type="presParOf" srcId="{2F6DB985-2C0D-42A3-BB7D-D6D7E950BE78}" destId="{43A09032-0B08-4F84-BD59-7307E5B071C6}" srcOrd="2" destOrd="0" presId="urn:microsoft.com/office/officeart/2005/8/layout/lProcess3"/>
    <dgm:cxn modelId="{2229BE80-51FF-4646-9F34-C016614D39CB}" type="presParOf" srcId="{2F6DB985-2C0D-42A3-BB7D-D6D7E950BE78}" destId="{90D8D750-B501-4AEE-8E52-3F27C5164A4A}" srcOrd="3" destOrd="0" presId="urn:microsoft.com/office/officeart/2005/8/layout/lProcess3"/>
    <dgm:cxn modelId="{F14D06CA-7EAE-449D-A6F1-318A62FB9127}" type="presParOf" srcId="{2F6DB985-2C0D-42A3-BB7D-D6D7E950BE78}" destId="{ABD28FC0-6297-4AA0-91EA-56827EDF3928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15DC2-BCF4-4337-9834-A6282DC1995B}">
      <dsp:nvSpPr>
        <dsp:cNvPr id="0" name=""/>
        <dsp:cNvSpPr/>
      </dsp:nvSpPr>
      <dsp:spPr>
        <a:xfrm>
          <a:off x="0" y="476457"/>
          <a:ext cx="2970481" cy="158675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Ставка НДС 5% применяется с 01.01.2025, в случае, если доходы за 2024 год составили от 60 млн. рублей до 250 млн. рублей.</a:t>
          </a:r>
          <a:endParaRPr lang="ru-RU" sz="1200" i="1" kern="1200" baseline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3380" y="476457"/>
        <a:ext cx="1383722" cy="1586759"/>
      </dsp:txXfrm>
    </dsp:sp>
    <dsp:sp modelId="{43A09032-0B08-4F84-BD59-7307E5B071C6}">
      <dsp:nvSpPr>
        <dsp:cNvPr id="0" name=""/>
        <dsp:cNvSpPr/>
      </dsp:nvSpPr>
      <dsp:spPr>
        <a:xfrm>
          <a:off x="2585678" y="561119"/>
          <a:ext cx="2806650" cy="1470049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Ставка НДС 7% применяется с 01.01.2025, в случае, если доходы за 2024 год составили от 250 млн. рублей до 450 млн. рублей.</a:t>
          </a:r>
          <a:endParaRPr lang="ru-RU" sz="1200" i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20703" y="561119"/>
        <a:ext cx="1336601" cy="1470049"/>
      </dsp:txXfrm>
    </dsp:sp>
    <dsp:sp modelId="{ABD28FC0-6297-4AA0-91EA-56827EDF3928}">
      <dsp:nvSpPr>
        <dsp:cNvPr id="0" name=""/>
        <dsp:cNvSpPr/>
      </dsp:nvSpPr>
      <dsp:spPr>
        <a:xfrm>
          <a:off x="5047159" y="497203"/>
          <a:ext cx="3239691" cy="1597880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Ставка 20% применяется с 01.01.2025, в случае, если доходы за 2024 год превысили 450 млн. рублей, либо на условиях добровольного перехода</a:t>
          </a:r>
          <a:endParaRPr lang="ru-RU" sz="1200" i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46099" y="497203"/>
        <a:ext cx="1641811" cy="1597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:a16="http://schemas.microsoft.com/office/drawing/2014/main" xmlns="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Ширяева Марина Валерьевна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заместитель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 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начальника отдела камерального контроля НДС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:a16="http://schemas.microsoft.com/office/drawing/2014/main" xmlns="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85888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100" b="1" dirty="0" smtClean="0">
                <a:solidFill>
                  <a:srgbClr val="02145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Ошибки </a:t>
            </a:r>
            <a:r>
              <a:rPr lang="ru-RU" sz="2100" b="1" dirty="0">
                <a:solidFill>
                  <a:srgbClr val="02145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исчислении НДС налогоплательщиками, применяющими </a:t>
            </a:r>
            <a:r>
              <a:rPr lang="ru-RU" sz="2100" b="1" dirty="0" smtClean="0">
                <a:solidFill>
                  <a:srgbClr val="02145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УСН</a:t>
            </a:r>
            <a:endParaRPr lang="ru-RU" sz="2100" b="1" dirty="0">
              <a:solidFill>
                <a:srgbClr val="0214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Ошибки при исчислении НДС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 налогоплательщиками, применяющими УСН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представление налоговых деклараций по </a:t>
            </a: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ДС при наличии налоговой обязанности</a:t>
            </a: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осуществлении плательщиком УСН только операций, необлагаемых НДС (например, услуги общественного питания, медицинские услуги и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тп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остается необходимость представления налоговой декларации по НДС с заполнением 7 Раздела.</a:t>
            </a:r>
          </a:p>
          <a:p>
            <a:pPr algn="just"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п. 1 ст. 167 НК РФ, налоговая база по НДС определяется на дату отгрузки товаров (работ, услуг), даже при отсутствии оплаты от покупателя.</a:t>
            </a:r>
          </a:p>
          <a:p>
            <a:pPr algn="just">
              <a:spcBef>
                <a:spcPts val="0"/>
              </a:spcBef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этом: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выполнении работ, датой отгрузки считается дата подписания акта сдачи-приемки работ заказчиком (п. 1 ст. 702 ГК РФ);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 оказании услуг, датой их реализации считается дата их фактического оказания, по длящимся услугам (связь, аренда, охрана), днем оказания услуги является последний день налогового периода (ст. 779 ГК РФ);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реализации товаров, датой отгрузки считается дата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первого по времени составления первичного документа, оформленного на покупателя (заказчика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либо перевозчика.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Ошибки при исчислении НДС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 налогоплательщиками, применяющими УСН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Одновременное </a:t>
            </a: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пониженных ставок 5%, 7% и общеустановленных 10% и 20%</a:t>
            </a: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Нельзя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 применять пониженные ставки НДС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и 7% и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общеустановленные ставки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налога (обоснование п. 7, 9 ст. 164 Налогового Кодекса Российской Федерации)</a:t>
            </a:r>
          </a:p>
          <a:p>
            <a:pPr algn="just"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Исключение: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ввоз товаров на территорию РФ, в том числе из стран ЕАЭС;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исчислении НДС налогоплательщиком УСН-покупателем в качестве налогового агента (п. п. 1, 3 - 6 ст. 161 НК РФ). 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69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:a16="http://schemas.microsoft.com/office/drawing/2014/main" xmlns="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  <a:endParaRPr lang="ru-RU" dirty="0">
              <a:latin typeface="Arial" panose="020B0604020202020204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0663" y="1707654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Отсутствует право на вычет</a:t>
            </a: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применении ставки НДС 0%,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специальных налоговых ставок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или 7%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на вычеты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«входного» НДС у налогоплательщиков УСН,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отсутствует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buFontTx/>
              <a:buChar char="-"/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Исключение: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отгрузке в счет авансов («обнуление» НДС с аванса);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возврате авансов и расторжении (изменении условий) договора;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возврате покупателем товаров или отказа от товаров (работ, услуг);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изменении цены отгруженных товаров (работ, услуг) в сторону уменьшения.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3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:a16="http://schemas.microsoft.com/office/drawing/2014/main" xmlns="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  <a:endParaRPr lang="ru-RU" dirty="0">
              <a:latin typeface="Arial" panose="020B0604020202020204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0663" y="1707654"/>
            <a:ext cx="799288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отражение операций по реализации основных средств (объектов недвижимости)</a:t>
            </a:r>
          </a:p>
          <a:p>
            <a:pPr algn="just">
              <a:spcBef>
                <a:spcPts val="0"/>
              </a:spcBef>
            </a:pP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подпункт 22 пункта 3 статьи 149 НК РФ (код операции – 1010298  (реализация жилых домов, жилых помещений, а также долей в них));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приказ ФНС России от 05.11.2024 N ЕД-7-3/989@.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5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6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:a16="http://schemas.microsoft.com/office/drawing/2014/main" xmlns="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  <a:endParaRPr lang="ru-RU" dirty="0">
              <a:latin typeface="Arial" panose="020B0604020202020204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96391086"/>
              </p:ext>
            </p:extLst>
          </p:nvPr>
        </p:nvGraphicFramePr>
        <p:xfrm>
          <a:off x="323528" y="1563638"/>
          <a:ext cx="828821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060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7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:a16="http://schemas.microsoft.com/office/drawing/2014/main" xmlns="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  <a:endParaRPr lang="ru-RU" dirty="0">
              <a:latin typeface="Arial" panose="020B0604020202020204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исчисление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авансовых платежей (5/105, 7/107,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20/120, 10/110)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ru-RU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получении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налогоплательщиком предоплаты, налоговая база по НДС должна быть определена им дважды: на день получения предоплаты (п. 1 ст. 167 НК РФ) и на день отгрузки товаров (работ, услуг) (п. 14 ст. 167 НК РФ). На дату отгрузки НДС, исчисленный с предоплаты, продавец принимает к вычету (п. 8 ст. 171 и п. 6 ст. 172 НК РФ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spcBef>
                <a:spcPts val="0"/>
              </a:spcBef>
            </a:pPr>
            <a:endPara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получении аванса к планируемой отгрузке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счет этого аванса в одном и том же квартале,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допустимо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составление счета-фактуры и исчисление НДС только при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отгрузке (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13 Методических рекомендаций по НДС для УСН, доведенных письмом от 17.10.2024 №СД-4-3/11815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@).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7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684</Words>
  <Application>Microsoft Office PowerPoint</Application>
  <PresentationFormat>Экран (16:9)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Ширяева Марина Валерьевна</dc:creator>
  <cp:lastModifiedBy>Ширяева Марина Валерьевна</cp:lastModifiedBy>
  <cp:revision>14</cp:revision>
  <dcterms:modified xsi:type="dcterms:W3CDTF">2025-11-10T09:15:43Z</dcterms:modified>
</cp:coreProperties>
</file>