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65" r:id="rId4"/>
    <p:sldId id="272" r:id="rId5"/>
    <p:sldId id="273" r:id="rId6"/>
    <p:sldId id="263" r:id="rId7"/>
    <p:sldId id="259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15.12.2025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15.12.2025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15.12.2025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15.12.2025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15.12.2025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15.12.2025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Наталья Попова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12890"/>
            <a:ext cx="3787487" cy="277660"/>
          </a:xfrm>
          <a:prstGeom prst="rect">
            <a:avLst/>
          </a:prstGeom>
        </p:spPr>
        <p:txBody>
          <a:bodyPr vert="horz" lIns="68580" tIns="34290" rIns="68580" bIns="34290" rtlCol="0">
            <a:normAutofit fontScale="6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заместитель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 начальника отдела камерального контроля в сфере налогообложения имущества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87692" y="3003798"/>
            <a:ext cx="6567617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800" b="1" dirty="0" smtClean="0">
                <a:solidFill>
                  <a:srgbClr val="2A3A7B"/>
                </a:solidFill>
                <a:latin typeface="Arial" panose="020B0604020202020204"/>
              </a:rPr>
              <a:t>Обзор льгот </a:t>
            </a:r>
            <a:r>
              <a:rPr lang="ru-RU" sz="1800" b="1" dirty="0">
                <a:solidFill>
                  <a:srgbClr val="2A3A7B"/>
                </a:solidFill>
                <a:latin typeface="Arial" panose="020B0604020202020204"/>
              </a:rPr>
              <a:t>по </a:t>
            </a:r>
            <a:r>
              <a:rPr lang="ru-RU" sz="1800" b="1" dirty="0" smtClean="0">
                <a:solidFill>
                  <a:srgbClr val="2A3A7B"/>
                </a:solidFill>
                <a:latin typeface="Arial" panose="020B0604020202020204"/>
              </a:rPr>
              <a:t>имущественным налогам юридических лиц, порядок их предоставления. Изменения налогового законодательства в части имущественных налогов юридических лиц с 01.01.2026</a:t>
            </a:r>
            <a:endParaRPr lang="ru-RU" sz="1800" b="1" dirty="0">
              <a:solidFill>
                <a:srgbClr val="2A3A7B"/>
              </a:solidFill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dirty="0" smtClean="0"/>
              <a:t>   Льготы </a:t>
            </a:r>
            <a:r>
              <a:rPr lang="ru-RU" dirty="0"/>
              <a:t>по имущественным налогам</a:t>
            </a:r>
            <a:endParaRPr lang="ru-RU" dirty="0">
              <a:latin typeface="Arial" panose="020B0604020202020204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91500" y="903052"/>
            <a:ext cx="2808312" cy="31211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Льготы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1635646"/>
            <a:ext cx="1656184" cy="3600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Федеральные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52384" y="1628122"/>
            <a:ext cx="1663537" cy="3600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Региональные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516216" y="1635646"/>
            <a:ext cx="1584176" cy="3600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Местные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73529" y="2701056"/>
            <a:ext cx="2226263" cy="102282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Налоговым кодексом РФ                                  </a:t>
            </a:r>
            <a:r>
              <a:rPr lang="ru-RU" sz="1400" dirty="0" smtClean="0">
                <a:solidFill>
                  <a:srgbClr val="FF0000"/>
                </a:solidFill>
              </a:rPr>
              <a:t>(ст. 361.1 НК РФ, 381 НК РФ, 395 НК РФ)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403708" y="2701057"/>
            <a:ext cx="2264576" cy="102282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Законами субъектов РФ                                     </a:t>
            </a:r>
            <a:r>
              <a:rPr lang="ru-RU" sz="1400" dirty="0" smtClean="0">
                <a:solidFill>
                  <a:srgbClr val="FF0000"/>
                </a:solidFill>
              </a:rPr>
              <a:t>(№ 266-ОЗ от 28.11.2003,                       № 142-ОЗ от 18.11.2002)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72200" y="2701055"/>
            <a:ext cx="1872208" cy="102282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Решениями местных органов власти</a:t>
            </a:r>
            <a:endParaRPr lang="ru-RU" sz="1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483768" y="2117537"/>
            <a:ext cx="40407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Устанавливаются</a:t>
            </a: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5884777" y="1059110"/>
            <a:ext cx="1279511" cy="50452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79688" y="1222693"/>
            <a:ext cx="0" cy="41295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763688" y="1058886"/>
            <a:ext cx="1152129" cy="5047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4" idx="2"/>
            <a:endCxn id="9" idx="0"/>
          </p:cNvCxnSpPr>
          <p:nvPr/>
        </p:nvCxnSpPr>
        <p:spPr>
          <a:xfrm>
            <a:off x="1583668" y="1995686"/>
            <a:ext cx="2993" cy="70537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4484152" y="2020573"/>
            <a:ext cx="1" cy="65559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11" idx="2"/>
            <a:endCxn id="14" idx="0"/>
          </p:cNvCxnSpPr>
          <p:nvPr/>
        </p:nvCxnSpPr>
        <p:spPr>
          <a:xfrm>
            <a:off x="7308304" y="1995686"/>
            <a:ext cx="0" cy="70536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473529" y="3867894"/>
            <a:ext cx="7770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B050"/>
                </a:solidFill>
              </a:rPr>
              <a:t>Актуальная информация о ставках и льготах по имущественным налогам размещена на сайте ФНС России </a:t>
            </a:r>
            <a:r>
              <a:rPr lang="ru-RU" sz="1600" b="1" dirty="0" smtClean="0">
                <a:solidFill>
                  <a:srgbClr val="00B050"/>
                </a:solidFill>
              </a:rPr>
              <a:t> https</a:t>
            </a:r>
            <a:r>
              <a:rPr lang="ru-RU" sz="1600" b="1" dirty="0">
                <a:solidFill>
                  <a:srgbClr val="00B050"/>
                </a:solidFill>
              </a:rPr>
              <a:t>://nalog.gov.ru в разделе «Сервисы» / «Справочная информация о ставках и льготах по имущественным налогам</a:t>
            </a:r>
            <a:r>
              <a:rPr lang="ru-RU" sz="1600" b="1" dirty="0" smtClean="0">
                <a:solidFill>
                  <a:srgbClr val="00B050"/>
                </a:solidFill>
              </a:rPr>
              <a:t>».</a:t>
            </a:r>
            <a:endParaRPr lang="ru-RU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56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529" y="735388"/>
            <a:ext cx="813091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spc="-80" dirty="0" smtClean="0">
                <a:solidFill>
                  <a:srgbClr val="FF0000"/>
                </a:solidFill>
                <a:latin typeface="Roboto"/>
                <a:cs typeface="Roboto"/>
              </a:rPr>
              <a:t>1. Заявление о предоставлении налоговой льготы подается по формам:</a:t>
            </a:r>
          </a:p>
          <a:p>
            <a:pPr algn="just"/>
            <a:endParaRPr lang="ru-RU" sz="1200" b="1" spc="-80" dirty="0" smtClean="0">
              <a:solidFill>
                <a:srgbClr val="FF0000"/>
              </a:solidFill>
              <a:latin typeface="Roboto"/>
              <a:cs typeface="Roboto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    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По земельному и транспортному налогам по форме КНД 1150064  </a:t>
            </a:r>
          </a:p>
          <a:p>
            <a:pPr algn="just"/>
            <a:r>
              <a:rPr lang="ru-RU" sz="1400" b="1" spc="-80" dirty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       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(Приказ ФНС России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от </a:t>
            </a:r>
            <a:r>
              <a:rPr lang="ru-RU" sz="1400" b="1" spc="-80" dirty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25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 июля </a:t>
            </a:r>
            <a:r>
              <a:rPr lang="ru-RU" sz="1400" b="1" spc="-80" dirty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2019 г.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№ ММВ-7-21/377@);</a:t>
            </a:r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 smtClean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 По налогу на имущество организаций (от кадастровой стоимости) по форме КНД 1150121 (</a:t>
            </a:r>
            <a:r>
              <a:rPr lang="ru-RU" sz="1400" b="1" spc="-80" dirty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Приказ от 9 июля 2021 г. № ЕД-7-21/646@ </a:t>
            </a:r>
            <a:r>
              <a:rPr lang="ru-RU" sz="1400" b="1" spc="-80" dirty="0" smtClean="0">
                <a:solidFill>
                  <a:schemeClr val="tx2">
                    <a:lumMod val="75000"/>
                  </a:schemeClr>
                </a:solidFill>
                <a:latin typeface="Roboto"/>
                <a:cs typeface="Roboto"/>
              </a:rPr>
              <a:t>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b="1" spc="-80" dirty="0" smtClean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r>
              <a:rPr lang="ru-RU" sz="1400" b="1" spc="-80" dirty="0" smtClean="0">
                <a:solidFill>
                  <a:srgbClr val="FF0000"/>
                </a:solidFill>
                <a:latin typeface="Roboto"/>
                <a:cs typeface="Roboto"/>
              </a:rPr>
              <a:t>2. Подать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заявление можно: </a:t>
            </a:r>
          </a:p>
          <a:p>
            <a:pPr algn="just"/>
            <a:endParaRPr lang="ru-RU" sz="1200" b="1" spc="-80" dirty="0">
              <a:solidFill>
                <a:srgbClr val="FF0000"/>
              </a:solidFill>
              <a:latin typeface="Roboto"/>
              <a:cs typeface="Roboto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по телекоммуникационным каналам связи;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лично, обратившись в налоговые органы;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по почте.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!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Заявление о льготе предназначено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для применения льготы - организациями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в отношении объектов 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налогообложения, налоговая база по которым определяется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исходя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из кадастровой стоимости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. </a:t>
            </a:r>
            <a:r>
              <a:rPr lang="ru-RU" sz="1400" b="1" spc="-80" dirty="0" smtClean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Для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иных объектов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налогообложения льготы по уплате налога, как и ранее, </a:t>
            </a:r>
            <a:r>
              <a:rPr lang="ru-RU" sz="1400" b="1" spc="-80" dirty="0">
                <a:solidFill>
                  <a:srgbClr val="FF0000"/>
                </a:solidFill>
                <a:latin typeface="Roboto"/>
                <a:cs typeface="Roboto"/>
              </a:rPr>
              <a:t>заявляются в налоговой декларации</a:t>
            </a:r>
            <a:r>
              <a:rPr lang="ru-RU" sz="1400" b="1" spc="-80" dirty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 по налогу на имущество </a:t>
            </a:r>
            <a:r>
              <a:rPr lang="ru-RU" sz="1400" b="1" spc="-80" dirty="0" smtClean="0">
                <a:solidFill>
                  <a:schemeClr val="accent1">
                    <a:lumMod val="50000"/>
                  </a:schemeClr>
                </a:solidFill>
                <a:latin typeface="Roboto"/>
                <a:cs typeface="Roboto"/>
              </a:rPr>
              <a:t>организаций.</a:t>
            </a:r>
            <a:endParaRPr lang="ru-RU" sz="1400" b="1" spc="-80" dirty="0" smtClean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2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Как заявить налоговую льготу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58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4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Обзор изменений налогового законодательства в части имущественных налогов юридических лиц с 01.01.2026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675818"/>
              </p:ext>
            </p:extLst>
          </p:nvPr>
        </p:nvGraphicFramePr>
        <p:xfrm>
          <a:off x="209243" y="1049416"/>
          <a:ext cx="846721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767"/>
                <a:gridCol w="4324446"/>
              </a:tblGrid>
              <a:tr h="11759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 01.01.2026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После</a:t>
                      </a:r>
                      <a:r>
                        <a:rPr lang="ru-RU" baseline="0" dirty="0" smtClean="0"/>
                        <a:t> 01.01.2026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 на имущество от кадастровой стоимости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исчислялся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отношении Единых недвижимых комплексов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/>
                        <a:t>Установлены основания для 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</a:rPr>
                        <a:t>внесения единых недвижимых комплексов в Перечень объектов</a:t>
                      </a:r>
                      <a:r>
                        <a:rPr lang="ru-RU" sz="1200" dirty="0" smtClean="0"/>
                        <a:t>, в отношении которых налоговая база определяется как кадастровая стоимость, формируемый в соответствии с пунктом 7 статьи 378.2 НК РФ</a:t>
                      </a:r>
                      <a:r>
                        <a:rPr lang="ru-RU" sz="1200" baseline="0" dirty="0" smtClean="0"/>
                        <a:t> (Федеральный закон от 28.11.2025 № 425-ФЗ)</a:t>
                      </a:r>
                      <a:endParaRPr lang="ru-RU" sz="1200" dirty="0"/>
                    </a:p>
                  </a:txBody>
                  <a:tcPr/>
                </a:tc>
              </a:tr>
              <a:tr h="604754"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Глава 30 Налогового кодекса такое понятие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содержала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целях формирования Перечня определено понятие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«объект бытового обслуживания»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200" dirty="0" smtClean="0"/>
                        <a:t>Федеральный закон от 28.11.2025 № 425-ФЗ).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Ранее срок был установлен на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не позднее 1-го числа очередного налогового периода по налогу.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 срок формирования Перечня на текущий налоговый период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вплоть до 1 марта этого налогового периода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116 статьи 2 Закона от  28.11.2025 №425-ФЗ).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Ранее глава 30 Налогового кодекса такой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льготы не содержала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Введена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льгота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освобождающая от уплаты налога на имущество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организации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отношении имущества, предоставленного в безвозмездное пользование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для размещения участков исправительных центров уголовно-исполнительной системы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117 статьи 2 Закона от  28.11.2025 №425-ФЗ)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5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5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473529" y="423777"/>
            <a:ext cx="7462157" cy="791392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endParaRPr lang="ru-RU" dirty="0">
              <a:latin typeface="Arial" panose="020B0604020202020204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ED5909D6-FA77-1582-5F4A-22EDB67C3759}"/>
              </a:ext>
            </a:extLst>
          </p:cNvPr>
          <p:cNvSpPr txBox="1">
            <a:spLocks/>
          </p:cNvSpPr>
          <p:nvPr/>
        </p:nvSpPr>
        <p:spPr>
          <a:xfrm>
            <a:off x="473529" y="1471612"/>
            <a:ext cx="8021248" cy="317896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 baseline="0">
                <a:solidFill>
                  <a:srgbClr val="223570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223570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8992" y="735388"/>
            <a:ext cx="814746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200" b="1" spc="-80" dirty="0" smtClean="0">
              <a:solidFill>
                <a:srgbClr val="FF0000"/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4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pPr algn="just"/>
            <a:endParaRPr lang="ru-RU" sz="1200" b="1" spc="-80" dirty="0">
              <a:solidFill>
                <a:schemeClr val="tx2">
                  <a:lumMod val="75000"/>
                </a:schemeClr>
              </a:solidFill>
              <a:latin typeface="Roboto"/>
              <a:cs typeface="Roboto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62930" y="99741"/>
            <a:ext cx="7462157" cy="648072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Обзор изменений налогового законодательства в части имущественных налогов юридических лиц с 01.01.2026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368720"/>
              </p:ext>
            </p:extLst>
          </p:nvPr>
        </p:nvGraphicFramePr>
        <p:xfrm>
          <a:off x="462930" y="950356"/>
          <a:ext cx="8285534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2767"/>
                <a:gridCol w="41427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 01.01.2026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После</a:t>
                      </a:r>
                      <a:r>
                        <a:rPr lang="ru-RU" baseline="0" dirty="0" smtClean="0"/>
                        <a:t> 01.01.2026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п. 5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ст.358 НК РФ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2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 являются объектами налогообложения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тракторы, самоходные комбайны, самоходные машины для перевозки и внесения минеральных удобрений, специальные и специализированные автотранспортные средства, зарегистрированные на сельскохозяйственных товаропроизводителей и используемые при сельскохозяйственных работах для производства сельскохозяйственной продукции».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установлены условия и порядок предоставления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льготы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транспортному налогу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для сельскохозяйственных товаропроизводителей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(пункт 110 статьи 2, часть 3 статьи 25 Закона от  28.11.2025 №425-ФЗ).</a:t>
                      </a:r>
                    </a:p>
                    <a:p>
                      <a:pPr marL="0" algn="l" defTabSz="914400" rtl="0" eaLnBrk="1" latinLnBrk="0" hangingPunct="1"/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ставка налога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на имущество организаций, исчисляемого от кадастровой стоимости составит </a:t>
                      </a:r>
                      <a:r>
                        <a:rPr lang="ru-RU" sz="12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1,3 %.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(Закон от 28.11.2003 № 266 – ОЗ «О налоге на имущество организаций на территории Амурской области», в ред.).</a:t>
                      </a:r>
                    </a:p>
                    <a:p>
                      <a:endParaRPr lang="ru-RU" sz="1200" b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ставка налога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на имущество организаций, исчисляемого от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кадастровой стоимости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составит </a:t>
                      </a: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1,5 %.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(Закон от 28.11.2003 № 266 – ОЗ «О налоге на имущество организаций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территории Амурской области», в ред.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99592" y="4127837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FF0000"/>
                </a:solidFill>
              </a:rPr>
              <a:t>Федеральный закон от 28.11.2025 № 425-ФЗ «О </a:t>
            </a:r>
            <a:r>
              <a:rPr lang="ru-RU" sz="1200" b="1" dirty="0">
                <a:solidFill>
                  <a:srgbClr val="FF0000"/>
                </a:solidFill>
              </a:rPr>
              <a:t>внесении изменений в части первую и вторую Налогового кодекса Российской Федерации, отдельные законодательные акты Российской Федерации и признании утратившими силу законодательных актов (отдельных положений законодательных актов) Российской Федерации».</a:t>
            </a:r>
          </a:p>
        </p:txBody>
      </p:sp>
    </p:spTree>
    <p:extLst>
      <p:ext uri="{BB962C8B-B14F-4D97-AF65-F5344CB8AC3E}">
        <p14:creationId xmlns:p14="http://schemas.microsoft.com/office/powerpoint/2010/main" val="269256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6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Заголовок 2">
            <a:extLst>
              <a:ext uri="{FF2B5EF4-FFF2-40B4-BE49-F238E27FC236}">
                <a16:creationId xmlns="" xmlns:a16="http://schemas.microsoft.com/office/drawing/2014/main" id="{8937604C-DDBE-C5D6-A95C-633C9E5A41B0}"/>
              </a:ext>
            </a:extLst>
          </p:cNvPr>
          <p:cNvSpPr txBox="1">
            <a:spLocks/>
          </p:cNvSpPr>
          <p:nvPr/>
        </p:nvSpPr>
        <p:spPr>
          <a:xfrm>
            <a:off x="443020" y="267494"/>
            <a:ext cx="7462157" cy="72008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dirty="0">
                <a:latin typeface="Arial" panose="020B0604020202020204"/>
              </a:rPr>
              <a:t>Сроки представления Уведомлений по имущественным</a:t>
            </a:r>
            <a:r>
              <a:rPr lang="en-US" dirty="0">
                <a:latin typeface="Arial" panose="020B0604020202020204"/>
              </a:rPr>
              <a:t> </a:t>
            </a:r>
            <a:r>
              <a:rPr lang="ru-RU" dirty="0">
                <a:latin typeface="Arial" panose="020B0604020202020204"/>
              </a:rPr>
              <a:t>налогам за 2025 год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129134"/>
              </p:ext>
            </p:extLst>
          </p:nvPr>
        </p:nvGraphicFramePr>
        <p:xfrm>
          <a:off x="443020" y="1199575"/>
          <a:ext cx="7945402" cy="2846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092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979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5187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68607"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Наименование налога</a:t>
                      </a:r>
                      <a:endParaRPr lang="ru-RU" sz="1200" b="1" dirty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Срок представления Уведомления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Код отчетного периода 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Номер квартала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63608">
                <a:tc>
                  <a:txBody>
                    <a:bodyPr/>
                    <a:lstStyle/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Транспортный</a:t>
                      </a: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endParaRPr lang="ru-RU" sz="1200" b="1" kern="1200" spc="-80" dirty="0" smtClean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Земельный</a:t>
                      </a:r>
                    </a:p>
                    <a:p>
                      <a:pPr marL="0" indent="0" algn="l" defTabSz="1219170" rtl="0" eaLnBrk="1" latinLnBrk="0" hangingPunct="1">
                        <a:buFont typeface="Wingdings" panose="05000000000000000000" pitchFamily="2" charset="2"/>
                        <a:buNone/>
                      </a:pPr>
                      <a:endParaRPr lang="ru-RU" sz="1200" b="1" kern="1200" spc="-80" dirty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Налог на имущество (</a:t>
                      </a:r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от кадастровой стоимости</a:t>
                      </a: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)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25.04.2025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25.07.2025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27.10.2025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25.02.2026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01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02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03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04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4754">
                <a:tc>
                  <a:txBody>
                    <a:bodyPr/>
                    <a:lstStyle/>
                    <a:p>
                      <a:pPr marL="285750" indent="-285750" algn="l" defTabSz="1219170" rtl="0" eaLnBrk="1" latinLnBrk="0" hangingPunct="1">
                        <a:buFont typeface="Wingdings" panose="05000000000000000000" pitchFamily="2" charset="2"/>
                        <a:buChar char="Ø"/>
                      </a:pP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Налог на имущество </a:t>
                      </a:r>
                    </a:p>
                    <a:p>
                      <a:pPr marL="0" algn="l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1"/>
                          </a:solidFill>
                          <a:latin typeface="Roboto"/>
                          <a:ea typeface="+mn-ea"/>
                          <a:cs typeface="Roboto"/>
                        </a:rPr>
                        <a:t>     </a:t>
                      </a:r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(</a:t>
                      </a:r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от</a:t>
                      </a:r>
                      <a:r>
                        <a:rPr lang="ru-RU" sz="1200" b="1" kern="1200" spc="-80" baseline="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 среднегодовой      </a:t>
                      </a:r>
                    </a:p>
                    <a:p>
                      <a:pPr marL="0" algn="l" defTabSz="1219170" rtl="0" eaLnBrk="1" latinLnBrk="0" hangingPunct="1"/>
                      <a:r>
                        <a:rPr lang="ru-RU" sz="1200" b="1" kern="1200" spc="-80" baseline="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      стоимости</a:t>
                      </a:r>
                      <a:r>
                        <a:rPr lang="ru-RU" sz="1200" b="1" kern="1200" spc="-80" baseline="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)</a:t>
                      </a:r>
                      <a:endParaRPr lang="ru-RU" sz="1200" b="1" kern="1200" spc="-80" dirty="0">
                        <a:solidFill>
                          <a:srgbClr val="00206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25.04.2025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25.07.2025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27.10.2025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25.02.2026</a:t>
                      </a:r>
                    </a:p>
                    <a:p>
                      <a:pPr marL="0" algn="ctr" defTabSz="1219170" rtl="0" eaLnBrk="1" latinLnBrk="0" hangingPunct="1"/>
                      <a:endParaRPr lang="ru-RU" sz="1200" b="1" kern="1200" spc="-80" dirty="0">
                        <a:solidFill>
                          <a:schemeClr val="tx1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34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Уведомление не представляется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002060"/>
                          </a:solidFill>
                          <a:latin typeface="Roboto"/>
                          <a:ea typeface="+mn-ea"/>
                          <a:cs typeface="Roboto"/>
                        </a:rPr>
                        <a:t>01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Roboto"/>
                          <a:ea typeface="+mn-ea"/>
                          <a:cs typeface="Roboto"/>
                        </a:rPr>
                        <a:t>02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03</a:t>
                      </a:r>
                    </a:p>
                    <a:p>
                      <a:pPr marL="0" algn="ctr" defTabSz="1219170" rtl="0" eaLnBrk="1" latinLnBrk="0" hangingPunct="1"/>
                      <a:r>
                        <a:rPr lang="ru-RU" sz="1200" b="1" kern="1200" spc="-80" dirty="0" smtClean="0">
                          <a:solidFill>
                            <a:srgbClr val="FF0000"/>
                          </a:solidFill>
                          <a:latin typeface="Roboto"/>
                          <a:ea typeface="+mn-ea"/>
                          <a:cs typeface="Roboto"/>
                        </a:rPr>
                        <a:t>Уведомление не представляется</a:t>
                      </a:r>
                      <a:endParaRPr lang="ru-RU" sz="1200" b="1" kern="1200" spc="-80" dirty="0">
                        <a:solidFill>
                          <a:srgbClr val="FF0000"/>
                        </a:solidFill>
                        <a:latin typeface="Roboto"/>
                        <a:ea typeface="+mn-ea"/>
                        <a:cs typeface="Roboto"/>
                      </a:endParaRPr>
                    </a:p>
                  </a:txBody>
                  <a:tcPr marL="68580" marR="685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443020" y="4155926"/>
            <a:ext cx="7945404" cy="360040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ВНИМАНИЕ:</a:t>
            </a:r>
            <a:r>
              <a:rPr lang="ru-RU" sz="1300" b="1" dirty="0" smtClean="0">
                <a:solidFill>
                  <a:srgbClr val="002060"/>
                </a:solidFill>
              </a:rPr>
              <a:t> при </a:t>
            </a:r>
            <a:r>
              <a:rPr lang="ru-RU" sz="1300" b="1" dirty="0">
                <a:solidFill>
                  <a:srgbClr val="002060"/>
                </a:solidFill>
              </a:rPr>
              <a:t>наличии</a:t>
            </a:r>
            <a:r>
              <a:rPr lang="ru-RU" sz="1300" b="1" dirty="0">
                <a:solidFill>
                  <a:srgbClr val="FF0000"/>
                </a:solidFill>
              </a:rPr>
              <a:t> </a:t>
            </a:r>
            <a:r>
              <a:rPr lang="ru-RU" sz="1300" b="1" dirty="0" smtClean="0">
                <a:solidFill>
                  <a:srgbClr val="FF0000"/>
                </a:solidFill>
              </a:rPr>
              <a:t>ПЕРЕПЛАТЫ  на ЕНС </a:t>
            </a:r>
            <a:r>
              <a:rPr lang="ru-RU" sz="1300" b="1" dirty="0" smtClean="0">
                <a:solidFill>
                  <a:srgbClr val="002060"/>
                </a:solidFill>
              </a:rPr>
              <a:t>по </a:t>
            </a:r>
            <a:r>
              <a:rPr lang="ru-RU" sz="1300" b="1" dirty="0">
                <a:solidFill>
                  <a:srgbClr val="002060"/>
                </a:solidFill>
              </a:rPr>
              <a:t>имущественным налогам необходимо </a:t>
            </a:r>
            <a:r>
              <a:rPr lang="ru-RU" sz="1300" b="1" dirty="0" smtClean="0">
                <a:solidFill>
                  <a:srgbClr val="FF0000"/>
                </a:solidFill>
              </a:rPr>
              <a:t>представлять Уведомление!</a:t>
            </a:r>
            <a:endParaRPr lang="ru-RU" sz="1300" b="1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42321" y="4587975"/>
            <a:ext cx="7946103" cy="432048"/>
          </a:xfrm>
          <a:prstGeom prst="roundRect">
            <a:avLst/>
          </a:prstGeom>
          <a:noFill/>
          <a:ln w="19050"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FF0000"/>
                </a:solidFill>
              </a:rPr>
              <a:t>Если Уведомления по транспортному, земельному налогу, налогу на имущество организаций за 1, </a:t>
            </a:r>
            <a:r>
              <a:rPr lang="ru-RU" sz="1300" b="1" dirty="0" smtClean="0">
                <a:solidFill>
                  <a:srgbClr val="FF0000"/>
                </a:solidFill>
              </a:rPr>
              <a:t>2, 3 </a:t>
            </a:r>
            <a:r>
              <a:rPr lang="ru-RU" sz="1300" b="1" dirty="0" smtClean="0">
                <a:solidFill>
                  <a:srgbClr val="FF0000"/>
                </a:solidFill>
              </a:rPr>
              <a:t>кварталы 202</a:t>
            </a:r>
            <a:r>
              <a:rPr lang="en-US" sz="1300" b="1" dirty="0" smtClean="0">
                <a:solidFill>
                  <a:srgbClr val="FF0000"/>
                </a:solidFill>
              </a:rPr>
              <a:t>5</a:t>
            </a:r>
            <a:r>
              <a:rPr lang="ru-RU" sz="1300" b="1" dirty="0" smtClean="0">
                <a:solidFill>
                  <a:srgbClr val="FF0000"/>
                </a:solidFill>
              </a:rPr>
              <a:t> года Вами не представлены, их следует представить в кратчайший срок!</a:t>
            </a:r>
            <a:endParaRPr lang="ru-RU" sz="1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57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759</Words>
  <Application>Microsoft Office PowerPoint</Application>
  <PresentationFormat>Экран (16:9)</PresentationFormat>
  <Paragraphs>102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Попова Наталья Викторовна</cp:lastModifiedBy>
  <cp:revision>71</cp:revision>
  <cp:lastPrinted>2025-09-16T01:27:54Z</cp:lastPrinted>
  <dcterms:modified xsi:type="dcterms:W3CDTF">2025-12-15T04:43:48Z</dcterms:modified>
</cp:coreProperties>
</file>