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61" r:id="rId5"/>
    <p:sldId id="259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708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14.12.2025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14.12.2025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14.12.2025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:a16="http://schemas.microsoft.com/office/drawing/2014/main" xmlns="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Оксана Евгеньевна Пискунова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73786"/>
            <a:ext cx="3787487" cy="446236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Начальник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 отдела камерального контроля </a:t>
            </a:r>
          </a:p>
          <a:p>
            <a:pPr marL="0" marR="0" lvl="0" indent="0" algn="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>
                <a:solidFill>
                  <a:srgbClr val="2A3A7B"/>
                </a:solidFill>
                <a:latin typeface="Arial" panose="020B0604020202020204"/>
              </a:rPr>
              <a:t>НДФЛ</a:t>
            </a: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 и СВ №1</a:t>
            </a: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:a16="http://schemas.microsoft.com/office/drawing/2014/main" xmlns="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87849" y="3003798"/>
            <a:ext cx="6664249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ru-RU" sz="2100" b="1" dirty="0">
                <a:solidFill>
                  <a:srgbClr val="2A3A7B"/>
                </a:solidFill>
                <a:latin typeface="Arial" panose="020B0604020202020204"/>
              </a:rPr>
              <a:t>Об изменениях в налоговом законодательстве в 2026 году в части страховых взносов и НДФЛ (налоговый </a:t>
            </a:r>
            <a:r>
              <a:rPr lang="ru-RU" sz="2100" b="1" dirty="0" smtClean="0">
                <a:solidFill>
                  <a:srgbClr val="2A3A7B"/>
                </a:solidFill>
                <a:latin typeface="Arial" panose="020B0604020202020204"/>
              </a:rPr>
              <a:t>агент)</a:t>
            </a:r>
            <a:endParaRPr kumimoji="0" lang="ru-RU" sz="21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1041622" cy="119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323528" y="195486"/>
            <a:ext cx="7462157" cy="50405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</a:rPr>
              <a:t>Основные изменения с 2026 года по страховым взносам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" panose="020B0604020202020204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775488"/>
              </p:ext>
            </p:extLst>
          </p:nvPr>
        </p:nvGraphicFramePr>
        <p:xfrm>
          <a:off x="251520" y="843558"/>
          <a:ext cx="8640960" cy="3744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8352"/>
                <a:gridCol w="5472608"/>
              </a:tblGrid>
              <a:tr h="45519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Предельная величина базы по страховым взносам</a:t>
                      </a:r>
                      <a:endParaRPr lang="ru-RU" sz="13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067" marR="6067" marT="6067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ru-RU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2 979 тыс. рублей </a:t>
                      </a:r>
                      <a:r>
                        <a:rPr lang="ru-R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Постановление Правительства РФ </a:t>
                      </a:r>
                    </a:p>
                    <a:p>
                      <a:pPr algn="just" fontAlgn="b"/>
                      <a:r>
                        <a:rPr lang="ru-RU" sz="13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31.10.2025 N 1705</a:t>
                      </a:r>
                      <a:endParaRPr lang="ru-RU" sz="1300" i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067" marR="6067" marT="6067" marB="0" anchor="ctr"/>
                </a:tc>
              </a:tr>
              <a:tr h="1351841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Страховые взносы для субъектов МСП </a:t>
                      </a:r>
                    </a:p>
                    <a:p>
                      <a:pPr algn="just" fontAlgn="ctr"/>
                      <a:endParaRPr lang="ru-RU" sz="13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067" marR="6067" marT="6067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IT-компании - 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 на выплаты до предельной базы </a:t>
                      </a:r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7,6% с выплат сверх предельной базы </a:t>
                      </a:r>
                      <a:r>
                        <a:rPr lang="ru-RU" sz="13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3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</a:t>
                      </a:r>
                      <a:r>
                        <a:rPr lang="ru-RU" sz="13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"г" п. 140 ст. 2, ч. 3 ст. 25 Закона от 28.11.2025 N 425-ФЗ)</a:t>
                      </a:r>
                    </a:p>
                    <a:p>
                      <a:pPr algn="just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субъектов МСП – 15% свыше 1,5 МРОТ,</a:t>
                      </a:r>
                      <a:r>
                        <a:rPr lang="ru-RU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ru-RU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видов деятельности, утвержденных Правительством </a:t>
                      </a:r>
                      <a:r>
                        <a:rPr lang="ru-RU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 </a:t>
                      </a:r>
                      <a:r>
                        <a:rPr lang="ru-RU" sz="13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 140 ст. 2, ч. 3 ст. 25 Закона от 28.11.2025 N 425-ФЗ)</a:t>
                      </a:r>
                      <a:endParaRPr lang="ru-RU" sz="13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7" marR="6067" marT="6067" marB="0" anchor="ctr"/>
                </a:tc>
              </a:tr>
              <a:tr h="9597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облагаемые суммы</a:t>
                      </a:r>
                      <a:endParaRPr lang="ru-RU" sz="13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067" marR="6067" marT="606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материальная помощь работнику при рождении ребенка увеличена 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 млн. рублей</a:t>
                      </a:r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 1 Федерального закона от 23.07.2025 N 227-ФЗ "О внесении изменений в часть вторую Налогового кодекса Российской Федерации")</a:t>
                      </a:r>
                      <a:endParaRPr lang="ru-RU" sz="13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7" marR="6067" marT="6067" marB="0" anchor="ctr"/>
                </a:tc>
              </a:tr>
              <a:tr h="9776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Страховые взносы</a:t>
                      </a:r>
                      <a:r>
                        <a:rPr lang="ru-RU" sz="13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руководителю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7" marR="6067" marT="6067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исчислить и уплатить страховые взносы исходя из МРОТ, 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независимо от факта выплаты заработной платы </a:t>
                      </a:r>
                      <a:r>
                        <a:rPr lang="ru-RU" sz="13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(п. 137 ст. 2, ч. 3 ст. 25 Закона от 28.11.2025 N 425-ФЗ</a:t>
                      </a:r>
                      <a:r>
                        <a:rPr lang="ru-RU" sz="13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3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ru-RU" sz="1300" b="1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МРОТ на 2026 год - 27 093 рубля </a:t>
                      </a:r>
                      <a:endParaRPr lang="ru-RU" sz="13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7" marR="6067" marT="606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2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89910" y="195486"/>
            <a:ext cx="7992888" cy="43204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defPPr>
              <a:defRPr lang="ru-RU"/>
            </a:defPPr>
            <a:lvl1pPr marR="0" lvl="0" indent="0" defTabSz="68580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000" b="1" i="0" u="none" strike="noStrike" cap="none" spc="0" normalizeH="0" baseline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defRPr>
            </a:lvl1pPr>
          </a:lstStyle>
          <a:p>
            <a:r>
              <a:rPr lang="ru-RU" dirty="0"/>
              <a:t>Страховые взносы в совокупном фиксированном размере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987574"/>
            <a:ext cx="3528392" cy="100811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FF0000"/>
                </a:solidFill>
              </a:rPr>
              <a:t>Срок уплаты </a:t>
            </a:r>
            <a:r>
              <a:rPr lang="ru-RU" sz="1600" dirty="0">
                <a:solidFill>
                  <a:schemeClr val="tx1"/>
                </a:solidFill>
              </a:rPr>
              <a:t>страховых взносов в фиксированном совокупном размере </a:t>
            </a:r>
            <a:r>
              <a:rPr lang="ru-RU" sz="1600" b="1" dirty="0">
                <a:solidFill>
                  <a:srgbClr val="FF0000"/>
                </a:solidFill>
              </a:rPr>
              <a:t>28.12.2025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27984" y="983487"/>
            <a:ext cx="3600400" cy="9786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Фиксированный совокупный размер за 2025 год 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53 </a:t>
            </a:r>
            <a:r>
              <a:rPr lang="ru-RU" sz="1600" b="1" dirty="0">
                <a:solidFill>
                  <a:srgbClr val="FF0000"/>
                </a:solidFill>
              </a:rPr>
              <a:t>658 </a:t>
            </a:r>
            <a:r>
              <a:rPr lang="ru-RU" sz="1600" b="1" dirty="0" smtClean="0">
                <a:solidFill>
                  <a:srgbClr val="FF0000"/>
                </a:solidFill>
              </a:rPr>
              <a:t>рублей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6977" y="2571750"/>
            <a:ext cx="3528392" cy="155512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Главы КФХ обязаны представлять расчет по страховым взносам за 12 месяцев соответствующего </a:t>
            </a:r>
            <a:r>
              <a:rPr lang="ru-RU" sz="1600" dirty="0" smtClean="0">
                <a:solidFill>
                  <a:schemeClr val="tx1"/>
                </a:solidFill>
              </a:rPr>
              <a:t>года– </a:t>
            </a:r>
            <a:r>
              <a:rPr lang="ru-RU" sz="1600" dirty="0">
                <a:solidFill>
                  <a:schemeClr val="tx1"/>
                </a:solidFill>
              </a:rPr>
              <a:t>не позднее 25 января года следующего за </a:t>
            </a:r>
            <a:r>
              <a:rPr lang="ru-RU" sz="1600" dirty="0" smtClean="0">
                <a:solidFill>
                  <a:schemeClr val="tx1"/>
                </a:solidFill>
              </a:rPr>
              <a:t>истекшим </a:t>
            </a:r>
          </a:p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(за 2025 год – 26.01.2026)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77417" y="2574214"/>
            <a:ext cx="3600400" cy="1509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заполняют </a:t>
            </a:r>
            <a:r>
              <a:rPr lang="ru-RU" sz="1600" dirty="0">
                <a:solidFill>
                  <a:schemeClr val="tx1"/>
                </a:solidFill>
              </a:rPr>
              <a:t>Раздел 2, подраздел 1 к разделу 2 на себя и каждого члена </a:t>
            </a:r>
            <a:r>
              <a:rPr lang="ru-RU" sz="1600" dirty="0" smtClean="0">
                <a:solidFill>
                  <a:schemeClr val="tx1"/>
                </a:solidFill>
              </a:rPr>
              <a:t>КФХ 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4086354" y="3131443"/>
            <a:ext cx="360040" cy="29894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4049271" y="1323348"/>
            <a:ext cx="360040" cy="298946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42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4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3528" y="720008"/>
            <a:ext cx="792088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Roboto Condensed" panose="02000000000000000000" pitchFamily="2" charset="0"/>
              </a:rPr>
              <a:t>Контактные номера </a:t>
            </a:r>
            <a:r>
              <a:rPr lang="ru-RU" sz="2000" b="1" dirty="0" smtClean="0">
                <a:solidFill>
                  <a:srgbClr val="002060"/>
                </a:solidFill>
                <a:latin typeface="Roboto Condensed" panose="02000000000000000000" pitchFamily="2" charset="0"/>
              </a:rPr>
              <a:t>телефонов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Roboto Condensed" charset="0"/>
              <a:ea typeface="Roboto Condensed" charset="0"/>
            </a:endParaRPr>
          </a:p>
          <a:p>
            <a:pPr algn="just"/>
            <a:r>
              <a:rPr lang="ru-RU" sz="1800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При </a:t>
            </a:r>
            <a:r>
              <a:rPr lang="ru-RU" sz="1800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наличии вопросов </a:t>
            </a:r>
            <a:r>
              <a:rPr lang="ru-RU" sz="1800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по страховым взносам, предоставлению уведомлений можно </a:t>
            </a:r>
            <a:r>
              <a:rPr lang="ru-RU" sz="1800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обращаться по номерам телефонов УФНС России по Амурской области</a:t>
            </a:r>
            <a:r>
              <a:rPr lang="ru-RU" sz="1800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: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-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8(4162) 49-65-60 </a:t>
            </a:r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доб.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2304, 2305, 2312, 2313; 2315, 2320;</a:t>
            </a:r>
          </a:p>
          <a:p>
            <a:pPr algn="just"/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- 8(41643) 3-51-24 </a:t>
            </a:r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доб.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2306, 2307;</a:t>
            </a:r>
            <a:endParaRPr lang="ru-RU" sz="1800" dirty="0">
              <a:solidFill>
                <a:srgbClr val="000000"/>
              </a:solidFill>
              <a:latin typeface="Roboto Condensed" charset="0"/>
              <a:ea typeface="Roboto Condensed" charset="0"/>
            </a:endParaRPr>
          </a:p>
          <a:p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- 8(41658</a:t>
            </a:r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) 4-62-40 доб.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2317, 2325</a:t>
            </a:r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,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2326;</a:t>
            </a:r>
            <a:endParaRPr lang="ru-RU" sz="1800" dirty="0">
              <a:solidFill>
                <a:srgbClr val="000000"/>
              </a:solidFill>
              <a:latin typeface="Roboto Condensed" charset="0"/>
              <a:ea typeface="Roboto Condensed" charset="0"/>
            </a:endParaRPr>
          </a:p>
          <a:p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- 8(41634) 2-19-86 доб. 2309, 2319,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2324.</a:t>
            </a:r>
            <a:endParaRPr lang="ru-RU" sz="1800" b="1" dirty="0">
              <a:solidFill>
                <a:srgbClr val="000000"/>
              </a:solidFill>
              <a:latin typeface="Roboto Condensed" charset="0"/>
              <a:ea typeface="Roboto Condense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73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381</Words>
  <Application>Microsoft Office PowerPoint</Application>
  <PresentationFormat>Экран (16:9)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Пискунова Оксана Евгеньевна</cp:lastModifiedBy>
  <cp:revision>26</cp:revision>
  <cp:lastPrinted>2025-12-14T04:44:17Z</cp:lastPrinted>
  <dcterms:modified xsi:type="dcterms:W3CDTF">2025-12-14T04:44:21Z</dcterms:modified>
</cp:coreProperties>
</file>