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5" r:id="rId4"/>
    <p:sldId id="261" r:id="rId5"/>
    <p:sldId id="262" r:id="rId6"/>
    <p:sldId id="263" r:id="rId7"/>
    <p:sldId id="264" r:id="rId8"/>
    <p:sldId id="269" r:id="rId9"/>
    <p:sldId id="259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4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dirty="0">
                <a:solidFill>
                  <a:srgbClr val="2A3A7B"/>
                </a:solidFill>
                <a:latin typeface="Arial" panose="020B0604020202020204"/>
              </a:rPr>
              <a:t>Прокопенко Ольга Леонидовна</a:t>
            </a:r>
            <a:endParaRPr lang="ru-RU" sz="1100" dirty="0">
              <a:solidFill>
                <a:srgbClr val="2A3A7B"/>
              </a:solidFill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1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>
                <a:solidFill>
                  <a:srgbClr val="2A3A7B"/>
                </a:solidFill>
                <a:latin typeface="Arial" panose="020B0604020202020204"/>
              </a:rPr>
              <a:t>Начальник отдела камерального контроля НДС</a:t>
            </a:r>
          </a:p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85888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2100" b="1" dirty="0">
                <a:solidFill>
                  <a:srgbClr val="2A3A7B"/>
                </a:solidFill>
                <a:latin typeface="Arial" panose="020B0604020202020204"/>
              </a:rPr>
              <a:t>Об изменениях в налоговом законодательстве           в 2026 году в части НДС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sz="1800" dirty="0">
                <a:latin typeface="Arial" panose="020B0604020202020204"/>
              </a:rPr>
              <a:t>Основные изменения в налогообложении НДС с 2026 года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915566"/>
            <a:ext cx="3953087" cy="4058230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rgbClr val="223570"/>
                </a:solidFill>
                <a:latin typeface="Arial" panose="020B0604020202020204"/>
              </a:rPr>
              <a:t>1. </a:t>
            </a:r>
            <a:r>
              <a:rPr lang="ru-RU" sz="1000" b="1" dirty="0">
                <a:solidFill>
                  <a:srgbClr val="C00000"/>
                </a:solidFill>
                <a:latin typeface="Arial" panose="020B0604020202020204"/>
              </a:rPr>
              <a:t>Сокращение предельного размера дохода для применения освобождения от уплаты НДС налогоплательщиками УСН (п.1 ст.145 НК РФ):</a:t>
            </a:r>
            <a:r>
              <a:rPr lang="ru-RU" sz="1000" b="1" u="sng" dirty="0">
                <a:solidFill>
                  <a:srgbClr val="C00000"/>
                </a:solidFill>
                <a:latin typeface="Arial" panose="020B0604020202020204"/>
              </a:rPr>
              <a:t>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2025 год - 20 млн. руб.,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2026 год - 15 млн. руб.,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2027 и последующий годы - 10 млн. рублей.</a:t>
            </a:r>
          </a:p>
          <a:p>
            <a:endParaRPr lang="ru-RU" sz="1000" b="1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000" b="1" dirty="0">
                <a:solidFill>
                  <a:srgbClr val="223570"/>
                </a:solidFill>
                <a:latin typeface="Arial" panose="020B0604020202020204"/>
              </a:rPr>
              <a:t>2. </a:t>
            </a:r>
            <a:r>
              <a:rPr lang="ru-RU" sz="1000" b="1" dirty="0">
                <a:solidFill>
                  <a:srgbClr val="C00000"/>
                </a:solidFill>
                <a:latin typeface="Arial" panose="020B0604020202020204"/>
              </a:rPr>
              <a:t>Повышение ставки НДС с 20% до 22%.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Лица на УСН впервые ставшие в 2026 году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плательщиками НДС освобождаются от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ответственности за непредставление в срок первой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налоговой декларации по НДС в 2026 году</a:t>
            </a:r>
          </a:p>
          <a:p>
            <a:endParaRPr lang="ru-RU" sz="10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000" b="1" dirty="0">
                <a:solidFill>
                  <a:srgbClr val="223570"/>
                </a:solidFill>
                <a:latin typeface="Arial" panose="020B0604020202020204"/>
              </a:rPr>
              <a:t>3. </a:t>
            </a:r>
            <a:r>
              <a:rPr lang="ru-RU" sz="1000" b="1" dirty="0">
                <a:solidFill>
                  <a:srgbClr val="C00000"/>
                </a:solidFill>
                <a:latin typeface="Arial" panose="020B0604020202020204"/>
              </a:rPr>
              <a:t>Возможность однократно в первый год отказаться от пониженной ставки НДС (5%, 7%) до истечения 3-летнего срока.</a:t>
            </a:r>
          </a:p>
          <a:p>
            <a:endParaRPr lang="ru-RU" sz="1400" dirty="0">
              <a:solidFill>
                <a:srgbClr val="C00000"/>
              </a:solidFill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57631" y="915566"/>
            <a:ext cx="4218825" cy="4058230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rgbClr val="FF0000"/>
                </a:solidFill>
                <a:latin typeface="Arial" panose="020B0604020202020204"/>
              </a:rPr>
              <a:t>Ответы на часто задаваемые вопросы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При осуществлении операций, не облагаемых НДС (ст. 146, 149 НК РФ), необходимо заполнить раздел 7 декларации по НДС. 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Ставки 0% применяются только  плательщиками, выбравшим общеустановленную ставку 22%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Исключение: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экспорт товаров (в том числе в ЕАЭС);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международные перевозки товаров;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транспортно-экспедиционные услуги при организации международной перевозки.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Ставка 0% применяется к виду деятельности «Услуги по предоставлению мест для временного проживания в гостиницах и иных средствах размещения» (продлен до конца 2030 года, пп.19 п.1 ст.164 НК РФ).</a:t>
            </a: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нормативные документы по порядку заполнения налоговой декларации по НДС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32" y="1200601"/>
            <a:ext cx="648072" cy="542021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3117712" y="1236024"/>
            <a:ext cx="3081562" cy="141397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ФНС России от 14.03.2016 № ММВ-7-3/136@ «Об утверждении перечня кодов видов операций, указываемых в книге покупок, применяемой при расчетах по налогу на добавленную стоимость, дополнительном листе к ней, книге продаж, применяемой при расчетах по налогу на добавленную стоимость, дополнительном листе к ней, а также кодов видов операций по налогу на добавленную стоимость, необходимых для ведения журнала учета полученных и выставленных счетов-фактур».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110" y="1787101"/>
            <a:ext cx="2574191" cy="86290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23321" y="1787101"/>
            <a:ext cx="2682393" cy="84921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Приказ ФНС России от 29.10.2014 № ММВ-7-3/558@ «Об утверждении формы налоговой декларации по налогу на добавленную стоимость, порядка ее заполнения, а также формата представления налоговой декларации по налогу на добавленную стоимость в электронной форме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».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64768" y="2800582"/>
            <a:ext cx="2349544" cy="109500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23.03.2015 № ГД-4-3/4550@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«О направлении контрольных соотношений показателей налоговой декларации по налогу на добавленную стоимость» в редакции письма ФНС России от 19.03.2019 № СД-4-3/4921@.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41044" y="3999569"/>
            <a:ext cx="2781592" cy="86409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Письма  ФНС России от 16.01.2018 № СД-4-3/480@ "О порядке применения НДС налоговыми агентами, указанными в пункте 8 статьи 161 НК РФ", от 19.04.2018 № СД-4-3/7484@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64116" y="1765233"/>
            <a:ext cx="2493560" cy="8661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26.12.2011 № 1137 «О формах и правилах заполнения (ведения) документов, применяемых при расчетах по налогу на добавленную стоимость».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13402" y="2869672"/>
            <a:ext cx="2349544" cy="95682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«Примеры отражения записей по счетам-фактурам в книге покупок и книге продаж с указанием кодов видов операций»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9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20.09.2016 № СД-4-3/17657@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97431" y="3999568"/>
            <a:ext cx="2781592" cy="86409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03.12.2018 № ЕД-4-15/23367@) «О направлении информационного письма».</a:t>
            </a:r>
          </a:p>
        </p:txBody>
      </p:sp>
      <p:sp>
        <p:nvSpPr>
          <p:cNvPr id="16" name="Oval 11">
            <a:extLst>
              <a:ext uri="{FF2B5EF4-FFF2-40B4-BE49-F238E27FC236}">
                <a16:creationId xmlns:a16="http://schemas.microsoft.com/office/drawing/2014/main" xmlns="" id="{0BFB6D33-122A-40C7-B143-0897BA7CC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8989" y="2797241"/>
            <a:ext cx="1027264" cy="1029984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558800" sx="102000" sy="102000" algn="ctr" rotWithShape="0">
              <a:prstClr val="black">
                <a:alpha val="1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 dirty="0"/>
          </a:p>
        </p:txBody>
      </p:sp>
      <p:pic>
        <p:nvPicPr>
          <p:cNvPr id="17" name="Graphic 35" descr="Receipt with solid fill">
            <a:extLst>
              <a:ext uri="{FF2B5EF4-FFF2-40B4-BE49-F238E27FC236}">
                <a16:creationId xmlns:lc="http://schemas.openxmlformats.org/drawingml/2006/lockedCanvas" xmlns="" xmlns:a16="http://schemas.microsoft.com/office/drawing/2014/main" id="{5297AE61-11CC-475F-B41B-A845DD61AD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lc="http://schemas.openxmlformats.org/drawingml/2006/lockedCanvas"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47811" y="3029672"/>
            <a:ext cx="449620" cy="44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6498" y="1275606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представление налоговых деклараций по НДС при наличии налоговой обязанности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осуществлении плательщиком УСН только операций, необлагаемых НДС (например, услуги общественного питания, медицинские услуги и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тп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остается необходимость представления налоговой декларации по НДС с заполнением 7 Раздела.</a:t>
            </a:r>
          </a:p>
          <a:p>
            <a:pPr algn="just"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п. 1 ст. 167 НК РФ, налоговая база по НДС определяется на дату отгрузки товаров (работ, услуг), даже при отсутствии оплаты от покупателя.</a:t>
            </a: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этом: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выполнении работ, датой отгрузки считается дата подписания акта сдачи-приемки работ заказчиком (п. 1 ст. 702 ГК РФ);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оказании услуг, датой их реализации считается дата их фактического оказания, по длящимся услугам (связь, аренда, охрана), днем оказания услуги является последний день налогового периода (ст. 779 ГК РФ);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реализации товаров, датой отгрузки считается дата первого по времени составления первичного документа, оформленного на покупателя (заказчика), либо перевозчика.</a:t>
            </a:r>
          </a:p>
        </p:txBody>
      </p:sp>
    </p:spTree>
    <p:extLst>
      <p:ext uri="{BB962C8B-B14F-4D97-AF65-F5344CB8AC3E}">
        <p14:creationId xmlns:p14="http://schemas.microsoft.com/office/powerpoint/2010/main" val="18413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0663" y="1707654"/>
            <a:ext cx="799288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Одновременное применение пониженных ставок 5%, 7% и общеустановленных 10% и 20%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Нельзя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 применять пониженные ставки НДС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и 7% и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общеустановленные ставки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налога (обоснование п. 7, 9 ст. 164 Налогового Кодекса Российской Федерации)</a:t>
            </a:r>
          </a:p>
          <a:p>
            <a:pPr algn="just"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Исключение: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ввоз товаров на территорию РФ, в том числе из стран ЕАЭС;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исчислении НДС налогоплательщиком УСН-покупателем в качестве налогового агента (п. п. 1, 3 - 6 ст. 161 НК РФ). </a:t>
            </a:r>
          </a:p>
        </p:txBody>
      </p:sp>
    </p:spTree>
    <p:extLst>
      <p:ext uri="{BB962C8B-B14F-4D97-AF65-F5344CB8AC3E}">
        <p14:creationId xmlns:p14="http://schemas.microsoft.com/office/powerpoint/2010/main" val="14968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0663" y="1707654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 право на вычет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применении ставки НДС 0%,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специальных налоговых ставок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или 7%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на вычеты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«входного» НДС у налогоплательщиков УСН,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Исключение: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отгрузке в счет авансов («обнуление» НДС с аванса);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возврате авансов и расторжении (изменении условий) договора;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возврате покупателем товаров или отказа от товаров (работ, услуг);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изменении цены отгруженных товаров (работ, услуг) в сторону уменьшения. </a:t>
            </a:r>
          </a:p>
        </p:txBody>
      </p:sp>
    </p:spTree>
    <p:extLst>
      <p:ext uri="{BB962C8B-B14F-4D97-AF65-F5344CB8AC3E}">
        <p14:creationId xmlns:p14="http://schemas.microsoft.com/office/powerpoint/2010/main" val="88060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7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78488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отражение операций по реализации основных средств (объектов недвижимости)</a:t>
            </a:r>
          </a:p>
          <a:p>
            <a:pPr algn="just">
              <a:spcBef>
                <a:spcPts val="0"/>
              </a:spcBef>
            </a:pPr>
            <a:endParaRPr lang="ru-RU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подпункт 22 пункта 3 статьи 149 НК РФ (код операции – 1010298  (реализация жилых домов, жилых помещений, а также долей в них));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приказ ФНС России от 05.11.2024 N ЕД-7-3/989@.</a:t>
            </a:r>
          </a:p>
        </p:txBody>
      </p:sp>
    </p:spTree>
    <p:extLst>
      <p:ext uri="{BB962C8B-B14F-4D97-AF65-F5344CB8AC3E}">
        <p14:creationId xmlns:p14="http://schemas.microsoft.com/office/powerpoint/2010/main" val="19701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8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исчисление авансовых платежей (5/105, 7/107, 20/120, 10/110)</a:t>
            </a:r>
          </a:p>
          <a:p>
            <a:pPr algn="just">
              <a:spcBef>
                <a:spcPts val="0"/>
              </a:spcBef>
            </a:pP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получении налогоплательщиком предоплаты, налоговая база по НДС должна быть определена им дважды: на день получения предоплаты (п. 1 ст. 167 НК РФ) и на день отгрузки товаров (работ, услуг) (п. 14 ст. 167 НК РФ). На дату отгрузки НДС, исчисленный с предоплаты, продавец принимает к вычету (п. 8 ст. 171 и п. 6 ст. 172 НК РФ).</a:t>
            </a:r>
          </a:p>
          <a:p>
            <a:pPr algn="just">
              <a:spcBef>
                <a:spcPts val="0"/>
              </a:spcBef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получении аванса к планируемой отгрузке в счет этого аванса в одном и том же квартале, допустимо составление счета-фактуры и исчисление НДС только при отгрузке (п. 13 Методических рекомендаций по НДС для УСН, доведенных письмом от 17.10.2024 №СД-4-3/11815@).</a:t>
            </a:r>
          </a:p>
        </p:txBody>
      </p:sp>
    </p:spTree>
    <p:extLst>
      <p:ext uri="{BB962C8B-B14F-4D97-AF65-F5344CB8AC3E}">
        <p14:creationId xmlns:p14="http://schemas.microsoft.com/office/powerpoint/2010/main" val="27185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1068</Words>
  <Application>Microsoft Office PowerPoint</Application>
  <PresentationFormat>Экран (16:9)</PresentationFormat>
  <Paragraphs>85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Ширяева Марина Валерьевна</dc:creator>
  <cp:lastModifiedBy>Прокопенко Ольга Леонидовна</cp:lastModifiedBy>
  <cp:revision>27</cp:revision>
  <dcterms:modified xsi:type="dcterms:W3CDTF">2025-12-15T03:10:59Z</dcterms:modified>
</cp:coreProperties>
</file>