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9" r:id="rId3"/>
    <p:sldId id="297" r:id="rId4"/>
    <p:sldId id="289" r:id="rId5"/>
    <p:sldId id="287" r:id="rId6"/>
    <p:sldId id="292" r:id="rId7"/>
    <p:sldId id="293" r:id="rId8"/>
    <p:sldId id="294" r:id="rId9"/>
    <p:sldId id="299" r:id="rId10"/>
    <p:sldId id="296" r:id="rId11"/>
    <p:sldId id="298" r:id="rId12"/>
    <p:sldId id="300" r:id="rId13"/>
    <p:sldId id="291" r:id="rId14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>
        <p:scale>
          <a:sx n="130" d="100"/>
          <a:sy n="130" d="100"/>
        </p:scale>
        <p:origin x="-1074" y="-3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17.12.2025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5" tIns="46218" rIns="92435" bIns="462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0"/>
            <a:ext cx="5438140" cy="4467701"/>
          </a:xfrm>
          <a:prstGeom prst="rect">
            <a:avLst/>
          </a:prstGeom>
        </p:spPr>
        <p:txBody>
          <a:bodyPr vert="horz" lIns="92435" tIns="46218" rIns="92435" bIns="4621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0DD4-ED16-49BB-8165-120F5FEE55D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1274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DCDA0-6547-4649-9025-8B3AEF2C5B5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DCDA0-6547-4649-9025-8B3AEF2C5B5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DCDA0-6547-4649-9025-8B3AEF2C5B5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p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">
            <a:extLst>
              <a:ext uri="{FF2B5EF4-FFF2-40B4-BE49-F238E27FC236}"/>
            </a:extLst>
          </p:cNvPr>
          <p:cNvSpPr txBox="1">
            <a:spLocks/>
          </p:cNvSpPr>
          <p:nvPr userDrawn="1"/>
        </p:nvSpPr>
        <p:spPr>
          <a:xfrm>
            <a:off x="0" y="0"/>
            <a:ext cx="412750" cy="410766"/>
          </a:xfrm>
          <a:prstGeom prst="rect">
            <a:avLst/>
          </a:prstGeom>
          <a:solidFill>
            <a:srgbClr val="0561FC"/>
          </a:solidFill>
          <a:ln>
            <a:noFill/>
          </a:ln>
        </p:spPr>
        <p:txBody>
          <a:bodyPr lIns="0" tIns="0" rIns="0" b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14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dirty="0">
                <a:solidFill>
                  <a:prstClr val="white"/>
                </a:solidFill>
              </a:rPr>
              <a:t>МСП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 txBox="1">
            <a:spLocks/>
          </p:cNvSpPr>
          <p:nvPr userDrawn="1"/>
        </p:nvSpPr>
        <p:spPr>
          <a:xfrm>
            <a:off x="0" y="4732735"/>
            <a:ext cx="412750" cy="410765"/>
          </a:xfrm>
          <a:prstGeom prst="rect">
            <a:avLst/>
          </a:prstGeom>
          <a:solidFill>
            <a:schemeClr val="bg1">
              <a:lumMod val="9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" dirty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t>Стр.</a:t>
            </a:r>
            <a:r>
              <a:rPr lang="en-US" sz="600" dirty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t> </a:t>
            </a:r>
            <a:fld id="{E1BC8814-8F19-4E0A-B95A-037D7E5A2750}" type="slidenum">
              <a:rPr lang="en-US" sz="600" smtClean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rgbClr val="44546A">
                  <a:lumMod val="50000"/>
                </a:srgbClr>
              </a:solidFill>
              <a:ea typeface="Golos Text" panose="020B0503020202020204" pitchFamily="34" charset="0"/>
            </a:endParaRPr>
          </a:p>
        </p:txBody>
      </p:sp>
      <p:grpSp>
        <p:nvGrpSpPr>
          <p:cNvPr id="5" name="Group 1"/>
          <p:cNvGrpSpPr>
            <a:grpSpLocks/>
          </p:cNvGrpSpPr>
          <p:nvPr userDrawn="1"/>
        </p:nvGrpSpPr>
        <p:grpSpPr bwMode="auto">
          <a:xfrm>
            <a:off x="8731250" y="1"/>
            <a:ext cx="412750" cy="413147"/>
            <a:chOff x="11641138" y="5205414"/>
            <a:chExt cx="550862" cy="550862"/>
          </a:xfrm>
        </p:grpSpPr>
        <p:sp>
          <p:nvSpPr>
            <p:cNvPr id="6" name="Rectangle 2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205414"/>
              <a:ext cx="550862" cy="5508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pic>
          <p:nvPicPr>
            <p:cNvPr id="8" name="Graphic 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50675" y="5308402"/>
              <a:ext cx="331788" cy="344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" name="Group 4"/>
          <p:cNvGrpSpPr>
            <a:grpSpLocks/>
          </p:cNvGrpSpPr>
          <p:nvPr userDrawn="1"/>
        </p:nvGrpSpPr>
        <p:grpSpPr bwMode="auto">
          <a:xfrm>
            <a:off x="8731250" y="4730353"/>
            <a:ext cx="412750" cy="413147"/>
            <a:chOff x="11641138" y="5205414"/>
            <a:chExt cx="550862" cy="1652586"/>
          </a:xfrm>
        </p:grpSpPr>
        <p:sp>
          <p:nvSpPr>
            <p:cNvPr id="10" name="Rectangle 5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6305550"/>
              <a:ext cx="550862" cy="552450"/>
            </a:xfrm>
            <a:prstGeom prst="rect">
              <a:avLst/>
            </a:prstGeom>
            <a:solidFill>
              <a:srgbClr val="C00000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sp>
          <p:nvSpPr>
            <p:cNvPr id="11" name="Rectangle 7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757864"/>
              <a:ext cx="550862" cy="547686"/>
            </a:xfrm>
            <a:prstGeom prst="rect">
              <a:avLst/>
            </a:prstGeom>
            <a:solidFill>
              <a:srgbClr val="166CFD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sp>
          <p:nvSpPr>
            <p:cNvPr id="12" name="Rectangle 9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205414"/>
              <a:ext cx="550862" cy="5524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6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855" y="5"/>
            <a:ext cx="6809066" cy="411953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ru-RU" sz="1200" b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487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339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333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58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51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476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045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337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97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213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920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4649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p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">
            <a:extLst>
              <a:ext uri="{FF2B5EF4-FFF2-40B4-BE49-F238E27FC236}"/>
            </a:extLst>
          </p:cNvPr>
          <p:cNvSpPr txBox="1">
            <a:spLocks/>
          </p:cNvSpPr>
          <p:nvPr userDrawn="1"/>
        </p:nvSpPr>
        <p:spPr>
          <a:xfrm>
            <a:off x="0" y="0"/>
            <a:ext cx="412750" cy="410766"/>
          </a:xfrm>
          <a:prstGeom prst="rect">
            <a:avLst/>
          </a:prstGeom>
          <a:solidFill>
            <a:srgbClr val="0561FC"/>
          </a:solidFill>
          <a:ln>
            <a:noFill/>
          </a:ln>
        </p:spPr>
        <p:txBody>
          <a:bodyPr lIns="0" tIns="0" rIns="0" b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14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dirty="0">
                <a:solidFill>
                  <a:prstClr val="white"/>
                </a:solidFill>
              </a:rPr>
              <a:t>МСП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 txBox="1">
            <a:spLocks/>
          </p:cNvSpPr>
          <p:nvPr userDrawn="1"/>
        </p:nvSpPr>
        <p:spPr>
          <a:xfrm>
            <a:off x="0" y="4732735"/>
            <a:ext cx="412750" cy="410765"/>
          </a:xfrm>
          <a:prstGeom prst="rect">
            <a:avLst/>
          </a:prstGeom>
          <a:solidFill>
            <a:schemeClr val="bg1">
              <a:lumMod val="9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" dirty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t>Стр.</a:t>
            </a:r>
            <a:r>
              <a:rPr lang="en-US" sz="600" dirty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t> </a:t>
            </a:r>
            <a:fld id="{E1BC8814-8F19-4E0A-B95A-037D7E5A2750}" type="slidenum">
              <a:rPr lang="en-US" sz="600" smtClean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rgbClr val="44546A">
                  <a:lumMod val="50000"/>
                </a:srgbClr>
              </a:solidFill>
              <a:ea typeface="Golos Text" panose="020B0503020202020204" pitchFamily="34" charset="0"/>
            </a:endParaRPr>
          </a:p>
        </p:txBody>
      </p:sp>
      <p:grpSp>
        <p:nvGrpSpPr>
          <p:cNvPr id="5" name="Group 1"/>
          <p:cNvGrpSpPr>
            <a:grpSpLocks/>
          </p:cNvGrpSpPr>
          <p:nvPr userDrawn="1"/>
        </p:nvGrpSpPr>
        <p:grpSpPr bwMode="auto">
          <a:xfrm>
            <a:off x="8731250" y="1"/>
            <a:ext cx="412750" cy="413147"/>
            <a:chOff x="11641138" y="5205414"/>
            <a:chExt cx="550862" cy="550862"/>
          </a:xfrm>
        </p:grpSpPr>
        <p:sp>
          <p:nvSpPr>
            <p:cNvPr id="6" name="Rectangle 2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205414"/>
              <a:ext cx="550862" cy="5508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pic>
          <p:nvPicPr>
            <p:cNvPr id="8" name="Graphic 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50675" y="5308402"/>
              <a:ext cx="331788" cy="344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" name="Group 4"/>
          <p:cNvGrpSpPr>
            <a:grpSpLocks/>
          </p:cNvGrpSpPr>
          <p:nvPr userDrawn="1"/>
        </p:nvGrpSpPr>
        <p:grpSpPr bwMode="auto">
          <a:xfrm>
            <a:off x="8731250" y="4730353"/>
            <a:ext cx="412750" cy="413147"/>
            <a:chOff x="11641138" y="5205414"/>
            <a:chExt cx="550862" cy="1652586"/>
          </a:xfrm>
        </p:grpSpPr>
        <p:sp>
          <p:nvSpPr>
            <p:cNvPr id="10" name="Rectangle 5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6305550"/>
              <a:ext cx="550862" cy="552450"/>
            </a:xfrm>
            <a:prstGeom prst="rect">
              <a:avLst/>
            </a:prstGeom>
            <a:solidFill>
              <a:srgbClr val="C00000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sp>
          <p:nvSpPr>
            <p:cNvPr id="11" name="Rectangle 7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757864"/>
              <a:ext cx="550862" cy="547686"/>
            </a:xfrm>
            <a:prstGeom prst="rect">
              <a:avLst/>
            </a:prstGeom>
            <a:solidFill>
              <a:srgbClr val="166CFD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sp>
          <p:nvSpPr>
            <p:cNvPr id="12" name="Rectangle 9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205414"/>
              <a:ext cx="550862" cy="5524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6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855" y="5"/>
            <a:ext cx="6809066" cy="411953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ru-RU" sz="1200" b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60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25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stnik-gosreg.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ru-RU" sz="1600" dirty="0">
              <a:solidFill>
                <a:srgbClr val="2A3A7B"/>
              </a:solidFill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:a16="http://schemas.microsoft.com/office/drawing/2014/main" xmlns="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97459" y="3225032"/>
            <a:ext cx="6567617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2100" b="1" dirty="0">
              <a:solidFill>
                <a:srgbClr val="2A3A7B"/>
              </a:solidFill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1496057"/>
            <a:ext cx="1041622" cy="11904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292383" y="437195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регистрации и учета налогоплательщиков УФНС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 по Амурской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00626" y="406417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Саяпина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Мария Валерьевна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76771" y="2283718"/>
            <a:ext cx="5400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отказа в государственной регистрации юридических лиц и индивидуальных предпринимателей.</a:t>
            </a:r>
          </a:p>
          <a:p>
            <a:pPr lvl="0" algn="ctr"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использования </a:t>
            </a:r>
          </a:p>
          <a:p>
            <a:pPr lvl="0" algn="ctr"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типовых уставов.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36267" y="1347614"/>
            <a:ext cx="5353325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9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УФНС РОССИИ ПО АМУРСКОЙ ОБЛАСТИ </a:t>
            </a:r>
          </a:p>
        </p:txBody>
      </p:sp>
    </p:spTree>
    <p:extLst>
      <p:ext uri="{BB962C8B-B14F-4D97-AF65-F5344CB8AC3E}">
        <p14:creationId xmlns:p14="http://schemas.microsoft.com/office/powerpoint/2010/main" val="142154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01075" y="4599385"/>
            <a:ext cx="306388" cy="311944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440517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/>
              <a:t>9</a:t>
            </a:r>
            <a:endParaRPr lang="ru-RU" dirty="0"/>
          </a:p>
        </p:txBody>
      </p:sp>
      <p:sp>
        <p:nvSpPr>
          <p:cNvPr id="10" name="Rectang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51470"/>
            <a:ext cx="7831656" cy="432048"/>
          </a:xfrm>
          <a:gradFill>
            <a:gsLst>
              <a:gs pos="100000">
                <a:srgbClr val="00B0F0">
                  <a:alpha val="80000"/>
                </a:srgbClr>
              </a:gs>
              <a:gs pos="34000">
                <a:srgbClr val="002060">
                  <a:alpha val="76000"/>
                </a:srgbClr>
              </a:gs>
              <a:gs pos="86000">
                <a:srgbClr val="00B0F0">
                  <a:alpha val="76000"/>
                </a:srgbClr>
              </a:gs>
              <a:gs pos="96000">
                <a:srgbClr val="00F3CB">
                  <a:alpha val="23000"/>
                </a:srgbClr>
              </a:gs>
            </a:gsLst>
            <a:lin ang="189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>
            <a:normAutofit fontScale="90000"/>
          </a:bodyPr>
          <a:lstStyle/>
          <a:p>
            <a:pPr>
              <a:defRPr/>
            </a:pPr>
            <a:r>
              <a:rPr lang="ru-RU" altLang="ru-RU" sz="2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типовой устав для ООО поможет специальный сервис</a:t>
            </a:r>
          </a:p>
        </p:txBody>
      </p:sp>
      <p:sp>
        <p:nvSpPr>
          <p:cNvPr id="11" name="Прямоугольник 4"/>
          <p:cNvSpPr>
            <a:spLocks noChangeArrowheads="1"/>
          </p:cNvSpPr>
          <p:nvPr/>
        </p:nvSpPr>
        <p:spPr bwMode="auto">
          <a:xfrm>
            <a:off x="146335" y="627534"/>
            <a:ext cx="1833375" cy="14289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134997" rIns="0" bIns="0">
            <a:spAutoFit/>
          </a:bodyPr>
          <a:lstStyle>
            <a:lvl1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0891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5463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0035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4607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450"/>
              </a:spcAft>
            </a:pPr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ФНС России www.nalog.gov.ru размещен сервис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типового устава»</a:t>
            </a:r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позволяющий легко и быстро подобрать наиболее подходящий типовой устав.</a:t>
            </a:r>
            <a:endParaRPr lang="ru-RU" altLang="ru-RU" sz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43125" y="195486"/>
            <a:ext cx="6939176" cy="67710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dirty="0" smtClean="0"/>
              <a:t>     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использования типового устава: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84226" y="915566"/>
            <a:ext cx="6686013" cy="531717"/>
          </a:xfrm>
          <a:prstGeom prst="roundRect">
            <a:avLst>
              <a:gd name="adj" fmla="val 48595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экономия времени на составление и утверждение устава общества, на его оформление для государственной регистрации;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197231" y="1547193"/>
            <a:ext cx="6686013" cy="617826"/>
          </a:xfrm>
          <a:prstGeom prst="roundRect">
            <a:avLst>
              <a:gd name="adj" fmla="val 48595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изменении наименования, места нахождения и размера уставного капитала общества изменения в устав не вносятся;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19861" y="2264192"/>
            <a:ext cx="6686013" cy="947402"/>
          </a:xfrm>
          <a:prstGeom prst="roundRect">
            <a:avLst>
              <a:gd name="adj" fmla="val 48595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типовой устав в регистрирующий орган не представляется, достаточно в заявлении на регистрацию общества указать, что общество действует на основании типового устава и указать его порядковый номер;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74140" y="3312744"/>
            <a:ext cx="6686013" cy="411134"/>
          </a:xfrm>
          <a:prstGeom prst="roundRect">
            <a:avLst>
              <a:gd name="adj" fmla="val 48595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государственная пошлина за регистрацию не уплачивается.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19672" y="4659982"/>
            <a:ext cx="6228184" cy="338554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Единого Контакт – центра ФНС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8-800-222-22-22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 descr="http://qrcoder.ru/code/?https%3A%2F%2Fservice.nalog.ru%2Fstatute%2F&amp;10&amp;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77" y="2165019"/>
            <a:ext cx="919092" cy="809576"/>
          </a:xfrm>
          <a:prstGeom prst="rect">
            <a:avLst/>
          </a:prstGeom>
          <a:noFill/>
          <a:ln>
            <a:noFill/>
          </a:ln>
          <a:effectLst>
            <a:reflection stA="0" endPos="0" dist="50800" dir="5400000" sy="-100000" algn="bl" rotWithShape="0"/>
          </a:effec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19" y="3219822"/>
            <a:ext cx="1630018" cy="1350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Скругленный прямоугольник 19"/>
          <p:cNvSpPr/>
          <p:nvPr/>
        </p:nvSpPr>
        <p:spPr>
          <a:xfrm>
            <a:off x="2096288" y="3795886"/>
            <a:ext cx="6686013" cy="774060"/>
          </a:xfrm>
          <a:prstGeom prst="roundRect">
            <a:avLst>
              <a:gd name="adj" fmla="val 48595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применении типового устава (при наличии в обществе более 1-го учредителя (участника)) решение учредителей (участников) не требует нотариального заверения решения</a:t>
            </a:r>
          </a:p>
        </p:txBody>
      </p:sp>
    </p:spTree>
    <p:extLst>
      <p:ext uri="{BB962C8B-B14F-4D97-AF65-F5344CB8AC3E}">
        <p14:creationId xmlns:p14="http://schemas.microsoft.com/office/powerpoint/2010/main" val="336253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01075" y="4599385"/>
            <a:ext cx="306388" cy="311944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440517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22569" y="0"/>
            <a:ext cx="5359134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Ваше внимание!!!</a:t>
            </a:r>
            <a:endParaRPr lang="ru-RU" sz="2500" dirty="0">
              <a:solidFill>
                <a:srgbClr val="FF000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07504" y="485055"/>
            <a:ext cx="2664296" cy="213277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выборе типового устава через </a:t>
            </a:r>
            <a:r>
              <a:rPr lang="ru-RU" altLang="ru-RU" sz="1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 </a:t>
            </a:r>
            <a:r>
              <a:rPr lang="ru-RU" altLang="ru-RU" sz="15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«Выбор типового устава</a:t>
            </a:r>
            <a:r>
              <a:rPr lang="ru-RU" altLang="ru-RU" sz="15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altLang="ru-RU" sz="1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вопросов прямо касается процедуры подтверждения принятия решений (например, общих собраний участниками ООО)</a:t>
            </a:r>
            <a:endParaRPr lang="ru-RU" sz="15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51" name="Прямоугольник 50"/>
          <p:cNvSpPr/>
          <p:nvPr/>
        </p:nvSpPr>
        <p:spPr>
          <a:xfrm>
            <a:off x="2843808" y="987574"/>
            <a:ext cx="1466891" cy="86882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подтверждения решения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597136" y="506814"/>
            <a:ext cx="2063096" cy="69678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</a:t>
            </a:r>
            <a:r>
              <a:rPr lang="ru-RU" sz="15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подписями </a:t>
            </a:r>
            <a:r>
              <a:rPr lang="ru-RU" sz="15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учредителей (участников)</a:t>
            </a:r>
            <a:endParaRPr lang="ru-RU" sz="15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21128" y="1341256"/>
            <a:ext cx="2039104" cy="6666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5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нотариальным удостоверением</a:t>
            </a:r>
            <a:endParaRPr lang="ru-RU" sz="15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4572001" y="2126228"/>
            <a:ext cx="2088232" cy="9361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Иными способами, предусмотренными законом</a:t>
            </a:r>
          </a:p>
        </p:txBody>
      </p:sp>
      <p:cxnSp>
        <p:nvCxnSpPr>
          <p:cNvPr id="57" name="Прямая со стрелкой 56"/>
          <p:cNvCxnSpPr/>
          <p:nvPr/>
        </p:nvCxnSpPr>
        <p:spPr>
          <a:xfrm flipV="1">
            <a:off x="4355976" y="855206"/>
            <a:ext cx="216024" cy="348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4355976" y="1526539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4355976" y="1712462"/>
            <a:ext cx="21602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3" descr="\\10.200.7.105\TSUsersData\0000-05-964\Мои документы\My Pictures\hirem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904" y="3801084"/>
            <a:ext cx="1224136" cy="1132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 useBgFill="1">
        <p:nvSpPr>
          <p:cNvPr id="4" name="Скругленный прямоугольник 3"/>
          <p:cNvSpPr/>
          <p:nvPr/>
        </p:nvSpPr>
        <p:spPr>
          <a:xfrm>
            <a:off x="6732240" y="978412"/>
            <a:ext cx="2320345" cy="2601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  «Выбор типового устава» позволяет выбрать устав как при регистрации, так и для перехода действующим организациям, но для действующих нужно подать форму заявления             № Р13014 и решение о переходе на типовой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устав.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Горизонтальный свиток 21"/>
          <p:cNvSpPr/>
          <p:nvPr/>
        </p:nvSpPr>
        <p:spPr>
          <a:xfrm>
            <a:off x="611561" y="3147814"/>
            <a:ext cx="5256584" cy="1584176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600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15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подтверждения факта принятия решения зависит от решения самих учредителей (участников), а не от того какой устав Вы используете (типовой устав или индивидуальный)</a:t>
            </a:r>
            <a:endParaRPr lang="ru-RU" sz="15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  <a:defRPr/>
            </a:pPr>
            <a:endParaRPr lang="ru-RU" sz="15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24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5917232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6881702" y="987926"/>
            <a:ext cx="2082785" cy="229075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134997" rIns="0" bIns="0">
            <a:spAutoFit/>
          </a:bodyPr>
          <a:lstStyle>
            <a:lvl1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0891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5463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0035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4607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450"/>
              </a:spcAft>
            </a:pP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  «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типового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устава» позволяет выбрать устав как при регистрации, так и для перехода действующим организациям, но для действующих нужно подать форму заявления </a:t>
            </a:r>
            <a:r>
              <a:rPr lang="en-US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Р13014 и решение о переходе на типовой устав.</a:t>
            </a:r>
            <a:endParaRPr lang="ru-RU" alt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16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12751" y="442683"/>
            <a:ext cx="741682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Отказы в государственной регистрации юридических лиц (ЮЛ) и индивидуальных предпринимателей (ИП) выносятся регистрирующем органом (ФНС)  при наличии оснований, строго определенных законодательством:</a:t>
            </a:r>
          </a:p>
          <a:p>
            <a:pPr algn="just">
              <a:defRPr/>
            </a:pPr>
            <a:endParaRPr lang="ru-RU" sz="2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1</a:t>
            </a:r>
            <a:endParaRPr lang="ru-RU" dirty="0"/>
          </a:p>
        </p:txBody>
      </p:sp>
      <p:pic>
        <p:nvPicPr>
          <p:cNvPr id="14" name="Picture 3" descr="\\10.200.7.105\TSUsersData\0000-05-964\Мои документы\My Pictures\hirem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96679"/>
            <a:ext cx="1224136" cy="1132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483768" y="2073633"/>
            <a:ext cx="612068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23 Федерального закона № 129-ФЗ </a:t>
            </a:r>
            <a:r>
              <a:rPr lang="ru-RU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«</a:t>
            </a:r>
            <a:r>
              <a:rPr lang="ru-RU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государственной регистрации юридических лиц и индивидуальных предпринимателей</a:t>
            </a:r>
            <a:r>
              <a:rPr lang="ru-RU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11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413148"/>
            <a:ext cx="7659742" cy="411953"/>
          </a:xfrm>
          <a:effectLst/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ошибки, допускаемые организациями при подаче документов по государственной регистрации:</a:t>
            </a:r>
            <a:b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258029" y="987826"/>
            <a:ext cx="647700" cy="119062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987826"/>
            <a:ext cx="6984776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заявлении о государственной регистрации указан адрес, отсутствующий в Государственном адресном реестре (ГАР) </a:t>
            </a:r>
          </a:p>
        </p:txBody>
      </p:sp>
      <p:pic>
        <p:nvPicPr>
          <p:cNvPr id="30" name="Picture 14" descr="C:\Users\2800-00-407\Desktop\attachment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994" y="2248963"/>
            <a:ext cx="2050894" cy="223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Прямоугольник 30"/>
          <p:cNvSpPr/>
          <p:nvPr/>
        </p:nvSpPr>
        <p:spPr>
          <a:xfrm>
            <a:off x="208932" y="2381744"/>
            <a:ext cx="66590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Сервис ФИАС размещен на сайте ФНС России по адресу </a:t>
            </a:r>
            <a:r>
              <a:rPr lang="ru-RU" sz="2000" b="1" u="sng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fias.nalog.ru. </a:t>
            </a:r>
          </a:p>
          <a:p>
            <a:pPr algn="ctr">
              <a:defRPr/>
            </a:pPr>
            <a:r>
              <a:rPr lang="ru-RU" sz="2000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ФИАС это система, обеспечивающая использование ГАР. </a:t>
            </a:r>
          </a:p>
          <a:p>
            <a:pPr algn="ctr">
              <a:defRPr/>
            </a:pPr>
            <a:r>
              <a:rPr lang="ru-RU" sz="2000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Содержащиеся в ГАР сведения об адресах </a:t>
            </a:r>
            <a:r>
              <a:rPr lang="ru-RU" sz="2000" b="1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обязательны</a:t>
            </a:r>
            <a:r>
              <a:rPr lang="ru-RU" sz="2000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для использования органами государственной власти, органами местного самоуправления, в т. ч. при предоставлении государственных и муниципальных услу</a:t>
            </a:r>
            <a:r>
              <a:rPr lang="ru-RU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г.</a:t>
            </a: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62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8075240" cy="317179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2537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ru-RU" sz="1800" dirty="0" smtClean="0">
                <a:solidFill>
                  <a:schemeClr val="tx1"/>
                </a:solidFill>
              </a:rPr>
              <a:t>3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251520" y="653673"/>
            <a:ext cx="646112" cy="1192213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251520" y="2859782"/>
            <a:ext cx="646112" cy="1192213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993609" y="315146"/>
            <a:ext cx="698477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043056" fontAlgn="auto"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Заявление, представленное на государственную регистрацию, подписано ЭЦП неуполномоченного лица (заявления подписываются ЭЦП руководителя. Исключение: создание юридического лица)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043608" y="2732613"/>
            <a:ext cx="698477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043056" fontAlgn="auto"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Неполный комплект документов (отсутствие устава в новой редакции/изменений в устав, решения о внесении изменений) или представление документов в одном файле</a:t>
            </a:r>
          </a:p>
          <a:p>
            <a:pPr algn="just" defTabSz="1043056" fontAlgn="auto">
              <a:spcAft>
                <a:spcPts val="0"/>
              </a:spcAft>
              <a:defRPr/>
            </a:pPr>
            <a:endParaRPr lang="ru-RU" sz="2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33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294523" y="123478"/>
            <a:ext cx="647700" cy="119062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96107" y="35696"/>
            <a:ext cx="6984776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государственную регистрацию представляются заявления по форме № Р11001, № Р13014, № Р15016, заполненные с нарушением требований, которые утверждены Приказом ФНС России от 31.08.2020 № ЕД-7-14/617@.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  <a:p>
            <a:pPr algn="just">
              <a:defRPr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Допускаются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ошибки:</a:t>
            </a:r>
          </a:p>
          <a:p>
            <a:pPr algn="just">
              <a:defRPr/>
            </a:pP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0143" y="2061627"/>
            <a:ext cx="7926271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ru-RU" altLang="ru-RU" b="1" dirty="0">
                <a:solidFill>
                  <a:srgbClr val="376092"/>
                </a:solidFill>
              </a:rPr>
              <a:t> </a:t>
            </a: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неверные паспортные данные руководителя, 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заявителя;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смене руководителя неверно заполняются сведения о прекращении и возложении полномочий руководителя в одном Листе И (вкладывают лист на нового руководителя, при этом не заполняют на прекращение полномочий прежнего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предстоящей смене адреса места нахождения неверно заполняется заявление, а именно лист Б (полностью указывается новый адрес, а должно быть заполнено до 5 пункта (населенный пункт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документы представляются ранее 21 дня со дня внесения записи в ЕГРЮЛ о предстоящем изменении места 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нахождения.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3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166606" y="280988"/>
            <a:ext cx="647700" cy="119062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14306" y="533167"/>
            <a:ext cx="7336925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на государственную регистрацию </a:t>
            </a:r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нескольких идентичных </a:t>
            </a: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комплектов документов</a:t>
            </a:r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779662"/>
            <a:ext cx="6696743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80000"/>
              </a:lnSpc>
              <a:buFontTx/>
              <a:buChar char="-"/>
            </a:pP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 документов в электронном виде необходимо дождаться поступления расписки в получении документов (направляется в течение суток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получения решения о приостановлении государственной регистрации повторное направление комплекта документов не 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требуется.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1" y="1923678"/>
            <a:ext cx="1049337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804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131235" y="123477"/>
            <a:ext cx="647700" cy="119062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09791" y="131781"/>
            <a:ext cx="777518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43056" fontAlgn="auto">
              <a:spcAft>
                <a:spcPts val="0"/>
              </a:spcAft>
              <a:defRPr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Несоблюдение процедуры ликвидации организации (не представлен ликвидационный баланс в налоговый орган, в решении учредителей не указан срок ликвидации ООО и т.д.)</a:t>
            </a: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82384" y="1291286"/>
            <a:ext cx="8002587" cy="46831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организации состоит из 3 основных этапов: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235" y="1851670"/>
            <a:ext cx="8905261" cy="3446463"/>
          </a:xfrm>
          <a:prstGeom prst="rect">
            <a:avLst/>
          </a:prstGeom>
        </p:spPr>
        <p:txBody>
          <a:bodyPr lIns="104306" tIns="52153" rIns="104306" bIns="52153">
            <a:normAutofit fontScale="85000" lnSpcReduction="10000"/>
          </a:bodyPr>
          <a:lstStyle/>
          <a:p>
            <a:pPr marL="342900" indent="-342900" defTabSz="1043056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Уведомить регистрирующий орган и кредиторов о принятии решения о ликвидации, в который входит:</a:t>
            </a:r>
          </a:p>
          <a:p>
            <a:pPr marL="1101725" lvl="2" indent="-285750" defTabSz="104305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Подача в регистрирующий орган Заявления (уведомления) о ликвидации юридического лица по форме № Р15016, с приложением решения о ликвидации</a:t>
            </a:r>
          </a:p>
          <a:p>
            <a:pPr lvl="2" indent="0" defTabSz="1043056" fontAlgn="auto">
              <a:spcAft>
                <a:spcPts val="0"/>
              </a:spcAft>
              <a:defRPr/>
            </a:pPr>
            <a:endParaRPr lang="ru-RU" sz="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1101725" lvl="2" indent="-285750" defTabSz="104305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Публикация в журнале «Вестник государственной регистрации»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(через сайт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3"/>
              </a:rPr>
              <a:t>www.vestnik-gosreg.ru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или через региональное представительство, в Амурской области это ООО «Импульс» ул. Б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Хмельницкого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д. 2)</a:t>
            </a:r>
            <a:endParaRPr lang="ru-RU" sz="1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2" indent="0" defTabSz="1043056" fontAlgn="auto">
              <a:spcAft>
                <a:spcPts val="0"/>
              </a:spcAft>
              <a:defRPr/>
            </a:pPr>
            <a:endParaRPr lang="ru-RU" sz="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1101725" lvl="2" indent="-285750" defTabSz="104305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Публикация в 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Едином федеральном реестре сведений о фактах деятельности юридических лиц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(на сайте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www.fedresurs.ru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</a:p>
          <a:p>
            <a:pPr lvl="2" indent="0" defTabSz="1043056" fontAlgn="auto">
              <a:spcAft>
                <a:spcPts val="0"/>
              </a:spcAft>
              <a:defRPr/>
            </a:pPr>
            <a:endParaRPr lang="ru-RU" sz="800" b="1" dirty="0">
              <a:solidFill>
                <a:srgbClr val="005AA9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indent="-342900" defTabSz="1043056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Направить в регистрирующий орган Заявление (уведомление) о ликвидации юридического лица по форме № Р15016 с причиной «составление промежуточного ликвидационного баланса» (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истечении 2-х месяцев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 даты публикации в «Вестнике государственной регистрации»)</a:t>
            </a:r>
          </a:p>
          <a:p>
            <a:pPr defTabSz="1043056" fontAlgn="auto">
              <a:spcAft>
                <a:spcPts val="0"/>
              </a:spcAft>
              <a:defRPr/>
            </a:pPr>
            <a:endParaRPr lang="ru-RU" sz="800" b="1" dirty="0">
              <a:solidFill>
                <a:srgbClr val="005AA9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indent="-342900" defTabSz="1043056" fontAlgn="auto">
              <a:spcAft>
                <a:spcPts val="0"/>
              </a:spcAft>
              <a:buFontTx/>
              <a:buAutoNum type="arabicPeriod" startAt="3"/>
              <a:defRPr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Завершить процедуру ликвидации</a:t>
            </a:r>
          </a:p>
        </p:txBody>
      </p:sp>
    </p:spTree>
    <p:extLst>
      <p:ext uri="{BB962C8B-B14F-4D97-AF65-F5344CB8AC3E}">
        <p14:creationId xmlns:p14="http://schemas.microsoft.com/office/powerpoint/2010/main" val="358632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06574"/>
            <a:ext cx="792088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отказа в государственной регистрации </a:t>
            </a:r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ЮЛ:</a:t>
            </a: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2751" y="915566"/>
            <a:ext cx="6414104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Возражения физического лица против внесения данных о нем в ЕГРЮЛ </a:t>
            </a:r>
            <a:r>
              <a:rPr lang="ru-RU" altLang="ru-RU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(например, при смене участников</a:t>
            </a:r>
            <a:r>
              <a:rPr lang="ru-RU" altLang="ru-RU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altLang="ru-RU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ru-RU" altLang="ru-RU" dirty="0" smtClean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80000"/>
              </a:lnSpc>
              <a:buFontTx/>
              <a:buChar char="-"/>
            </a:pP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Учредитель/руководитель </a:t>
            </a: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 с «недействующей» ликвидированной компанией с 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долгами;</a:t>
            </a:r>
          </a:p>
          <a:p>
            <a:pPr marL="285750" indent="-285750">
              <a:lnSpc>
                <a:spcPct val="80000"/>
              </a:lnSpc>
              <a:buFontTx/>
              <a:buChar char="-"/>
            </a:pPr>
            <a:endParaRPr lang="ru-RU" altLang="ru-RU" b="1" dirty="0" smtClean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80000"/>
              </a:lnSpc>
              <a:buFontTx/>
              <a:buChar char="-"/>
            </a:pP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Учредитель/руководитель </a:t>
            </a: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 с компанией, в ЕГРЮЛ которой есть запись о недостоверности данных об адресе или руководителе.</a:t>
            </a:r>
          </a:p>
        </p:txBody>
      </p:sp>
      <p:sp useBgFill="1">
        <p:nvSpPr>
          <p:cNvPr id="11" name="Прямоугольник 10"/>
          <p:cNvSpPr/>
          <p:nvPr/>
        </p:nvSpPr>
        <p:spPr>
          <a:xfrm>
            <a:off x="7020272" y="987574"/>
            <a:ext cx="1440160" cy="316835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</a:t>
            </a:r>
          </a:p>
          <a:p>
            <a:pPr algn="ctr">
              <a:defRPr/>
            </a:pP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судебного спора или иного спора, связанного с содержанием сведений об ООО, подлежащих внесению в ЕГРЮЛ,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основанием для отказа в государственной регистрации.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13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575744"/>
            <a:ext cx="1245981" cy="1061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819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01075" y="4599385"/>
            <a:ext cx="306388" cy="311944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107504" y="370711"/>
            <a:ext cx="7860313" cy="3065568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600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заполнении заявления по форме № Р21001 в сведениях об адресе места жительства ФЛ неверно указан адрес, т.е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pPr>
              <a:defRPr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указаны сведения о временной прописке, при этом в документе, удостоверяющем личность гражданина РФ, есть сведения о месте регистрации ФЛ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(ФЛ может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зарегистрировано в качестве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 по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временной прописке только при отсутствии  у ФЛ постоянной прописки);</a:t>
            </a:r>
          </a:p>
          <a:p>
            <a:pPr>
              <a:buFontTx/>
              <a:buChar char="-"/>
              <a:defRPr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указаны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адресе, который отсутствует в  документе, удостоверяющем личность гражданина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РФ;</a:t>
            </a:r>
          </a:p>
          <a:p>
            <a:pPr>
              <a:defRPr/>
            </a:pPr>
            <a:endParaRPr lang="ru-RU" sz="1400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заявлении о государственной регистрации указан адрес, отсутствующий в Государственном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адресном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реестре (ГАР) </a:t>
            </a:r>
          </a:p>
          <a:p>
            <a:pPr marL="285750" indent="-285750">
              <a:buFontTx/>
              <a:buChar char="-"/>
              <a:defRPr/>
            </a:pPr>
            <a:endParaRPr lang="ru-RU" sz="16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539553" y="2839244"/>
            <a:ext cx="7848872" cy="2304256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заявлении в </a:t>
            </a:r>
            <a:r>
              <a:rPr lang="en-US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ведениях, подлежащих внесению в реестры, в качестве основного и (или) дополнительного видов деятельности, заявитель указывает:</a:t>
            </a:r>
          </a:p>
          <a:p>
            <a:pPr>
              <a:defRPr/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код ОКВЭД менее 4-х цифровых знаков, что нарушает порядок заполнения заявлений, представляемых на государственную регистрацию, а также требования к их оформлению, утвержденные Приказом ФНС России от 31.08.2020 № ЕД-7-14/617@;</a:t>
            </a:r>
          </a:p>
          <a:p>
            <a:pPr>
              <a:defRPr/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код ОКВЭД, который отсутствует в Общероссийском классификаторе видов экономической деятельности ОК 029-2014 (КДЕС Ред. 2).</a:t>
            </a:r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440517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09562" y="21853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ошибки, допускаемые индивидуальными предпринимателями при государственной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455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</TotalTime>
  <Words>1116</Words>
  <Application>Microsoft Office PowerPoint</Application>
  <PresentationFormat>Экран (16:9)</PresentationFormat>
  <Paragraphs>109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1_Тема Office</vt:lpstr>
      <vt:lpstr>Презентация PowerPoint</vt:lpstr>
      <vt:lpstr>Презентация PowerPoint</vt:lpstr>
      <vt:lpstr>Основные ошибки, допускаемые организациями при подаче документов по государственной регистрации: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Выбрать типовой устав для ООО поможет специальный сервис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Едемский Сергей Викторович</dc:creator>
  <cp:lastModifiedBy>Ференец Анна Ильинична</cp:lastModifiedBy>
  <cp:revision>180</cp:revision>
  <cp:lastPrinted>2025-12-17T08:04:07Z</cp:lastPrinted>
  <dcterms:modified xsi:type="dcterms:W3CDTF">2025-12-17T08:05:47Z</dcterms:modified>
</cp:coreProperties>
</file>