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4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:a16="http://schemas.microsoft.com/office/drawing/2014/main" xmlns="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Шведова Екатерина Александровна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Заместитель начальника отдела  камерального контроля специальных налоговых режимов 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:a16="http://schemas.microsoft.com/office/drawing/2014/main" xmlns="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Об изменениях в налоговом законодательстве в 2026 году  в части</a:t>
            </a:r>
            <a:r>
              <a:rPr kumimoji="0" lang="ru-RU" sz="2100" b="1" i="0" u="none" strike="noStrike" kern="1200" cap="none" spc="0" normalizeH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 специальных налоговых режимов </a:t>
            </a: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Патентная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система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налогообложения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3702" y="1215168"/>
            <a:ext cx="8456770" cy="3732845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31646" y="1382599"/>
            <a:ext cx="8116818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Снижена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предельная величина </a:t>
            </a: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доходов для применения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(сейчас 60 млн руб.)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20 млн руб. в 2026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15 млн руб. в 2027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10 млн руб. с 2028 и далее</a:t>
            </a:r>
          </a:p>
          <a:p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Если доход от реализации в:</a:t>
            </a: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- 2025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превысил 20 млн руб.,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то с 2026 ПСН не применяется;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2025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не превысил 20 млн. руб., а превысил в течение 2026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, то право на применение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ПСН утрачивается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с начала действия патента.  </a:t>
            </a:r>
            <a:endParaRPr lang="ru-RU" sz="1200" dirty="0" smtClean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Постепенный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переход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в лимит 10 млн руб.   </a:t>
            </a:r>
          </a:p>
          <a:p>
            <a:endParaRPr lang="ru-RU" sz="12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Исключен вид деятельности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 - </a:t>
            </a:r>
            <a:r>
              <a:rPr lang="ru-RU" sz="1200" b="1" i="1" dirty="0" smtClean="0">
                <a:solidFill>
                  <a:srgbClr val="223570"/>
                </a:solidFill>
                <a:latin typeface="Arial" panose="020B0604020202020204"/>
              </a:rPr>
              <a:t>услуги уличных патрулей, охранников, сторожей  и вахтеров</a:t>
            </a:r>
          </a:p>
          <a:p>
            <a:endParaRPr lang="ru-RU" sz="1200" b="1" i="1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200" b="1" dirty="0">
                <a:solidFill>
                  <a:srgbClr val="223570"/>
                </a:solidFill>
                <a:latin typeface="Arial" panose="020B0604020202020204"/>
              </a:rPr>
              <a:t>Изменен коэффициент-дефлятор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 - 1, 253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(2025 – 1,67)</a:t>
            </a:r>
          </a:p>
          <a:p>
            <a:endParaRPr lang="ru-RU" sz="1200" dirty="0" smtClean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Увеличен потенциально возможный годовой доход </a:t>
            </a:r>
            <a:r>
              <a:rPr lang="ru-RU" sz="1200" i="1" dirty="0" smtClean="0">
                <a:solidFill>
                  <a:srgbClr val="223570"/>
                </a:solidFill>
                <a:latin typeface="Arial" panose="020B0604020202020204"/>
              </a:rPr>
              <a:t>(Закон Амурской области от 25.11.2025 № 706-ОЗ)</a:t>
            </a:r>
            <a:endParaRPr lang="ru-RU" sz="1200" i="1" dirty="0">
              <a:solidFill>
                <a:srgbClr val="223570"/>
              </a:solidFill>
              <a:latin typeface="Arial" panose="020B0604020202020204"/>
            </a:endParaRP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Упрощенная система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налогообложения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560" y="1215169"/>
            <a:ext cx="7920880" cy="3732843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u="sng" dirty="0">
              <a:solidFill>
                <a:srgbClr val="223570"/>
              </a:solidFill>
              <a:latin typeface="Arial" panose="020B0604020202020204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Пониженные налоговые ставки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(в том числе 0%) могут </a:t>
            </a: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устанавливаться субъектами РФ по видам деятельности, которые определены Правительством РФ,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с учетом установленных критериев  </a:t>
            </a:r>
            <a:endParaRPr lang="ru-RU" sz="14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   </a:t>
            </a:r>
            <a:endParaRPr lang="ru-RU" sz="14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Расширен перечень расходов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- представлена возможность учитывать иные расходы, определяемые в порядке, установленном главой 25 НК РФ (налог на прибыль).   </a:t>
            </a:r>
          </a:p>
          <a:p>
            <a:endParaRPr lang="ru-RU" sz="14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Не вправе применять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– </a:t>
            </a:r>
            <a:r>
              <a:rPr lang="ru-RU" sz="1400" b="1" i="1" dirty="0" smtClean="0">
                <a:solidFill>
                  <a:srgbClr val="223570"/>
                </a:solidFill>
                <a:latin typeface="Arial" panose="020B0604020202020204"/>
              </a:rPr>
              <a:t>международные </a:t>
            </a:r>
            <a:r>
              <a:rPr lang="ru-RU" sz="1400" b="1" i="1" dirty="0" smtClean="0">
                <a:solidFill>
                  <a:srgbClr val="223570"/>
                </a:solidFill>
                <a:latin typeface="Arial" panose="020B0604020202020204"/>
              </a:rPr>
              <a:t>компании</a:t>
            </a:r>
          </a:p>
          <a:p>
            <a:endParaRPr lang="ru-RU" sz="1400" b="1" i="1" dirty="0">
              <a:solidFill>
                <a:srgbClr val="223570"/>
              </a:solidFill>
              <a:latin typeface="Arial" panose="020B0604020202020204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223570"/>
                </a:solidFill>
                <a:latin typeface="Arial" panose="020B0604020202020204"/>
              </a:rPr>
              <a:t>Признаются плательщиками НДС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в случае, если сумма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дохода превысила в </a:t>
            </a: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2025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году </a:t>
            </a: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20 млн руб.</a:t>
            </a:r>
          </a:p>
          <a:p>
            <a:endParaRPr lang="ru-RU" sz="1100" b="1" dirty="0">
              <a:solidFill>
                <a:srgbClr val="22357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671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238</Words>
  <Application>Microsoft Office PowerPoint</Application>
  <PresentationFormat>Экран (16:9)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Шведова Екатерина Александровна</dc:creator>
  <cp:lastModifiedBy>Шведова Екатерина Александровна</cp:lastModifiedBy>
  <cp:revision>22</cp:revision>
  <dcterms:modified xsi:type="dcterms:W3CDTF">2025-12-15T10:18:02Z</dcterms:modified>
</cp:coreProperties>
</file>