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9" r:id="rId2"/>
    <p:sldMasterId id="2147483687" r:id="rId3"/>
    <p:sldMasterId id="2147483701" r:id="rId4"/>
  </p:sldMasterIdLst>
  <p:notesMasterIdLst>
    <p:notesMasterId r:id="rId16"/>
  </p:notesMasterIdLst>
  <p:handoutMasterIdLst>
    <p:handoutMasterId r:id="rId17"/>
  </p:handoutMasterIdLst>
  <p:sldIdLst>
    <p:sldId id="393" r:id="rId5"/>
    <p:sldId id="456" r:id="rId6"/>
    <p:sldId id="452" r:id="rId7"/>
    <p:sldId id="457" r:id="rId8"/>
    <p:sldId id="458" r:id="rId9"/>
    <p:sldId id="459" r:id="rId10"/>
    <p:sldId id="460" r:id="rId11"/>
    <p:sldId id="461" r:id="rId12"/>
    <p:sldId id="455" r:id="rId13"/>
    <p:sldId id="453" r:id="rId14"/>
    <p:sldId id="454" r:id="rId15"/>
  </p:sldIdLst>
  <p:sldSz cx="9144000" cy="5143500" type="screen16x9"/>
  <p:notesSz cx="6718300" cy="98679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0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orient="horz" pos="894">
          <p15:clr>
            <a:srgbClr val="A4A3A4"/>
          </p15:clr>
        </p15:guide>
        <p15:guide id="4" orient="horz" pos="2942">
          <p15:clr>
            <a:srgbClr val="A4A3A4"/>
          </p15:clr>
        </p15:guide>
        <p15:guide id="5" orient="horz" pos="401">
          <p15:clr>
            <a:srgbClr val="A4A3A4"/>
          </p15:clr>
        </p15:guide>
        <p15:guide id="6" pos="2880">
          <p15:clr>
            <a:srgbClr val="A4A3A4"/>
          </p15:clr>
        </p15:guide>
        <p15:guide id="7" pos="72">
          <p15:clr>
            <a:srgbClr val="A4A3A4"/>
          </p15:clr>
        </p15:guide>
        <p15:guide id="8" pos="5687">
          <p15:clr>
            <a:srgbClr val="A4A3A4"/>
          </p15:clr>
        </p15:guide>
        <p15:guide id="9" pos="4150">
          <p15:clr>
            <a:srgbClr val="A4A3A4"/>
          </p15:clr>
        </p15:guide>
        <p15:guide id="10" pos="161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9E"/>
    <a:srgbClr val="F15A22"/>
    <a:srgbClr val="FF3300"/>
    <a:srgbClr val="D71920"/>
    <a:srgbClr val="8A8C8E"/>
    <a:srgbClr val="0066B3"/>
    <a:srgbClr val="2792DC"/>
    <a:srgbClr val="006EB9"/>
    <a:srgbClr val="D5D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88126" autoAdjust="0"/>
  </p:normalViewPr>
  <p:slideViewPr>
    <p:cSldViewPr showGuides="1">
      <p:cViewPr>
        <p:scale>
          <a:sx n="150" d="100"/>
          <a:sy n="150" d="100"/>
        </p:scale>
        <p:origin x="-810" y="216"/>
      </p:cViewPr>
      <p:guideLst>
        <p:guide orient="horz" pos="1030"/>
        <p:guide orient="horz" pos="2159"/>
        <p:guide orient="horz" pos="894"/>
        <p:guide orient="horz" pos="2942"/>
        <p:guide orient="horz" pos="401"/>
        <p:guide pos="2880"/>
        <p:guide pos="72"/>
        <p:guide pos="5687"/>
        <p:guide pos="4150"/>
        <p:guide pos="16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8077"/>
    </p:cViewPr>
  </p:sorterViewPr>
  <p:notesViewPr>
    <p:cSldViewPr showGuides="1">
      <p:cViewPr varScale="1">
        <p:scale>
          <a:sx n="64" d="100"/>
          <a:sy n="64" d="100"/>
        </p:scale>
        <p:origin x="-3082" y="-82"/>
      </p:cViewPr>
      <p:guideLst>
        <p:guide orient="horz" pos="3108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05485" y="4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/>
          <a:lstStyle>
            <a:lvl1pPr algn="r">
              <a:defRPr sz="1200"/>
            </a:lvl1pPr>
          </a:lstStyle>
          <a:p>
            <a:fld id="{630E27A2-0322-4601-9F2F-5DF904209CCD}" type="datetimeFigureOut">
              <a:rPr lang="ru-RU" smtClean="0"/>
              <a:pPr/>
              <a:t>07.11.2025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372796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05485" y="9372796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 anchor="b"/>
          <a:lstStyle>
            <a:lvl1pPr algn="r">
              <a:defRPr sz="1200"/>
            </a:lvl1pPr>
          </a:lstStyle>
          <a:p>
            <a:fld id="{8C792B10-F11D-4622-BAAB-7E5B5FFAC6E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593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85" y="4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/>
          <a:lstStyle>
            <a:lvl1pPr algn="r">
              <a:defRPr sz="1200"/>
            </a:lvl1pPr>
          </a:lstStyle>
          <a:p>
            <a:fld id="{A8EB2075-555B-4148-9B83-4C2D3BBF493C}" type="datetimeFigureOut">
              <a:rPr lang="ru-RU" smtClean="0"/>
              <a:pPr/>
              <a:t>07.11.2025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438" y="741363"/>
            <a:ext cx="6575425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9" tIns="45735" rIns="91469" bIns="4573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1" y="4687258"/>
            <a:ext cx="5374640" cy="4440555"/>
          </a:xfrm>
          <a:prstGeom prst="rect">
            <a:avLst/>
          </a:prstGeom>
        </p:spPr>
        <p:txBody>
          <a:bodyPr vert="horz" lIns="91469" tIns="45735" rIns="91469" bIns="457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372796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85" y="9372796"/>
            <a:ext cx="2911262" cy="493394"/>
          </a:xfrm>
          <a:prstGeom prst="rect">
            <a:avLst/>
          </a:prstGeom>
        </p:spPr>
        <p:txBody>
          <a:bodyPr vert="horz" lIns="91469" tIns="45735" rIns="91469" bIns="45735" rtlCol="0" anchor="b"/>
          <a:lstStyle>
            <a:lvl1pPr algn="r">
              <a:defRPr sz="1200"/>
            </a:lvl1pPr>
          </a:lstStyle>
          <a:p>
            <a:fld id="{CD9C3206-A649-46D3-B57B-2B98E79BDBC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4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9400" y="793750"/>
            <a:ext cx="7056438" cy="3968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30032" indent="-28078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23126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572379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21628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470880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20130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369379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18631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23296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23296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1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C3206-A649-46D3-B57B-2B98E79BDBC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93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C3206-A649-46D3-B57B-2B98E79BDBC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93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79400" y="793750"/>
            <a:ext cx="7056438" cy="3968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30032" indent="-280783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23126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572379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21628" indent="-224624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470880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20130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369379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18631" indent="-224624" defTabSz="1023296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23296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23296"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17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83074" y="1851670"/>
            <a:ext cx="4176464" cy="86409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СЛУЖБА</a:t>
            </a:r>
          </a:p>
        </p:txBody>
      </p:sp>
    </p:spTree>
    <p:extLst>
      <p:ext uri="{BB962C8B-B14F-4D97-AF65-F5344CB8AC3E}">
        <p14:creationId xmlns:p14="http://schemas.microsoft.com/office/powerpoint/2010/main" val="37708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2013" indent="2485">
              <a:defRPr>
                <a:latin typeface="+mj-lt"/>
              </a:defRPr>
            </a:lvl2pPr>
            <a:lvl3pPr marL="491969" indent="-203745">
              <a:tabLst/>
              <a:defRPr>
                <a:latin typeface="+mj-lt"/>
              </a:defRPr>
            </a:lvl3pPr>
            <a:lvl4pPr marL="0" indent="282013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1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6" y="375802"/>
            <a:ext cx="7337192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08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4"/>
            <a:ext cx="7320689" cy="3621940"/>
          </a:xfrm>
        </p:spPr>
        <p:txBody>
          <a:bodyPr/>
          <a:lstStyle>
            <a:lvl1pPr marL="284498" indent="0">
              <a:buFontTx/>
              <a:buNone/>
              <a:defRPr b="1">
                <a:latin typeface="+mj-lt"/>
              </a:defRPr>
            </a:lvl1pPr>
            <a:lvl2pPr marL="284498" indent="0">
              <a:defRPr>
                <a:latin typeface="+mj-lt"/>
              </a:defRPr>
            </a:lvl2pPr>
            <a:lvl3pPr marL="491969" indent="-203745">
              <a:defRPr>
                <a:latin typeface="+mj-lt"/>
              </a:defRPr>
            </a:lvl3pPr>
            <a:lvl4pPr marL="0" indent="282013">
              <a:defRPr>
                <a:latin typeface="+mj-lt"/>
              </a:defRPr>
            </a:lvl4pPr>
            <a:lvl5pPr marL="1123081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02"/>
            <a:ext cx="7337901" cy="829352"/>
          </a:xfrm>
        </p:spPr>
        <p:txBody>
          <a:bodyPr/>
          <a:lstStyle>
            <a:lvl1pPr marL="0" marR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1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759381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2572292"/>
            <a:ext cx="7320689" cy="2254803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1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6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9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01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4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1" y="1205154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68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5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18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38" indent="0">
              <a:buNone/>
              <a:defRPr sz="1800" b="1"/>
            </a:lvl2pPr>
            <a:lvl3pPr marL="816275" indent="0">
              <a:buNone/>
              <a:defRPr sz="1600" b="1"/>
            </a:lvl3pPr>
            <a:lvl4pPr marL="1224413" indent="0">
              <a:buNone/>
              <a:defRPr sz="1400" b="1"/>
            </a:lvl4pPr>
            <a:lvl5pPr marL="1632551" indent="0">
              <a:buNone/>
              <a:defRPr sz="1400" b="1"/>
            </a:lvl5pPr>
            <a:lvl6pPr marL="2040688" indent="0">
              <a:buNone/>
              <a:defRPr sz="1400" b="1"/>
            </a:lvl6pPr>
            <a:lvl7pPr marL="2448826" indent="0">
              <a:buNone/>
              <a:defRPr sz="1400" b="1"/>
            </a:lvl7pPr>
            <a:lvl8pPr marL="2856964" indent="0">
              <a:buNone/>
              <a:defRPr sz="1400" b="1"/>
            </a:lvl8pPr>
            <a:lvl9pPr marL="3265101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18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18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34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243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defRPr sz="21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824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52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38" indent="0">
              <a:buNone/>
              <a:defRPr sz="2500"/>
            </a:lvl2pPr>
            <a:lvl3pPr marL="816275" indent="0">
              <a:buNone/>
              <a:defRPr sz="2100"/>
            </a:lvl3pPr>
            <a:lvl4pPr marL="1224413" indent="0">
              <a:buNone/>
              <a:defRPr sz="1800"/>
            </a:lvl4pPr>
            <a:lvl5pPr marL="1632551" indent="0">
              <a:buNone/>
              <a:defRPr sz="1800"/>
            </a:lvl5pPr>
            <a:lvl6pPr marL="2040688" indent="0">
              <a:buNone/>
              <a:defRPr sz="1800"/>
            </a:lvl6pPr>
            <a:lvl7pPr marL="2448826" indent="0">
              <a:buNone/>
              <a:defRPr sz="1800"/>
            </a:lvl7pPr>
            <a:lvl8pPr marL="2856964" indent="0">
              <a:buNone/>
              <a:defRPr sz="1800"/>
            </a:lvl8pPr>
            <a:lvl9pPr marL="3265101" indent="0">
              <a:buNone/>
              <a:defRPr sz="18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38" indent="0">
              <a:buNone/>
              <a:defRPr sz="1100"/>
            </a:lvl2pPr>
            <a:lvl3pPr marL="816275" indent="0">
              <a:buNone/>
              <a:defRPr sz="900"/>
            </a:lvl3pPr>
            <a:lvl4pPr marL="1224413" indent="0">
              <a:buNone/>
              <a:defRPr sz="800"/>
            </a:lvl4pPr>
            <a:lvl5pPr marL="1632551" indent="0">
              <a:buNone/>
              <a:defRPr sz="800"/>
            </a:lvl5pPr>
            <a:lvl6pPr marL="2040688" indent="0">
              <a:buNone/>
              <a:defRPr sz="800"/>
            </a:lvl6pPr>
            <a:lvl7pPr marL="2448826" indent="0">
              <a:buNone/>
              <a:defRPr sz="800"/>
            </a:lvl7pPr>
            <a:lvl8pPr marL="2856964" indent="0">
              <a:buNone/>
              <a:defRPr sz="800"/>
            </a:lvl8pPr>
            <a:lvl9pPr marL="3265101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36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73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8" y="915988"/>
            <a:ext cx="7992120" cy="3743325"/>
          </a:xfrm>
        </p:spPr>
        <p:txBody>
          <a:bodyPr>
            <a:normAutofit/>
          </a:bodyPr>
          <a:lstStyle>
            <a:lvl1pPr marL="342900" indent="-342900">
              <a:spcAft>
                <a:spcPts val="300"/>
              </a:spcAft>
              <a:buClr>
                <a:schemeClr val="accent3"/>
              </a:buClr>
              <a:buFont typeface="+mj-lt"/>
              <a:buAutoNum type="arabicPeriod"/>
              <a:defRPr sz="1800" baseline="0"/>
            </a:lvl1pPr>
          </a:lstStyle>
          <a:p>
            <a:pPr lvl="0"/>
            <a:r>
              <a:rPr lang="ru-RU" dirty="0"/>
              <a:t>СОДЕРЖАНИЕ ПОМОЖЕТ В ДАЛЬНЕЙШЕЙ НАВИГАЦИИ ПО ПРЕЗЕНТАЦИИ</a:t>
            </a:r>
          </a:p>
          <a:p>
            <a:pPr lvl="0"/>
            <a:r>
              <a:rPr lang="ru-RU" dirty="0"/>
              <a:t>УКАЖИТЕ ОСНОВНЫЕ ТЕМЫ, О КОТОРЫХ ВЫ ХОТЕЛИ БЫ РАССКАЗАТЬ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СОДЕРЖАНИЕ</a:t>
            </a:r>
          </a:p>
        </p:txBody>
      </p:sp>
    </p:spTree>
    <p:extLst>
      <p:ext uri="{BB962C8B-B14F-4D97-AF65-F5344CB8AC3E}">
        <p14:creationId xmlns:p14="http://schemas.microsoft.com/office/powerpoint/2010/main" val="3270188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2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8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154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5"/>
            <a:ext cx="7772400" cy="1102519"/>
          </a:xfrm>
        </p:spPr>
        <p:txBody>
          <a:bodyPr>
            <a:normAutofit/>
          </a:bodyPr>
          <a:lstStyle>
            <a:lvl1pPr>
              <a:defRPr sz="375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100" b="0">
                <a:solidFill>
                  <a:schemeClr val="bg1"/>
                </a:solidFill>
                <a:latin typeface="+mj-lt"/>
              </a:defRPr>
            </a:lvl1pPr>
            <a:lvl2pPr marL="342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4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6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68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1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3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5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3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3152237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68" y="1436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6" y="1205162"/>
            <a:ext cx="7320689" cy="3621940"/>
          </a:xfrm>
        </p:spPr>
        <p:txBody>
          <a:bodyPr/>
          <a:lstStyle>
            <a:lvl1pPr marL="238558" indent="0">
              <a:buFontTx/>
              <a:buNone/>
              <a:defRPr b="1">
                <a:latin typeface="+mj-lt"/>
              </a:defRPr>
            </a:lvl1pPr>
            <a:lvl2pPr marL="236474" indent="2087">
              <a:defRPr>
                <a:latin typeface="+mj-lt"/>
              </a:defRPr>
            </a:lvl2pPr>
            <a:lvl3pPr marL="412531" indent="-170846">
              <a:tabLst/>
              <a:defRPr>
                <a:latin typeface="+mj-lt"/>
              </a:defRPr>
            </a:lvl3pPr>
            <a:lvl4pPr marL="0" indent="236474">
              <a:lnSpc>
                <a:spcPts val="1184"/>
              </a:lnSpc>
              <a:spcBef>
                <a:spcPts val="263"/>
              </a:spcBef>
              <a:defRPr>
                <a:latin typeface="+mj-lt"/>
              </a:defRPr>
            </a:lvl4pPr>
            <a:lvl5pPr>
              <a:lnSpc>
                <a:spcPts val="1184"/>
              </a:lnSpc>
              <a:spcBef>
                <a:spcPts val="26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2"/>
            <a:ext cx="923618" cy="282640"/>
          </a:xfrm>
          <a:prstGeom prst="rect">
            <a:avLst/>
          </a:prstGeom>
          <a:noFill/>
        </p:spPr>
        <p:txBody>
          <a:bodyPr wrap="square" lIns="60005" tIns="30003" rIns="60005" bIns="30003" rtlCol="0">
            <a:noAutofit/>
          </a:bodyPr>
          <a:lstStyle/>
          <a:p>
            <a:pPr defTabSz="684833"/>
            <a:endParaRPr lang="ru-RU" sz="135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6" y="375811"/>
            <a:ext cx="7337192" cy="829352"/>
          </a:xfrm>
        </p:spPr>
        <p:txBody>
          <a:bodyPr/>
          <a:lstStyle>
            <a:lvl1pPr marL="0" marR="0" indent="0" defTabSz="6844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525"/>
            </a:lvl1pPr>
          </a:lstStyle>
          <a:p>
            <a:pPr marL="0" marR="0" lvl="0" indent="0" defTabSz="6844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15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364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6" y="1205162"/>
            <a:ext cx="7320689" cy="3621940"/>
          </a:xfrm>
        </p:spPr>
        <p:txBody>
          <a:bodyPr/>
          <a:lstStyle>
            <a:lvl1pPr marL="238558" indent="0">
              <a:buFontTx/>
              <a:buNone/>
              <a:defRPr b="1">
                <a:latin typeface="+mj-lt"/>
              </a:defRPr>
            </a:lvl1pPr>
            <a:lvl2pPr marL="238558" indent="0">
              <a:defRPr>
                <a:latin typeface="+mj-lt"/>
              </a:defRPr>
            </a:lvl2pPr>
            <a:lvl3pPr marL="412531" indent="-170846">
              <a:defRPr>
                <a:latin typeface="+mj-lt"/>
              </a:defRPr>
            </a:lvl3pPr>
            <a:lvl4pPr marL="0" indent="236474">
              <a:defRPr>
                <a:latin typeface="+mj-lt"/>
              </a:defRPr>
            </a:lvl4pPr>
            <a:lvl5pPr marL="94173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7" y="375811"/>
            <a:ext cx="7337901" cy="829352"/>
          </a:xfrm>
        </p:spPr>
        <p:txBody>
          <a:bodyPr/>
          <a:lstStyle>
            <a:lvl1pPr marL="0" marR="0" indent="0" defTabSz="6844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525"/>
            </a:lvl1pPr>
          </a:lstStyle>
          <a:p>
            <a:pPr marL="0" marR="0" lvl="0" indent="0" defTabSz="6844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15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073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" y="2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6" y="759379"/>
            <a:ext cx="7320689" cy="1518473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6" y="2572290"/>
            <a:ext cx="7320689" cy="2254803"/>
          </a:xfrm>
        </p:spPr>
        <p:txBody>
          <a:bodyPr anchor="t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23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44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670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6894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11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341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39564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3787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0838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68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6" y="375801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4"/>
            <a:ext cx="3620764" cy="352184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0" y="1205154"/>
            <a:ext cx="3644897" cy="352184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7422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5" y="1205154"/>
            <a:ext cx="3674753" cy="4260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236" indent="0">
              <a:buNone/>
              <a:defRPr sz="1500" b="1"/>
            </a:lvl2pPr>
            <a:lvl3pPr marL="684470" indent="0">
              <a:buNone/>
              <a:defRPr sz="1350" b="1"/>
            </a:lvl3pPr>
            <a:lvl4pPr marL="1026705" indent="0">
              <a:buNone/>
              <a:defRPr sz="1200" b="1"/>
            </a:lvl4pPr>
            <a:lvl5pPr marL="1368941" indent="0">
              <a:buNone/>
              <a:defRPr sz="1200" b="1"/>
            </a:lvl5pPr>
            <a:lvl6pPr marL="1711175" indent="0">
              <a:buNone/>
              <a:defRPr sz="1200" b="1"/>
            </a:lvl6pPr>
            <a:lvl7pPr marL="2053412" indent="0">
              <a:buNone/>
              <a:defRPr sz="1200" b="1"/>
            </a:lvl7pPr>
            <a:lvl8pPr marL="2395646" indent="0">
              <a:buNone/>
              <a:defRPr sz="1200" b="1"/>
            </a:lvl8pPr>
            <a:lvl9pPr marL="273787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5" y="1631157"/>
            <a:ext cx="3674753" cy="319593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4" y="1205154"/>
            <a:ext cx="3587825" cy="42600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236" indent="0">
              <a:buNone/>
              <a:defRPr sz="1500" b="1"/>
            </a:lvl2pPr>
            <a:lvl3pPr marL="684470" indent="0">
              <a:buNone/>
              <a:defRPr sz="1350" b="1"/>
            </a:lvl3pPr>
            <a:lvl4pPr marL="1026705" indent="0">
              <a:buNone/>
              <a:defRPr sz="1200" b="1"/>
            </a:lvl4pPr>
            <a:lvl5pPr marL="1368941" indent="0">
              <a:buNone/>
              <a:defRPr sz="1200" b="1"/>
            </a:lvl5pPr>
            <a:lvl6pPr marL="1711175" indent="0">
              <a:buNone/>
              <a:defRPr sz="1200" b="1"/>
            </a:lvl6pPr>
            <a:lvl7pPr marL="2053412" indent="0">
              <a:buNone/>
              <a:defRPr sz="1200" b="1"/>
            </a:lvl7pPr>
            <a:lvl8pPr marL="2395646" indent="0">
              <a:buNone/>
              <a:defRPr sz="1200" b="1"/>
            </a:lvl8pPr>
            <a:lvl9pPr marL="2737879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4" y="1641073"/>
            <a:ext cx="3587825" cy="318602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5808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68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7678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3"/>
            <a:ext cx="567428" cy="489830"/>
          </a:xfrm>
          <a:prstGeom prst="rect">
            <a:avLst/>
          </a:prstGeom>
        </p:spPr>
        <p:txBody>
          <a:bodyPr vert="horz" lIns="91264" tIns="45632" rIns="91264" bIns="45632" rtlCol="0" anchor="ctr">
            <a:normAutofit/>
          </a:bodyPr>
          <a:lstStyle>
            <a:lvl1pPr algn="ctr">
              <a:defRPr sz="1800" i="0">
                <a:solidFill>
                  <a:schemeClr val="bg1"/>
                </a:solidFill>
                <a:latin typeface="+mj-lt"/>
              </a:defRPr>
            </a:lvl1pPr>
          </a:lstStyle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52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466725" y="915988"/>
            <a:ext cx="8208963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ЗДЕСЬ РАСПОЛОЖИТЕ НЕОБХОДИМУЮ ИНФОРМАЦИЮ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В ЗАГОЛОВКЕ УКАЖИТЕ ОСНОВНУЮ МЫСЛЬ СЛАЙДА</a:t>
            </a:r>
          </a:p>
        </p:txBody>
      </p:sp>
    </p:spTree>
    <p:extLst>
      <p:ext uri="{BB962C8B-B14F-4D97-AF65-F5344CB8AC3E}">
        <p14:creationId xmlns:p14="http://schemas.microsoft.com/office/powerpoint/2010/main" val="38427090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236" indent="0">
              <a:buNone/>
              <a:defRPr sz="900"/>
            </a:lvl2pPr>
            <a:lvl3pPr marL="684470" indent="0">
              <a:buNone/>
              <a:defRPr sz="750"/>
            </a:lvl3pPr>
            <a:lvl4pPr marL="1026705" indent="0">
              <a:buNone/>
              <a:defRPr sz="675"/>
            </a:lvl4pPr>
            <a:lvl5pPr marL="1368941" indent="0">
              <a:buNone/>
              <a:defRPr sz="675"/>
            </a:lvl5pPr>
            <a:lvl6pPr marL="1711175" indent="0">
              <a:buNone/>
              <a:defRPr sz="675"/>
            </a:lvl6pPr>
            <a:lvl7pPr marL="2053412" indent="0">
              <a:buNone/>
              <a:defRPr sz="675"/>
            </a:lvl7pPr>
            <a:lvl8pPr marL="2395646" indent="0">
              <a:buNone/>
              <a:defRPr sz="675"/>
            </a:lvl8pPr>
            <a:lvl9pPr marL="2737879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1694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236" indent="0">
              <a:buNone/>
              <a:defRPr sz="2100"/>
            </a:lvl2pPr>
            <a:lvl3pPr marL="684470" indent="0">
              <a:buNone/>
              <a:defRPr sz="1800"/>
            </a:lvl3pPr>
            <a:lvl4pPr marL="1026705" indent="0">
              <a:buNone/>
              <a:defRPr sz="1500"/>
            </a:lvl4pPr>
            <a:lvl5pPr marL="1368941" indent="0">
              <a:buNone/>
              <a:defRPr sz="1500"/>
            </a:lvl5pPr>
            <a:lvl6pPr marL="1711175" indent="0">
              <a:buNone/>
              <a:defRPr sz="1500"/>
            </a:lvl6pPr>
            <a:lvl7pPr marL="2053412" indent="0">
              <a:buNone/>
              <a:defRPr sz="1500"/>
            </a:lvl7pPr>
            <a:lvl8pPr marL="2395646" indent="0">
              <a:buNone/>
              <a:defRPr sz="1500"/>
            </a:lvl8pPr>
            <a:lvl9pPr marL="2737879" indent="0">
              <a:buNone/>
              <a:defRPr sz="15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236" indent="0">
              <a:buNone/>
              <a:defRPr sz="900"/>
            </a:lvl2pPr>
            <a:lvl3pPr marL="684470" indent="0">
              <a:buNone/>
              <a:defRPr sz="750"/>
            </a:lvl3pPr>
            <a:lvl4pPr marL="1026705" indent="0">
              <a:buNone/>
              <a:defRPr sz="675"/>
            </a:lvl4pPr>
            <a:lvl5pPr marL="1368941" indent="0">
              <a:buNone/>
              <a:defRPr sz="675"/>
            </a:lvl5pPr>
            <a:lvl6pPr marL="1711175" indent="0">
              <a:buNone/>
              <a:defRPr sz="675"/>
            </a:lvl6pPr>
            <a:lvl7pPr marL="2053412" indent="0">
              <a:buNone/>
              <a:defRPr sz="675"/>
            </a:lvl7pPr>
            <a:lvl8pPr marL="2395646" indent="0">
              <a:buNone/>
              <a:defRPr sz="675"/>
            </a:lvl8pPr>
            <a:lvl9pPr marL="2737879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486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1919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1" y="227410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0218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9753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4" y="375802"/>
            <a:ext cx="7941953" cy="829352"/>
          </a:xfrm>
        </p:spPr>
        <p:txBody>
          <a:bodyPr>
            <a:norm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6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3955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983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defTabSz="357896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/>
              <a:t>Click to edit Master title style</a:t>
            </a:r>
            <a:endParaRPr lang="ru-RU" noProof="0" dirty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04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/>
              <a:t>Click to edit Master title style</a:t>
            </a:r>
            <a:endParaRPr lang="ru-RU" noProof="0" dirty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892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21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В ЗАГОЛОВКЕ УКАЖИТЕ ОСНОВНУЮ МЫСЛЬ СЛАЙДА</a:t>
            </a:r>
          </a:p>
        </p:txBody>
      </p:sp>
      <p:sp>
        <p:nvSpPr>
          <p:cNvPr id="11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466725" y="915988"/>
            <a:ext cx="3745235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ЗДЕСЬ ВЫ МОЖЕТЕ РАССКАЗАТЬ </a:t>
            </a:r>
            <a:br>
              <a:rPr lang="ru-RU" dirty="0"/>
            </a:br>
            <a:r>
              <a:rPr lang="ru-RU" dirty="0"/>
              <a:t>О ПРЕИМУЩЕСТВАХ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quarter" idx="15" hasCustomPrompt="1"/>
          </p:nvPr>
        </p:nvSpPr>
        <p:spPr>
          <a:xfrm>
            <a:off x="4930453" y="915988"/>
            <a:ext cx="3745235" cy="3743325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ru-RU" dirty="0"/>
              <a:t>А ЗДЕСЬ ПОГОВОРИТЬ О НЕДОСТАТКАХ</a:t>
            </a:r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4562475" y="1131590"/>
            <a:ext cx="0" cy="33843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4115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865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970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325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9443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579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dirty="0" err="1"/>
              <a:t>Drag</a:t>
            </a:r>
            <a:r>
              <a:rPr lang="ru-RU" noProof="0" dirty="0"/>
              <a:t> </a:t>
            </a:r>
            <a:r>
              <a:rPr lang="ru-RU" noProof="0" dirty="0" err="1"/>
              <a:t>picture</a:t>
            </a:r>
            <a:r>
              <a:rPr lang="ru-RU" noProof="0" dirty="0"/>
              <a:t> </a:t>
            </a:r>
            <a:r>
              <a:rPr lang="ru-RU" noProof="0" dirty="0" err="1"/>
              <a:t>to</a:t>
            </a:r>
            <a:r>
              <a:rPr lang="ru-RU" noProof="0" dirty="0"/>
              <a:t> </a:t>
            </a:r>
            <a:r>
              <a:rPr lang="ru-RU" noProof="0" dirty="0" err="1"/>
              <a:t>placeholder</a:t>
            </a:r>
            <a:r>
              <a:rPr lang="ru-RU" noProof="0" dirty="0"/>
              <a:t> </a:t>
            </a:r>
            <a:r>
              <a:rPr lang="ru-RU" noProof="0" dirty="0" err="1"/>
              <a:t>or</a:t>
            </a:r>
            <a:r>
              <a:rPr lang="ru-RU" noProof="0" dirty="0"/>
              <a:t> </a:t>
            </a:r>
            <a:r>
              <a:rPr lang="ru-RU" noProof="0" dirty="0" err="1"/>
              <a:t>click</a:t>
            </a:r>
            <a:r>
              <a:rPr lang="ru-RU" noProof="0" dirty="0"/>
              <a:t> </a:t>
            </a:r>
            <a:r>
              <a:rPr lang="ru-RU" noProof="0" dirty="0" err="1"/>
              <a:t>icon</a:t>
            </a:r>
            <a:r>
              <a:rPr lang="ru-RU" noProof="0" dirty="0"/>
              <a:t> </a:t>
            </a:r>
            <a:r>
              <a:rPr lang="ru-RU" noProof="0" dirty="0" err="1"/>
              <a:t>to</a:t>
            </a:r>
            <a:r>
              <a:rPr lang="ru-RU" noProof="0" dirty="0"/>
              <a:t> </a:t>
            </a:r>
            <a:r>
              <a:rPr lang="ru-RU" noProof="0" dirty="0" err="1"/>
              <a:t>add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3880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7313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/>
              <a:t>Click to edit Master title style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121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8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+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925513"/>
            <a:ext cx="8351837" cy="3744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ru-RU" dirty="0"/>
              <a:t>ДОБАВЬТЕ НА СЛАЙД КАРТИНКУ, ГРАФИК, ДИАГРАММУ...</a:t>
            </a:r>
          </a:p>
        </p:txBody>
      </p:sp>
      <p:pic>
        <p:nvPicPr>
          <p:cNvPr id="5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7577"/>
          <a:stretch/>
        </p:blipFill>
        <p:spPr bwMode="auto">
          <a:xfrm>
            <a:off x="0" y="-20537"/>
            <a:ext cx="9144000" cy="774917"/>
          </a:xfrm>
          <a:prstGeom prst="rect">
            <a:avLst/>
          </a:prstGeom>
          <a:noFill/>
        </p:spPr>
      </p:pic>
      <p:sp>
        <p:nvSpPr>
          <p:cNvPr id="6" name="Текст 18"/>
          <p:cNvSpPr>
            <a:spLocks noGrp="1"/>
          </p:cNvSpPr>
          <p:nvPr>
            <p:ph type="body" sz="quarter" idx="14" hasCustomPrompt="1"/>
          </p:nvPr>
        </p:nvSpPr>
        <p:spPr>
          <a:xfrm>
            <a:off x="468314" y="-20538"/>
            <a:ext cx="8200198" cy="774917"/>
          </a:xfrm>
        </p:spPr>
        <p:txBody>
          <a:bodyPr anchor="ctr">
            <a:no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ЧТОБЫ ДОНЕСТИ МЫСЛЬ МОЖНО ЕЕ ВИЗУАЛИЗИРОВАТЬ 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1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2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8294688" y="4769469"/>
            <a:ext cx="850900" cy="274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24838" y="4769469"/>
            <a:ext cx="342641" cy="274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8" name="Номер слайда 6"/>
          <p:cNvSpPr txBox="1">
            <a:spLocks/>
          </p:cNvSpPr>
          <p:nvPr userDrawn="1"/>
        </p:nvSpPr>
        <p:spPr>
          <a:xfrm>
            <a:off x="8175622" y="4771802"/>
            <a:ext cx="442664" cy="260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fld id="{E20E89E6-FE54-4E13-859C-1FA908D70D39}" type="slidenum">
              <a:rPr lang="ru-RU" b="0" smtClean="0">
                <a:solidFill>
                  <a:schemeClr val="bg1"/>
                </a:solidFill>
              </a:rPr>
              <a:pPr marL="0" indent="0" algn="ctr"/>
              <a:t>‹#›</a:t>
            </a:fld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339503"/>
            <a:ext cx="8351838" cy="4319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ru-RU" dirty="0"/>
              <a:t>ЭТО ПУСТОЙ СЛАЙД </a:t>
            </a:r>
            <a:br>
              <a:rPr lang="ru-RU" dirty="0"/>
            </a:br>
            <a:r>
              <a:rPr lang="ru-RU" dirty="0"/>
              <a:t>ОН НЕОБХОДИМ ДЛЯ СОЗДАНИЯ НЕСТАНДАРТНЫХ СЛАЙДОВ </a:t>
            </a:r>
            <a:br>
              <a:rPr lang="ru-RU" dirty="0"/>
            </a:br>
            <a:r>
              <a:rPr lang="ru-RU" dirty="0"/>
              <a:t>НАПРИМЕР ДЛЯ СОЗДАНИЯ СЛАЙДА С КАРТИНКОЙ ИЛИ СХЕМОЙ (ИНОГДА, ЧТОБЫ ДОНЕСТИ МЫСЛЬ ДОСТАТОЧНО ЕЁ ЛИШЬ ВИЗУАЛИЗИРОВАТЬ)</a:t>
            </a:r>
          </a:p>
        </p:txBody>
      </p:sp>
    </p:spTree>
    <p:extLst>
      <p:ext uri="{BB962C8B-B14F-4D97-AF65-F5344CB8AC3E}">
        <p14:creationId xmlns:p14="http://schemas.microsoft.com/office/powerpoint/2010/main" val="237479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" y="628650"/>
            <a:ext cx="6762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9924" y="2967673"/>
            <a:ext cx="8211636" cy="914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 ЧЕМ ВЫ РАССКАЖЕТЕ СЕГОДНЯ? </a:t>
            </a:r>
          </a:p>
        </p:txBody>
      </p:sp>
    </p:spTree>
    <p:extLst>
      <p:ext uri="{BB962C8B-B14F-4D97-AF65-F5344CB8AC3E}">
        <p14:creationId xmlns:p14="http://schemas.microsoft.com/office/powerpoint/2010/main" val="171066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68" y="1436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08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2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  <p:extLst>
      <p:ext uri="{BB962C8B-B14F-4D97-AF65-F5344CB8AC3E}">
        <p14:creationId xmlns:p14="http://schemas.microsoft.com/office/powerpoint/2010/main" val="168751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A65C3-A094-4EBA-ACB1-40E972773B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010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8" r:id="rId3"/>
    <p:sldLayoutId id="2147483666" r:id="rId4"/>
    <p:sldLayoutId id="2147483664" r:id="rId5"/>
    <p:sldLayoutId id="2147483667" r:id="rId6"/>
    <p:sldLayoutId id="2147483660" r:id="rId7"/>
    <p:sldLayoutId id="2147483686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8" y="367518"/>
            <a:ext cx="7343873" cy="832711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8" y="1200152"/>
            <a:ext cx="7343873" cy="3626943"/>
          </a:xfrm>
          <a:prstGeom prst="rect">
            <a:avLst/>
          </a:prstGeom>
        </p:spPr>
        <p:txBody>
          <a:bodyPr vert="horz" lIns="81630" tIns="40815" rIns="81630" bIns="40815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2" y="4531079"/>
            <a:ext cx="619711" cy="473875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</a:defRPr>
            </a:lvl1pPr>
          </a:lstStyle>
          <a:p>
            <a:pPr defTabSz="816275" eaLnBrk="1" fontAlgn="auto" hangingPunct="1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  <a:latin typeface="Calibri"/>
                <a:cs typeface="+mn-cs"/>
              </a:rPr>
              <a:pPr defTabSz="816275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76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hf hdr="0" ftr="0" dt="0"/>
  <p:txStyles>
    <p:titleStyle>
      <a:lvl1pPr algn="l" defTabSz="816275" rtl="0" eaLnBrk="1" latinLnBrk="0" hangingPunct="1">
        <a:lnSpc>
          <a:spcPts val="4070"/>
        </a:lnSpc>
        <a:spcBef>
          <a:spcPct val="0"/>
        </a:spcBef>
        <a:buNone/>
        <a:defRPr sz="33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498" indent="0" algn="l" defTabSz="816275" rtl="0" eaLnBrk="1" latinLnBrk="0" hangingPunct="1">
        <a:spcBef>
          <a:spcPct val="20000"/>
        </a:spcBef>
        <a:buFont typeface="+mj-lt"/>
        <a:buNone/>
        <a:defRPr sz="28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498" indent="0" algn="l" defTabSz="816275" rtl="0" eaLnBrk="1" latinLnBrk="0" hangingPunct="1">
        <a:spcBef>
          <a:spcPct val="20000"/>
        </a:spcBef>
        <a:buFont typeface="Arial" pitchFamily="34" charset="0"/>
        <a:buNone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14" indent="-203745" algn="l" defTabSz="816275" rtl="0" eaLnBrk="1" latinLnBrk="0" hangingPunct="1">
        <a:spcBef>
          <a:spcPct val="20000"/>
        </a:spcBef>
        <a:buFont typeface="Arial" pitchFamily="34" charset="0"/>
        <a:buChar char="•"/>
        <a:defRPr sz="19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13" algn="just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tabLst/>
        <a:defRPr sz="13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081" indent="0" algn="l" defTabSz="816275" rtl="0" eaLnBrk="1" latinLnBrk="0" hangingPunct="1">
        <a:lnSpc>
          <a:spcPts val="1409"/>
        </a:lnSpc>
        <a:spcBef>
          <a:spcPts val="313"/>
        </a:spcBef>
        <a:buFont typeface="Arial" pitchFamily="34" charset="0"/>
        <a:buNone/>
        <a:defRPr sz="11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757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895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033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169" indent="-204069" algn="l" defTabSz="81627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3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75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13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5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688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26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964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01" algn="l" defTabSz="81627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64" y="367520"/>
            <a:ext cx="7343873" cy="832711"/>
          </a:xfrm>
          <a:prstGeom prst="rect">
            <a:avLst/>
          </a:prstGeom>
        </p:spPr>
        <p:txBody>
          <a:bodyPr vert="horz" lIns="91264" tIns="45632" rIns="91264" bIns="45632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64" y="1200150"/>
            <a:ext cx="7343873" cy="3626943"/>
          </a:xfrm>
          <a:prstGeom prst="rect">
            <a:avLst/>
          </a:prstGeom>
        </p:spPr>
        <p:txBody>
          <a:bodyPr vert="horz" lIns="91264" tIns="45632" rIns="91264" bIns="45632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2"/>
            <a:ext cx="2133600" cy="273844"/>
          </a:xfrm>
          <a:prstGeom prst="rect">
            <a:avLst/>
          </a:prstGeom>
        </p:spPr>
        <p:txBody>
          <a:bodyPr vert="horz" lIns="91264" tIns="45632" rIns="91264" bIns="4563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483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72"/>
            <a:ext cx="2895600" cy="273844"/>
          </a:xfrm>
          <a:prstGeom prst="rect">
            <a:avLst/>
          </a:prstGeom>
        </p:spPr>
        <p:txBody>
          <a:bodyPr vert="horz" lIns="91264" tIns="45632" rIns="91264" bIns="4563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483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9"/>
            <a:ext cx="619711" cy="473876"/>
          </a:xfrm>
          <a:prstGeom prst="rect">
            <a:avLst/>
          </a:prstGeom>
        </p:spPr>
        <p:txBody>
          <a:bodyPr vert="horz" lIns="91264" tIns="45632" rIns="91264" bIns="45632" rtlCol="0" anchor="ctr">
            <a:normAutofit/>
          </a:bodyPr>
          <a:lstStyle>
            <a:lvl1pPr algn="ctr">
              <a:lnSpc>
                <a:spcPts val="1578"/>
              </a:lnSpc>
              <a:defRPr sz="1800">
                <a:solidFill>
                  <a:schemeClr val="bg1"/>
                </a:solidFill>
              </a:defRPr>
            </a:lvl1pPr>
          </a:lstStyle>
          <a:p>
            <a:pPr defTabSz="684833"/>
            <a:fld id="{8954F463-B31C-4AEE-9AF8-CD5F70BF198E}" type="slidenum">
              <a:rPr lang="ru-RU" smtClean="0">
                <a:solidFill>
                  <a:prstClr val="white"/>
                </a:solidFill>
              </a:rPr>
              <a:pPr defTabSz="684833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49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15" r:id="rId14"/>
  </p:sldLayoutIdLst>
  <p:hf hdr="0" ftr="0" dt="0"/>
  <p:txStyles>
    <p:titleStyle>
      <a:lvl1pPr algn="l" defTabSz="684470" rtl="0" eaLnBrk="1" latinLnBrk="0" hangingPunct="1">
        <a:lnSpc>
          <a:spcPts val="3415"/>
        </a:lnSpc>
        <a:spcBef>
          <a:spcPct val="0"/>
        </a:spcBef>
        <a:buNone/>
        <a:defRPr sz="2775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38558" indent="0" algn="l" defTabSz="684470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38558" indent="0" algn="l" defTabSz="684470" rtl="0" eaLnBrk="1" latinLnBrk="0" hangingPunct="1">
        <a:spcBef>
          <a:spcPct val="20000"/>
        </a:spcBef>
        <a:buFont typeface="Arial" pitchFamily="34" charset="0"/>
        <a:buNone/>
        <a:defRPr sz="1575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467744" indent="-170846" algn="l" defTabSz="684470" rtl="0" eaLnBrk="1" latinLnBrk="0" hangingPunct="1">
        <a:spcBef>
          <a:spcPct val="20000"/>
        </a:spcBef>
        <a:buFont typeface="Arial" pitchFamily="34" charset="0"/>
        <a:buChar char="•"/>
        <a:defRPr sz="1575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36474" algn="just" defTabSz="684470" rtl="0" eaLnBrk="1" latinLnBrk="0" hangingPunct="1">
        <a:lnSpc>
          <a:spcPts val="1184"/>
        </a:lnSpc>
        <a:spcBef>
          <a:spcPts val="263"/>
        </a:spcBef>
        <a:buFont typeface="Arial" pitchFamily="34" charset="0"/>
        <a:buNone/>
        <a:tabLst/>
        <a:defRPr sz="105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941736" indent="0" algn="l" defTabSz="684470" rtl="0" eaLnBrk="1" latinLnBrk="0" hangingPunct="1">
        <a:lnSpc>
          <a:spcPts val="1184"/>
        </a:lnSpc>
        <a:spcBef>
          <a:spcPts val="263"/>
        </a:spcBef>
        <a:buFont typeface="Arial" pitchFamily="34" charset="0"/>
        <a:buNone/>
        <a:defRPr sz="9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882292" indent="-171117" algn="l" defTabSz="68447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4528" indent="-171117" algn="l" defTabSz="68447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66764" indent="-171117" algn="l" defTabSz="68447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08998" indent="-171117" algn="l" defTabSz="68447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236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4470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6705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68941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1175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3412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5646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37879" algn="l" defTabSz="68447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7896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57896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pPr defTabSz="357896"/>
            <a:fld id="{D57E3FE5-A9B2-4740-BCFC-E5DFD07173BA}" type="slidenum">
              <a:rPr lang="en-US">
                <a:solidFill>
                  <a:prstClr val="white"/>
                </a:solidFill>
              </a:rPr>
              <a:pPr defTabSz="357896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9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474"/>
            <a:ext cx="1014654" cy="10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42"/>
          <p:cNvSpPr txBox="1">
            <a:spLocks noChangeArrowheads="1"/>
          </p:cNvSpPr>
          <p:nvPr/>
        </p:nvSpPr>
        <p:spPr bwMode="auto">
          <a:xfrm>
            <a:off x="3012248" y="4515966"/>
            <a:ext cx="3263519" cy="364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2000" b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algn="ctr"/>
            <a:r>
              <a:rPr lang="ru-RU" sz="1600" dirty="0" smtClean="0">
                <a:latin typeface="+mn-lt"/>
                <a:cs typeface="Arial" panose="020B0604020202020204" pitchFamily="34" charset="0"/>
              </a:rPr>
              <a:t>202</a:t>
            </a:r>
            <a:r>
              <a:rPr lang="en-US" sz="1600" dirty="0" smtClean="0">
                <a:latin typeface="+mn-lt"/>
                <a:cs typeface="Arial" panose="020B0604020202020204" pitchFamily="34" charset="0"/>
              </a:rPr>
              <a:t>5</a:t>
            </a:r>
            <a:endParaRPr lang="ru-RU" sz="1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674618" y="2741555"/>
            <a:ext cx="7920880" cy="96826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«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Специальный налоговый режим –Налог на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профессиональный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доход. Кто имеет право применять НПД. Нарушения налогового  законодательства. Допускаемые налогоплательщиками, при применении труда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самозанятых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 граждан.»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827584" y="1779662"/>
            <a:ext cx="432048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200" b="1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algn="l">
              <a:spcBef>
                <a:spcPts val="0"/>
              </a:spcBef>
            </a:pPr>
            <a:r>
              <a:rPr lang="ru-RU" sz="1200" b="0" cap="all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Начальник отдела камерального контроля специальных налоговых режимов</a:t>
            </a:r>
          </a:p>
          <a:p>
            <a:pPr algn="l">
              <a:spcBef>
                <a:spcPts val="0"/>
              </a:spcBef>
            </a:pPr>
            <a:r>
              <a:rPr lang="ru-RU" sz="1200" b="0" cap="all" dirty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ru-RU" sz="1200" b="0" cap="all" dirty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200" b="0" cap="all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Ивасенко </a:t>
            </a:r>
            <a:r>
              <a:rPr lang="ru-RU" sz="1200" b="0" cap="all" dirty="0" err="1" smtClean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альбина</a:t>
            </a:r>
            <a:r>
              <a:rPr lang="ru-RU" sz="1200" b="0" cap="all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Борисовна</a:t>
            </a:r>
            <a:endParaRPr lang="ru-RU" sz="1600" b="0" cap="all" dirty="0">
              <a:solidFill>
                <a:schemeClr val="accent2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E20E89E6-FE54-4E13-859C-1FA908D70D39}" type="slidenum">
              <a:rPr lang="ru-RU" sz="2400" smtClean="0"/>
              <a:pPr/>
              <a:t>10</a:t>
            </a:fld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30176" y="324575"/>
            <a:ext cx="76328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с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переквалифицируются в трудовые при следующих  обстоятельствах: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предмете договора трудовой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договоре конкретного объема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договоре определенной ежемесячной суммы вознаграждения;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выполнение работы по трудовому договору с целью включения исполнителя в производственную деятельность организации;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фиксированное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 в течение календарного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подчинение исполнителя внутреннему трудовому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распорядку;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разовый, а систематический характер договоров, которые подлежат заключению на год или до окончания календарного года;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материальной ответственности в отношении фактического исполнителя работ;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работодателя контроля за выполнением работ;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(работы осуществляются с помощью материалов, инструментов, оборудования организации и на ее территории);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налоговой отчетности</a:t>
            </a:r>
          </a:p>
          <a:p>
            <a:pPr marL="285750" indent="-285750" algn="just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00" b="1" dirty="0"/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7756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474"/>
            <a:ext cx="1014654" cy="10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Объект 4"/>
          <p:cNvSpPr txBox="1">
            <a:spLocks/>
          </p:cNvSpPr>
          <p:nvPr/>
        </p:nvSpPr>
        <p:spPr>
          <a:xfrm>
            <a:off x="1709682" y="2571751"/>
            <a:ext cx="5520547" cy="42581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СПАСИБО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 ЗА  ВНИМАНИЕ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/>
                <a:ea typeface="Calibri"/>
              </a:rPr>
              <a:t>Налог на профессиональный доход</a:t>
            </a: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54F463-B31C-4AEE-9AF8-CD5F70BF198E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14623"/>
            <a:ext cx="7200800" cy="3229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581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E20E89E6-FE54-4E13-859C-1FA908D70D39}" type="slidenum">
              <a:rPr lang="ru-RU" sz="2400" smtClean="0"/>
              <a:pPr/>
              <a:t>3</a:t>
            </a:fld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547664" y="3682702"/>
            <a:ext cx="720080" cy="14401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0826" y="3754710"/>
            <a:ext cx="1512168" cy="21602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8351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специальный налоговый режим НПД вправе физические лица, в том числе индивидуальные предприниматели.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563638"/>
            <a:ext cx="77768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перейти на уплату НПД лица, если они (ч. 2 ст. 4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422-ФЗ "О проведении эксперимента по установлению специального налогового режима "Налог на профессиональный доход"):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перепродают имущественные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продают подакцизные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занимаются добычей и (или) продажей полезных ископаемых;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имеют работников, с которыми заключены трудовые договоры;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ведут посредническую деятельность;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оказывают услуги по доставке товаров с приемом (передачей) платежей в пользу других лиц (исключение - доставка с применением ККТ, которую зарегистрировал продавец товаров);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применяют иные специальные налоговые режимы или ведут предпринимательскую деятельность, доходы от которой облагаются НДФЛ, за исключением случаев, предусмотренных ч. 4 ст. 15 Закона N 422-ФЗ;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превысили порог доходов (2,4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5526"/>
            <a:ext cx="7937003" cy="577620"/>
          </a:xfrm>
        </p:spPr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33400"/>
            <a:ext cx="7272808" cy="4170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386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Мобильное приложение «Мой налог»</a:t>
            </a:r>
            <a:endParaRPr lang="ru-RU" sz="3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25" y="1779662"/>
            <a:ext cx="7560053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465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Срок и порядок уплаты </a:t>
            </a:r>
            <a:r>
              <a:rPr lang="ru-RU" sz="2800" dirty="0" smtClean="0"/>
              <a:t>налога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63638"/>
            <a:ext cx="7056784" cy="2921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9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/>
              <a:t>Нарушения </a:t>
            </a:r>
            <a:r>
              <a:rPr lang="ru-RU" sz="2000" dirty="0" smtClean="0"/>
              <a:t>Федерального Закона № 422 -ФЗ, </a:t>
            </a:r>
            <a:r>
              <a:rPr lang="ru-RU" sz="2000" dirty="0"/>
              <a:t>допускаемые налогоплательщиками, при применении труда </a:t>
            </a:r>
            <a:r>
              <a:rPr lang="ru-RU" sz="2000" dirty="0" err="1"/>
              <a:t>самозанятых</a:t>
            </a:r>
            <a:r>
              <a:rPr lang="ru-RU" sz="2000" dirty="0"/>
              <a:t> граждан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491630"/>
            <a:ext cx="7344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- Подмена работодателями трудовых отношений под видом оказания услуг плательщиками налога на профессиональный доход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-  Работодатель работает с </a:t>
            </a:r>
            <a:r>
              <a:rPr lang="ru-RU" dirty="0" err="1"/>
              <a:t>самозанятым</a:t>
            </a:r>
            <a:r>
              <a:rPr lang="ru-RU" dirty="0"/>
              <a:t>,  который ранее был его сотрудником.</a:t>
            </a:r>
          </a:p>
        </p:txBody>
      </p:sp>
    </p:spTree>
    <p:extLst>
      <p:ext uri="{BB962C8B-B14F-4D97-AF65-F5344CB8AC3E}">
        <p14:creationId xmlns:p14="http://schemas.microsoft.com/office/powerpoint/2010/main" val="164843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2"/>
            <a:ext cx="7941953" cy="1331852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Доходы, выплаченные «</a:t>
            </a:r>
            <a:r>
              <a:rPr lang="ru-RU" sz="2400" dirty="0" err="1"/>
              <a:t>самозанятым</a:t>
            </a:r>
            <a:r>
              <a:rPr lang="ru-RU" sz="2400" dirty="0"/>
              <a:t>» не будут облагаться </a:t>
            </a:r>
            <a:r>
              <a:rPr lang="ru-RU" sz="2400" dirty="0" smtClean="0"/>
              <a:t>НДФЛ и страховыми взносами при </a:t>
            </a:r>
            <a:r>
              <a:rPr lang="ru-RU" sz="2400" dirty="0"/>
              <a:t>соблюдении следующих условий (п. 8 ч. 2 ст. 6, ч. 1, 2 ст. 15 Закона от 27.11.2018 N 422-ФЗ):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31938"/>
            <a:ext cx="748883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71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2"/>
            <a:ext cx="7941953" cy="1043820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Признаки, указывающие на подмену работодателями трудовых </a:t>
            </a:r>
            <a:r>
              <a:rPr lang="ru-RU" sz="2000" dirty="0" smtClean="0"/>
              <a:t>отношений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7026" y="1563638"/>
            <a:ext cx="74168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Продолжительность работы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 smtClean="0"/>
              <a:t>Единственный </a:t>
            </a:r>
            <a:r>
              <a:rPr lang="ru-RU" sz="2000" dirty="0"/>
              <a:t>источник </a:t>
            </a:r>
            <a:r>
              <a:rPr lang="ru-RU" sz="2000" dirty="0" smtClean="0"/>
              <a:t>дохода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 smtClean="0"/>
              <a:t>Периодичность </a:t>
            </a:r>
            <a:r>
              <a:rPr lang="ru-RU" sz="2000" dirty="0"/>
              <a:t>выплат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 smtClean="0"/>
              <a:t>Централизованный </a:t>
            </a:r>
            <a:r>
              <a:rPr lang="ru-RU" sz="2000" dirty="0"/>
              <a:t>учет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51670"/>
            <a:ext cx="3744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Централизованный учет по IP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Групповые переходы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Прямые нарушения </a:t>
            </a:r>
          </a:p>
        </p:txBody>
      </p:sp>
    </p:spTree>
    <p:extLst>
      <p:ext uri="{BB962C8B-B14F-4D97-AF65-F5344CB8AC3E}">
        <p14:creationId xmlns:p14="http://schemas.microsoft.com/office/powerpoint/2010/main" val="403314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2">
  <a:themeElements>
    <a:clrScheme name="ФНС">
      <a:dk1>
        <a:srgbClr val="FFFFFF"/>
      </a:dk1>
      <a:lt1>
        <a:srgbClr val="000000"/>
      </a:lt1>
      <a:dk2>
        <a:srgbClr val="E6E7E8"/>
      </a:dk2>
      <a:lt2>
        <a:srgbClr val="DCDDDE"/>
      </a:lt2>
      <a:accent1>
        <a:srgbClr val="0066B3"/>
      </a:accent1>
      <a:accent2>
        <a:srgbClr val="1F497D"/>
      </a:accent2>
      <a:accent3>
        <a:srgbClr val="D71920"/>
      </a:accent3>
      <a:accent4>
        <a:srgbClr val="0072CE"/>
      </a:accent4>
      <a:accent5>
        <a:srgbClr val="4FC6E0"/>
      </a:accent5>
      <a:accent6>
        <a:srgbClr val="2DBDB6"/>
      </a:accent6>
      <a:hlink>
        <a:srgbClr val="0066B3"/>
      </a:hlink>
      <a:folHlink>
        <a:srgbClr val="1F497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Варианты стилей слайдов для ФНС" id="{67979F4D-C649-41DE-A87F-1B750BEC716B}" vid="{1872DCC2-7093-4F2F-AC1C-443C1347E530}"/>
    </a:ext>
  </a:extLst>
</a:theme>
</file>

<file path=ppt/theme/theme2.xml><?xml version="1.0" encoding="utf-8"?>
<a:theme xmlns:a="http://schemas.openxmlformats.org/drawingml/2006/main" name="1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Концепция АСК НДС2 Кас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11872</TotalTime>
  <Words>462</Words>
  <Application>Microsoft Office PowerPoint</Application>
  <PresentationFormat>Экран (16:9)</PresentationFormat>
  <Paragraphs>64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шаблон презентации 2</vt:lpstr>
      <vt:lpstr>12_Present_FNS2012_A4</vt:lpstr>
      <vt:lpstr>1_Present_FNS2012_A4</vt:lpstr>
      <vt:lpstr>Концепция АСК НДС2 Кас (1)</vt:lpstr>
      <vt:lpstr>Презентация PowerPoint</vt:lpstr>
      <vt:lpstr>Налог на профессиональный доход</vt:lpstr>
      <vt:lpstr>Презентация PowerPoint</vt:lpstr>
      <vt:lpstr>          </vt:lpstr>
      <vt:lpstr>Мобильное приложение «Мой налог»</vt:lpstr>
      <vt:lpstr>Срок и порядок уплаты налога</vt:lpstr>
      <vt:lpstr>Нарушения Федерального Закона № 422 -ФЗ, допускаемые налогоплательщиками, при применении труда самозанятых граждан</vt:lpstr>
      <vt:lpstr>Доходы, выплаченные «самозанятым» не будут облагаться НДФЛ и страховыми взносами при соблюдении следующих условий (п. 8 ч. 2 ст. 6, ч. 1, 2 ст. 15 Закона от 27.11.2018 N 422-ФЗ):</vt:lpstr>
      <vt:lpstr>Признаки, указывающие на подмену работодателями трудовых отношений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Баранов Роман Владимирович</dc:creator>
  <cp:lastModifiedBy>Шевцова Светлана Ахатовна</cp:lastModifiedBy>
  <cp:revision>942</cp:revision>
  <cp:lastPrinted>2019-10-02T15:58:09Z</cp:lastPrinted>
  <dcterms:created xsi:type="dcterms:W3CDTF">2016-05-21T10:24:40Z</dcterms:created>
  <dcterms:modified xsi:type="dcterms:W3CDTF">2025-11-07T03:16:41Z</dcterms:modified>
</cp:coreProperties>
</file>