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08" r:id="rId3"/>
    <p:sldMasterId id="2147483720" r:id="rId4"/>
  </p:sldMasterIdLst>
  <p:notesMasterIdLst>
    <p:notesMasterId r:id="rId14"/>
  </p:notesMasterIdLst>
  <p:sldIdLst>
    <p:sldId id="256" r:id="rId5"/>
    <p:sldId id="269" r:id="rId6"/>
    <p:sldId id="276" r:id="rId7"/>
    <p:sldId id="273" r:id="rId8"/>
    <p:sldId id="277" r:id="rId9"/>
    <p:sldId id="271" r:id="rId10"/>
    <p:sldId id="275" r:id="rId11"/>
    <p:sldId id="274" r:id="rId12"/>
    <p:sldId id="259" r:id="rId13"/>
  </p:sldIdLst>
  <p:sldSz cx="9144000" cy="5143500" type="screen16x9"/>
  <p:notesSz cx="6808788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49" autoAdjust="0"/>
  </p:normalViewPr>
  <p:slideViewPr>
    <p:cSldViewPr>
      <p:cViewPr varScale="1">
        <p:scale>
          <a:sx n="140" d="100"/>
          <a:sy n="140" d="100"/>
        </p:scale>
        <p:origin x="-720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6491"/>
          </a:xfrm>
          <a:prstGeom prst="rect">
            <a:avLst/>
          </a:prstGeom>
        </p:spPr>
        <p:txBody>
          <a:bodyPr vert="horz" lIns="91513" tIns="45757" rIns="91513" bIns="4575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8" y="0"/>
            <a:ext cx="2950475" cy="496491"/>
          </a:xfrm>
          <a:prstGeom prst="rect">
            <a:avLst/>
          </a:prstGeom>
        </p:spPr>
        <p:txBody>
          <a:bodyPr vert="horz" lIns="91513" tIns="45757" rIns="91513" bIns="45757" rtlCol="0"/>
          <a:lstStyle>
            <a:lvl1pPr algn="r">
              <a:defRPr sz="1200"/>
            </a:lvl1pPr>
          </a:lstStyle>
          <a:p>
            <a:fld id="{4A0CB510-C2A4-468B-9771-473DAC3901DA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4538"/>
            <a:ext cx="6621462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13" tIns="45757" rIns="91513" bIns="4575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80" y="4716662"/>
            <a:ext cx="5447030" cy="4468416"/>
          </a:xfrm>
          <a:prstGeom prst="rect">
            <a:avLst/>
          </a:prstGeom>
        </p:spPr>
        <p:txBody>
          <a:bodyPr vert="horz" lIns="91513" tIns="45757" rIns="91513" bIns="4575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50475" cy="496491"/>
          </a:xfrm>
          <a:prstGeom prst="rect">
            <a:avLst/>
          </a:prstGeom>
        </p:spPr>
        <p:txBody>
          <a:bodyPr vert="horz" lIns="91513" tIns="45757" rIns="91513" bIns="4575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8" y="9431599"/>
            <a:ext cx="2950475" cy="496491"/>
          </a:xfrm>
          <a:prstGeom prst="rect">
            <a:avLst/>
          </a:prstGeom>
        </p:spPr>
        <p:txBody>
          <a:bodyPr vert="horz" lIns="91513" tIns="45757" rIns="91513" bIns="45757" rtlCol="0" anchor="b"/>
          <a:lstStyle>
            <a:lvl1pPr algn="r">
              <a:defRPr sz="1200"/>
            </a:lvl1pPr>
          </a:lstStyle>
          <a:p>
            <a:fld id="{8EEB0DD4-ED16-49BB-8165-120F5FEE5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269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3C27E-EA11-447B-A08D-1CC89F8C1E46}" type="datetime1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FBCDB-3F60-459B-A6DF-8E2C8DE2A7ED}" type="datetime1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98A5-A036-4884-B35F-8915D98D5356}" type="datetime1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3C27E-EA11-447B-A08D-1CC89F8C1E4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978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052DF-2DE4-4723-90D5-4A18075C703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957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FC992-D917-4ED6-9890-072AE55EFCB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5917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E385-FCDD-426A-9C08-B61AF974735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570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3544-CF0E-4798-A755-B2CC8028EF1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6247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BB0E6-1A3F-42EE-A846-ED89485CB4D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4480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AAB64-FCC3-484E-AFD3-203C185564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1927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6FC5A-C329-4698-9DA5-492E76E62C0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942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052DF-2DE4-4723-90D5-4A18075C7033}" type="datetime1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443AC-15D6-4F4B-8BBF-8E9107CB63C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2268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FBCDB-3F60-459B-A6DF-8E2C8DE2A7E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837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98A5-A036-4884-B35F-8915D98D535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3530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3C27E-EA11-447B-A08D-1CC89F8C1E4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1500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052DF-2DE4-4723-90D5-4A18075C703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8758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FC992-D917-4ED6-9890-072AE55EFCB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3621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E385-FCDD-426A-9C08-B61AF974735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7732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3544-CF0E-4798-A755-B2CC8028EF1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9566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BB0E6-1A3F-42EE-A846-ED89485CB4D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8180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AAB64-FCC3-484E-AFD3-203C185564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059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FC992-D917-4ED6-9890-072AE55EFCB7}" type="datetime1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6FC5A-C329-4698-9DA5-492E76E62C0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0325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443AC-15D6-4F4B-8BBF-8E9107CB63C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2461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FBCDB-3F60-459B-A6DF-8E2C8DE2A7E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14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98A5-A036-4884-B35F-8915D98D535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8884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3C27E-EA11-447B-A08D-1CC89F8C1E4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8760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052DF-2DE4-4723-90D5-4A18075C703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757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FC992-D917-4ED6-9890-072AE55EFCB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711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E385-FCDD-426A-9C08-B61AF974735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0973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3544-CF0E-4798-A755-B2CC8028EF1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0879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BB0E6-1A3F-42EE-A846-ED89485CB4D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602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E385-FCDD-426A-9C08-B61AF974735D}" type="datetime1">
              <a:rPr lang="ru-RU" smtClean="0"/>
              <a:t>12.11.2025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AAB64-FCC3-484E-AFD3-203C185564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3965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6FC5A-C329-4698-9DA5-492E76E62C0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0259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443AC-15D6-4F4B-8BBF-8E9107CB63C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7836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FBCDB-3F60-459B-A6DF-8E2C8DE2A7E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0037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98A5-A036-4884-B35F-8915D98D535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46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3544-CF0E-4798-A755-B2CC8028EF15}" type="datetime1">
              <a:rPr lang="ru-RU" smtClean="0"/>
              <a:t>12.11.2025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BB0E6-1A3F-42EE-A846-ED89485CB4D0}" type="datetime1">
              <a:rPr lang="ru-RU" smtClean="0"/>
              <a:t>12.11.2025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AAB64-FCC3-484E-AFD3-203C18556493}" type="datetime1">
              <a:rPr lang="ru-RU" smtClean="0"/>
              <a:t>12.11.2025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6FC5A-C329-4698-9DA5-492E76E62C0D}" type="datetime1">
              <a:rPr lang="ru-RU" smtClean="0"/>
              <a:t>12.11.2025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443AC-15D6-4F4B-8BBF-8E9107CB63C7}" type="datetime1">
              <a:rPr lang="ru-RU" smtClean="0"/>
              <a:t>12.11.2025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74D31-40F2-4D0A-81E3-23E3756C0873}" type="datetime1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74D31-40F2-4D0A-81E3-23E3756C087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816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74D31-40F2-4D0A-81E3-23E3756C087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264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74D31-40F2-4D0A-81E3-23E3756C087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920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">
            <a:extLst>
              <a:ext uri="{FF2B5EF4-FFF2-40B4-BE49-F238E27FC236}">
                <a16:creationId xmlns="" xmlns:a16="http://schemas.microsoft.com/office/drawing/2014/main" id="{0692D69B-A26C-C317-CA89-708DB07C7BC9}"/>
              </a:ext>
            </a:extLst>
          </p:cNvPr>
          <p:cNvSpPr txBox="1">
            <a:spLocks/>
          </p:cNvSpPr>
          <p:nvPr/>
        </p:nvSpPr>
        <p:spPr>
          <a:xfrm>
            <a:off x="3923928" y="4299942"/>
            <a:ext cx="3787487" cy="27384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1400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2A3A7B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13" name="Текст 2">
            <a:extLst>
              <a:ext uri="{FF2B5EF4-FFF2-40B4-BE49-F238E27FC236}">
                <a16:creationId xmlns="" xmlns:a16="http://schemas.microsoft.com/office/drawing/2014/main" id="{E0CDE857-AB0E-DFBD-E7D5-3F650940C534}"/>
              </a:ext>
            </a:extLst>
          </p:cNvPr>
          <p:cNvSpPr txBox="1">
            <a:spLocks/>
          </p:cNvSpPr>
          <p:nvPr/>
        </p:nvSpPr>
        <p:spPr>
          <a:xfrm>
            <a:off x="3923927" y="3915923"/>
            <a:ext cx="3787487" cy="517663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10000"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1400" b="0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A3A7B"/>
                </a:solidFill>
                <a:effectLst/>
                <a:uLnTx/>
                <a:uFillTx/>
                <a:latin typeface="Arial" panose="020B0604020202020204"/>
              </a:rPr>
              <a:t>Татьяна Приезжих</a:t>
            </a:r>
          </a:p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2A3A7B"/>
                </a:solidFill>
                <a:latin typeface="Arial" panose="020B0604020202020204"/>
              </a:rPr>
              <a:t>з</a:t>
            </a:r>
            <a:r>
              <a:rPr lang="ru-RU" dirty="0" smtClean="0">
                <a:solidFill>
                  <a:srgbClr val="2A3A7B"/>
                </a:solidFill>
                <a:latin typeface="Arial" panose="020B0604020202020204"/>
              </a:rPr>
              <a:t>аместитель начальника ОКК НДФЛ и СВ №1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2A3A7B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15" name="Текст 4">
            <a:extLst>
              <a:ext uri="{FF2B5EF4-FFF2-40B4-BE49-F238E27FC236}">
                <a16:creationId xmlns="" xmlns:a16="http://schemas.microsoft.com/office/drawing/2014/main" id="{89A1713B-6562-FFA5-5EEE-6E4272277351}"/>
              </a:ext>
            </a:extLst>
          </p:cNvPr>
          <p:cNvSpPr txBox="1">
            <a:spLocks/>
          </p:cNvSpPr>
          <p:nvPr/>
        </p:nvSpPr>
        <p:spPr>
          <a:xfrm>
            <a:off x="1297460" y="1918313"/>
            <a:ext cx="6567616" cy="38021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b="1" i="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A3A7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УФНС РОССИИ ПО АМУРСКОЙ ОБЛАСТИ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2A3A7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Текст 5">
            <a:extLst>
              <a:ext uri="{FF2B5EF4-FFF2-40B4-BE49-F238E27FC236}">
                <a16:creationId xmlns="" xmlns:a16="http://schemas.microsoft.com/office/drawing/2014/main" id="{BF8F81C8-7A12-6529-B055-02299F8A04D0}"/>
              </a:ext>
            </a:extLst>
          </p:cNvPr>
          <p:cNvSpPr txBox="1">
            <a:spLocks/>
          </p:cNvSpPr>
          <p:nvPr/>
        </p:nvSpPr>
        <p:spPr>
          <a:xfrm>
            <a:off x="1043608" y="3125969"/>
            <a:ext cx="6567617" cy="114691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100" b="1" i="0" u="none" strike="noStrike" kern="1200" cap="none" spc="0" normalizeH="0" baseline="0" noProof="0" dirty="0">
              <a:ln>
                <a:noFill/>
              </a:ln>
              <a:solidFill>
                <a:srgbClr val="2A3A7B"/>
              </a:solidFill>
              <a:effectLst/>
              <a:uLnTx/>
              <a:uFillTx/>
              <a:latin typeface="Arial" panose="020B0604020202020204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243C4EA9-1284-5A71-481C-52F3405A0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8927" y="1309318"/>
            <a:ext cx="522341" cy="5969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47853" y="2355726"/>
            <a:ext cx="60635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2A3A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контрольных и профилактических мероприятиях в сфере легализации трудовых отношений».</a:t>
            </a:r>
            <a:endParaRPr lang="ru-RU" b="1" dirty="0">
              <a:solidFill>
                <a:srgbClr val="2A3A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31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60432" y="4659982"/>
            <a:ext cx="683568" cy="273844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fld id="{B19B0651-EE4F-4900-A07F-96A6BFA9D0F0}" type="slidenum">
              <a:rPr lang="ru-RU" sz="1800" smtClean="0">
                <a:solidFill>
                  <a:prstClr val="black"/>
                </a:solidFill>
              </a:rPr>
              <a:pPr/>
              <a:t>2</a:t>
            </a:fld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2BCAFB6F-5FFE-E500-8903-2855A6D60BF5}"/>
              </a:ext>
            </a:extLst>
          </p:cNvPr>
          <p:cNvSpPr txBox="1">
            <a:spLocks/>
          </p:cNvSpPr>
          <p:nvPr/>
        </p:nvSpPr>
        <p:spPr>
          <a:xfrm>
            <a:off x="358613" y="447514"/>
            <a:ext cx="7920880" cy="504056"/>
          </a:xfrm>
          <a:prstGeom prst="rect">
            <a:avLst/>
          </a:prstGeom>
        </p:spPr>
        <p:txBody>
          <a:bodyPr vert="horz" lIns="68580" tIns="34290" rIns="68580" bIns="34290" rtlCol="0" anchor="t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i="0" kern="1200" baseline="0">
                <a:solidFill>
                  <a:srgbClr val="25377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u="sng" dirty="0" smtClean="0"/>
              <a:t>Неформальная занятость</a:t>
            </a:r>
            <a:endParaRPr lang="en-US" sz="3200" u="sng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8613" y="986878"/>
            <a:ext cx="842493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200" b="1" dirty="0">
              <a:solidFill>
                <a:srgbClr val="253775"/>
              </a:solidFill>
              <a:latin typeface="+mj-lt"/>
              <a:ea typeface="+mj-ea"/>
              <a:cs typeface="+mj-cs"/>
            </a:endParaRPr>
          </a:p>
          <a:p>
            <a:pPr algn="just"/>
            <a:r>
              <a:rPr lang="ru-RU" sz="2400" b="1" dirty="0" smtClean="0">
                <a:solidFill>
                  <a:srgbClr val="253775"/>
                </a:solidFill>
                <a:latin typeface="+mj-lt"/>
                <a:ea typeface="+mj-ea"/>
                <a:cs typeface="+mj-cs"/>
              </a:rPr>
              <a:t>Цель </a:t>
            </a:r>
            <a:r>
              <a:rPr lang="ru-RU" sz="2400" b="1" dirty="0">
                <a:solidFill>
                  <a:srgbClr val="253775"/>
                </a:solidFill>
                <a:latin typeface="+mj-lt"/>
                <a:ea typeface="+mj-ea"/>
                <a:cs typeface="+mj-cs"/>
              </a:rPr>
              <a:t>налоговых органов  </a:t>
            </a:r>
            <a:r>
              <a:rPr lang="ru-RU" b="1" dirty="0">
                <a:solidFill>
                  <a:srgbClr val="253775"/>
                </a:solidFill>
                <a:latin typeface="+mj-lt"/>
                <a:ea typeface="+mj-ea"/>
                <a:cs typeface="+mj-cs"/>
              </a:rPr>
              <a:t>- обеспечить социальные гарантии работников, побудить работодателей выплачивать заработную плату не ниже минимального размера оплаты труда, обеспечить поступления в бюджеты и минимизировать риски нарушения налогового законодательства РФ.</a:t>
            </a:r>
          </a:p>
          <a:p>
            <a:pPr algn="just"/>
            <a:endParaRPr lang="ru-RU" b="1" dirty="0" smtClean="0">
              <a:solidFill>
                <a:srgbClr val="253775"/>
              </a:solidFill>
              <a:latin typeface="+mj-lt"/>
              <a:ea typeface="+mj-ea"/>
              <a:cs typeface="+mj-cs"/>
            </a:endParaRPr>
          </a:p>
          <a:p>
            <a:pPr algn="just"/>
            <a:r>
              <a:rPr lang="ru-RU" sz="2400" b="1" dirty="0" err="1" smtClean="0">
                <a:solidFill>
                  <a:srgbClr val="253775"/>
                </a:solidFill>
                <a:latin typeface="+mj-lt"/>
                <a:ea typeface="+mj-ea"/>
                <a:cs typeface="+mj-cs"/>
              </a:rPr>
              <a:t>Неформальня</a:t>
            </a:r>
            <a:r>
              <a:rPr lang="ru-RU" sz="2400" b="1" dirty="0" smtClean="0">
                <a:solidFill>
                  <a:srgbClr val="253775"/>
                </a:solidFill>
                <a:latin typeface="+mj-lt"/>
                <a:ea typeface="+mj-ea"/>
                <a:cs typeface="+mj-cs"/>
              </a:rPr>
              <a:t> занятость </a:t>
            </a:r>
            <a:r>
              <a:rPr lang="ru-RU" b="1" dirty="0">
                <a:solidFill>
                  <a:srgbClr val="253775"/>
                </a:solidFill>
                <a:latin typeface="+mj-lt"/>
                <a:ea typeface="+mj-ea"/>
                <a:cs typeface="+mj-cs"/>
              </a:rPr>
              <a:t>(нелегальная занятость) - осуществление трудовой деятельности в нарушение установленного трудовым законодательством порядка оформления трудовых отношений (без оформления трудовых отношений).</a:t>
            </a:r>
          </a:p>
        </p:txBody>
      </p:sp>
    </p:spTree>
    <p:extLst>
      <p:ext uri="{BB962C8B-B14F-4D97-AF65-F5344CB8AC3E}">
        <p14:creationId xmlns:p14="http://schemas.microsoft.com/office/powerpoint/2010/main" val="257765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60432" y="4659982"/>
            <a:ext cx="683568" cy="273844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fld id="{B19B0651-EE4F-4900-A07F-96A6BFA9D0F0}" type="slidenum">
              <a:rPr lang="ru-RU" sz="1800" smtClean="0">
                <a:solidFill>
                  <a:prstClr val="black"/>
                </a:solidFill>
              </a:rPr>
              <a:pPr/>
              <a:t>3</a:t>
            </a:fld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49" name="Заголовок 2">
            <a:extLst>
              <a:ext uri="{FF2B5EF4-FFF2-40B4-BE49-F238E27FC236}">
                <a16:creationId xmlns="" xmlns:a16="http://schemas.microsoft.com/office/drawing/2014/main" id="{1C1EF3B8-B70C-CFFB-4746-BDB862008CF1}"/>
              </a:ext>
            </a:extLst>
          </p:cNvPr>
          <p:cNvSpPr txBox="1">
            <a:spLocks/>
          </p:cNvSpPr>
          <p:nvPr/>
        </p:nvSpPr>
        <p:spPr>
          <a:xfrm>
            <a:off x="473529" y="423777"/>
            <a:ext cx="7462157" cy="791392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i="0" kern="1200" baseline="0">
                <a:solidFill>
                  <a:srgbClr val="253775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dirty="0">
              <a:latin typeface="Arial" panose="020B060402020202020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95" t="14076" r="26200" b="6498"/>
          <a:stretch/>
        </p:blipFill>
        <p:spPr bwMode="auto">
          <a:xfrm>
            <a:off x="247128" y="623832"/>
            <a:ext cx="2111367" cy="4210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83568" y="223722"/>
            <a:ext cx="7837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трудового законодательства</a:t>
            </a:r>
          </a:p>
          <a:p>
            <a:pPr algn="ctr"/>
            <a:endParaRPr lang="ru-RU" sz="2000" b="1" u="sng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9" t="14034" r="26646" b="6226"/>
          <a:stretch/>
        </p:blipFill>
        <p:spPr bwMode="auto">
          <a:xfrm>
            <a:off x="2267745" y="699542"/>
            <a:ext cx="6103050" cy="421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122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60432" y="4659982"/>
            <a:ext cx="683568" cy="273844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fld id="{B19B0651-EE4F-4900-A07F-96A6BFA9D0F0}" type="slidenum">
              <a:rPr lang="ru-RU" sz="1800" smtClean="0">
                <a:solidFill>
                  <a:prstClr val="black"/>
                </a:solidFill>
              </a:rPr>
              <a:pPr/>
              <a:t>4</a:t>
            </a:fld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2BCAFB6F-5FFE-E500-8903-2855A6D60BF5}"/>
              </a:ext>
            </a:extLst>
          </p:cNvPr>
          <p:cNvSpPr txBox="1">
            <a:spLocks/>
          </p:cNvSpPr>
          <p:nvPr/>
        </p:nvSpPr>
        <p:spPr>
          <a:xfrm>
            <a:off x="323062" y="195486"/>
            <a:ext cx="7920880" cy="791392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i="0" kern="1200" baseline="0">
                <a:solidFill>
                  <a:srgbClr val="25377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u="sng" dirty="0"/>
              <a:t>Риски занижения базы для исчисления страховых </a:t>
            </a:r>
            <a:endParaRPr lang="ru-RU" sz="2400" u="sng" dirty="0" smtClean="0"/>
          </a:p>
          <a:p>
            <a:r>
              <a:rPr lang="ru-RU" sz="2400" u="sng" dirty="0" smtClean="0"/>
              <a:t>взносов </a:t>
            </a:r>
            <a:r>
              <a:rPr lang="ru-RU" sz="2400" u="sng" dirty="0"/>
              <a:t>и НДФЛ, выявляемые нал</a:t>
            </a:r>
            <a:r>
              <a:rPr lang="en-US" sz="2400" u="sng" dirty="0" err="1"/>
              <a:t>оговы</a:t>
            </a:r>
            <a:r>
              <a:rPr lang="ru-RU" sz="2400" u="sng" dirty="0"/>
              <a:t>ми</a:t>
            </a:r>
            <a:r>
              <a:rPr lang="en-US" sz="2400" u="sng" dirty="0"/>
              <a:t> </a:t>
            </a:r>
            <a:r>
              <a:rPr lang="en-US" sz="2400" u="sng" dirty="0" err="1"/>
              <a:t>орган</a:t>
            </a:r>
            <a:r>
              <a:rPr lang="ru-RU" sz="2400" u="sng" dirty="0" err="1"/>
              <a:t>ами</a:t>
            </a:r>
            <a:endParaRPr lang="en-US" sz="2400" u="sng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2BCAFB6F-5FFE-E500-8903-2855A6D60BF5}"/>
              </a:ext>
            </a:extLst>
          </p:cNvPr>
          <p:cNvSpPr txBox="1">
            <a:spLocks/>
          </p:cNvSpPr>
          <p:nvPr/>
        </p:nvSpPr>
        <p:spPr>
          <a:xfrm>
            <a:off x="395536" y="985013"/>
            <a:ext cx="7920880" cy="791392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i="0" kern="1200" baseline="0">
                <a:solidFill>
                  <a:srgbClr val="253775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95536" y="1143930"/>
            <a:ext cx="8208912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altLang="ru-RU" sz="2000" b="1" dirty="0">
                <a:solidFill>
                  <a:srgbClr val="253775"/>
                </a:solidFill>
                <a:latin typeface="+mj-lt"/>
                <a:ea typeface="+mj-ea"/>
                <a:cs typeface="+mj-cs"/>
              </a:rPr>
              <a:t>Выплаты ниже минимального размера оплаты труда </a:t>
            </a:r>
          </a:p>
          <a:p>
            <a:pPr marL="342900" indent="-342900" algn="just" eaLnBrk="0" hangingPunct="0">
              <a:buFont typeface="Arial" panose="020B0604020202020204" pitchFamily="34" charset="0"/>
              <a:buChar char="•"/>
              <a:tabLst/>
            </a:pPr>
            <a:r>
              <a:rPr lang="ru-RU" altLang="ru-RU" sz="2000" b="1" dirty="0" smtClean="0">
                <a:solidFill>
                  <a:srgbClr val="253775"/>
                </a:solidFill>
                <a:latin typeface="+mj-lt"/>
                <a:ea typeface="+mj-ea"/>
                <a:cs typeface="+mj-cs"/>
              </a:rPr>
              <a:t>Разное </a:t>
            </a:r>
            <a:r>
              <a:rPr lang="ru-RU" altLang="ru-RU" sz="2000" b="1" dirty="0">
                <a:solidFill>
                  <a:srgbClr val="253775"/>
                </a:solidFill>
                <a:latin typeface="+mj-lt"/>
                <a:ea typeface="+mj-ea"/>
                <a:cs typeface="+mj-cs"/>
              </a:rPr>
              <a:t>число кассовых аппаратов и кассиров </a:t>
            </a:r>
          </a:p>
          <a:p>
            <a:pPr marL="342900" indent="-342900" algn="just" eaLnBrk="0" hangingPunct="0">
              <a:buFont typeface="Arial" panose="020B0604020202020204" pitchFamily="34" charset="0"/>
              <a:buChar char="•"/>
              <a:tabLst/>
            </a:pPr>
            <a:r>
              <a:rPr lang="ru-RU" altLang="ru-RU" sz="2000" b="1" dirty="0" smtClean="0">
                <a:solidFill>
                  <a:srgbClr val="253775"/>
                </a:solidFill>
                <a:latin typeface="+mj-lt"/>
                <a:ea typeface="+mj-ea"/>
                <a:cs typeface="+mj-cs"/>
              </a:rPr>
              <a:t>Непрозрачные </a:t>
            </a:r>
            <a:r>
              <a:rPr lang="ru-RU" altLang="ru-RU" sz="2000" b="1" dirty="0">
                <a:solidFill>
                  <a:srgbClr val="253775"/>
                </a:solidFill>
                <a:latin typeface="+mj-lt"/>
                <a:ea typeface="+mj-ea"/>
                <a:cs typeface="+mj-cs"/>
              </a:rPr>
              <a:t>данные о работниках пунктов </a:t>
            </a:r>
            <a:r>
              <a:rPr lang="ru-RU" altLang="ru-RU" sz="2000" b="1" dirty="0" smtClean="0">
                <a:solidFill>
                  <a:srgbClr val="253775"/>
                </a:solidFill>
                <a:latin typeface="+mj-lt"/>
                <a:ea typeface="+mj-ea"/>
                <a:cs typeface="+mj-cs"/>
              </a:rPr>
              <a:t>выдачи </a:t>
            </a:r>
            <a:r>
              <a:rPr lang="ru-RU" altLang="ru-RU" sz="2000" b="1" dirty="0">
                <a:solidFill>
                  <a:srgbClr val="253775"/>
                </a:solidFill>
                <a:latin typeface="+mj-lt"/>
                <a:ea typeface="+mj-ea"/>
                <a:cs typeface="+mj-cs"/>
              </a:rPr>
              <a:t>заказов (ПВЗ)</a:t>
            </a:r>
          </a:p>
          <a:p>
            <a:pPr marL="342900" lvl="0" indent="-342900" algn="just" eaLnBrk="0" hangingPunct="0">
              <a:buFont typeface="Arial" panose="020B0604020202020204" pitchFamily="34" charset="0"/>
              <a:buChar char="•"/>
              <a:tabLst/>
            </a:pPr>
            <a:r>
              <a:rPr lang="ru-RU" altLang="ru-RU" sz="2000" b="1" dirty="0" smtClean="0">
                <a:solidFill>
                  <a:srgbClr val="253775"/>
                </a:solidFill>
                <a:latin typeface="+mj-lt"/>
                <a:ea typeface="+mj-ea"/>
                <a:cs typeface="+mj-cs"/>
              </a:rPr>
              <a:t>Выписки </a:t>
            </a:r>
            <a:r>
              <a:rPr lang="ru-RU" altLang="ru-RU" sz="2000" b="1" dirty="0">
                <a:solidFill>
                  <a:srgbClr val="253775"/>
                </a:solidFill>
                <a:latin typeface="+mj-lt"/>
                <a:ea typeface="+mj-ea"/>
                <a:cs typeface="+mj-cs"/>
              </a:rPr>
              <a:t>по счетам не сходятся с отчётностью </a:t>
            </a:r>
            <a:r>
              <a:rPr lang="ru-RU" altLang="ru-RU" sz="2000" b="1" dirty="0" smtClean="0">
                <a:solidFill>
                  <a:srgbClr val="253775"/>
                </a:solidFill>
                <a:latin typeface="+mj-lt"/>
                <a:ea typeface="+mj-ea"/>
                <a:cs typeface="+mj-cs"/>
              </a:rPr>
              <a:t>по сотрудникам</a:t>
            </a:r>
          </a:p>
          <a:p>
            <a:pPr marL="342900" lvl="0" indent="-342900" algn="just" eaLnBrk="0" hangingPunct="0">
              <a:buFont typeface="Arial" panose="020B0604020202020204" pitchFamily="34" charset="0"/>
              <a:buChar char="•"/>
              <a:tabLst/>
            </a:pPr>
            <a:r>
              <a:rPr lang="ru-RU" sz="2000" b="1" dirty="0" smtClean="0">
                <a:solidFill>
                  <a:srgbClr val="253775"/>
                </a:solidFill>
                <a:latin typeface="+mj-lt"/>
                <a:ea typeface="+mj-ea"/>
                <a:cs typeface="+mj-cs"/>
              </a:rPr>
              <a:t>Расчеты </a:t>
            </a:r>
            <a:r>
              <a:rPr lang="ru-RU" sz="2000" b="1" dirty="0">
                <a:solidFill>
                  <a:srgbClr val="253775"/>
                </a:solidFill>
                <a:latin typeface="+mj-lt"/>
                <a:ea typeface="+mj-ea"/>
                <a:cs typeface="+mj-cs"/>
              </a:rPr>
              <a:t>по страховым взносам ЮЛ и </a:t>
            </a:r>
            <a:r>
              <a:rPr lang="ru-RU" sz="2000" b="1" dirty="0" smtClean="0">
                <a:solidFill>
                  <a:srgbClr val="253775"/>
                </a:solidFill>
                <a:latin typeface="+mj-lt"/>
                <a:ea typeface="+mj-ea"/>
                <a:cs typeface="+mj-cs"/>
              </a:rPr>
              <a:t>ИП не </a:t>
            </a:r>
            <a:r>
              <a:rPr lang="ru-RU" sz="2000" b="1" dirty="0">
                <a:solidFill>
                  <a:srgbClr val="253775"/>
                </a:solidFill>
                <a:latin typeface="+mj-lt"/>
                <a:ea typeface="+mj-ea"/>
                <a:cs typeface="+mj-cs"/>
              </a:rPr>
              <a:t>содержат </a:t>
            </a:r>
            <a:r>
              <a:rPr lang="ru-RU" sz="2000" b="1" dirty="0" smtClean="0">
                <a:solidFill>
                  <a:srgbClr val="253775"/>
                </a:solidFill>
                <a:latin typeface="+mj-lt"/>
                <a:ea typeface="+mj-ea"/>
                <a:cs typeface="+mj-cs"/>
              </a:rPr>
              <a:t>данных </a:t>
            </a:r>
            <a:r>
              <a:rPr lang="ru-RU" sz="2000" b="1" dirty="0">
                <a:solidFill>
                  <a:srgbClr val="253775"/>
                </a:solidFill>
                <a:latin typeface="+mj-lt"/>
                <a:ea typeface="+mj-ea"/>
                <a:cs typeface="+mj-cs"/>
              </a:rPr>
              <a:t>о суммах выплат в </a:t>
            </a:r>
            <a:r>
              <a:rPr lang="ru-RU" sz="2000" b="1" dirty="0" smtClean="0">
                <a:solidFill>
                  <a:srgbClr val="253775"/>
                </a:solidFill>
                <a:latin typeface="+mj-lt"/>
                <a:ea typeface="+mj-ea"/>
                <a:cs typeface="+mj-cs"/>
              </a:rPr>
              <a:t>пользу иностранных </a:t>
            </a:r>
            <a:r>
              <a:rPr lang="ru-RU" sz="2000" b="1" dirty="0">
                <a:solidFill>
                  <a:srgbClr val="253775"/>
                </a:solidFill>
                <a:latin typeface="+mj-lt"/>
                <a:ea typeface="+mj-ea"/>
                <a:cs typeface="+mj-cs"/>
              </a:rPr>
              <a:t>граждан, работающих по патентам, </a:t>
            </a:r>
            <a:r>
              <a:rPr lang="ru-RU" sz="2000" b="1" dirty="0" smtClean="0">
                <a:solidFill>
                  <a:srgbClr val="253775"/>
                </a:solidFill>
                <a:latin typeface="+mj-lt"/>
                <a:ea typeface="+mj-ea"/>
                <a:cs typeface="+mj-cs"/>
              </a:rPr>
              <a:t>и  </a:t>
            </a:r>
            <a:r>
              <a:rPr lang="ru-RU" sz="2000" b="1" dirty="0">
                <a:solidFill>
                  <a:srgbClr val="253775"/>
                </a:solidFill>
                <a:latin typeface="+mj-lt"/>
                <a:ea typeface="+mj-ea"/>
                <a:cs typeface="+mj-cs"/>
              </a:rPr>
              <a:t>привлекаемых для выполнения </a:t>
            </a:r>
            <a:r>
              <a:rPr lang="ru-RU" sz="2000" b="1" dirty="0" smtClean="0">
                <a:solidFill>
                  <a:srgbClr val="253775"/>
                </a:solidFill>
                <a:latin typeface="+mj-lt"/>
                <a:ea typeface="+mj-ea"/>
                <a:cs typeface="+mj-cs"/>
              </a:rPr>
              <a:t>работ (оказания услуг)</a:t>
            </a:r>
          </a:p>
          <a:p>
            <a:pPr marL="342900" lvl="0" indent="-342900" algn="just" eaLnBrk="0" hangingPunct="0">
              <a:buFont typeface="Arial" panose="020B0604020202020204" pitchFamily="34" charset="0"/>
              <a:buChar char="•"/>
              <a:tabLst/>
            </a:pPr>
            <a:r>
              <a:rPr lang="ru-RU" sz="2000" b="1" dirty="0" smtClean="0">
                <a:solidFill>
                  <a:srgbClr val="253775"/>
                </a:solidFill>
                <a:latin typeface="+mj-lt"/>
                <a:ea typeface="+mj-ea"/>
                <a:cs typeface="+mj-cs"/>
              </a:rPr>
              <a:t>Несоответствие </a:t>
            </a:r>
            <a:r>
              <a:rPr lang="ru-RU" sz="2000" b="1" dirty="0">
                <a:solidFill>
                  <a:srgbClr val="253775"/>
                </a:solidFill>
                <a:latin typeface="+mj-lt"/>
                <a:ea typeface="+mj-ea"/>
                <a:cs typeface="+mj-cs"/>
              </a:rPr>
              <a:t>количества наемных работников в заявлениях ИП на право применения ПСН и тех, кто фактически получил выплаты и вознаграждения у предпринимателя в расчетах по страховым взносам</a:t>
            </a:r>
            <a:r>
              <a:rPr lang="ru-RU" altLang="ru-RU" sz="2000" b="1" dirty="0">
                <a:solidFill>
                  <a:srgbClr val="253775"/>
                </a:solidFill>
                <a:latin typeface="+mj-lt"/>
                <a:ea typeface="+mj-ea"/>
                <a:cs typeface="+mj-cs"/>
              </a:rPr>
              <a:t>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440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60432" y="4659982"/>
            <a:ext cx="683568" cy="273844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fld id="{B19B0651-EE4F-4900-A07F-96A6BFA9D0F0}" type="slidenum">
              <a:rPr lang="ru-RU" sz="1800" smtClean="0">
                <a:solidFill>
                  <a:prstClr val="black"/>
                </a:solidFill>
              </a:rPr>
              <a:pPr/>
              <a:t>5</a:t>
            </a:fld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2BCAFB6F-5FFE-E500-8903-2855A6D60BF5}"/>
              </a:ext>
            </a:extLst>
          </p:cNvPr>
          <p:cNvSpPr txBox="1">
            <a:spLocks/>
          </p:cNvSpPr>
          <p:nvPr/>
        </p:nvSpPr>
        <p:spPr>
          <a:xfrm>
            <a:off x="323062" y="195486"/>
            <a:ext cx="7920880" cy="791392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i="0" kern="1200" baseline="0">
                <a:solidFill>
                  <a:srgbClr val="25377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u="sng" dirty="0" smtClean="0"/>
              <a:t>Налоговые обязанности физического лица при заключении договора ГПХ с трудовым мигрантом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2BCAFB6F-5FFE-E500-8903-2855A6D60BF5}"/>
              </a:ext>
            </a:extLst>
          </p:cNvPr>
          <p:cNvSpPr txBox="1">
            <a:spLocks/>
          </p:cNvSpPr>
          <p:nvPr/>
        </p:nvSpPr>
        <p:spPr>
          <a:xfrm>
            <a:off x="395536" y="985013"/>
            <a:ext cx="7920880" cy="791392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i="0" kern="1200" baseline="0">
                <a:solidFill>
                  <a:srgbClr val="253775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3"/>
          <a:srcRect l="11385" t="45284" r="25341" b="15198"/>
          <a:stretch/>
        </p:blipFill>
        <p:spPr bwMode="auto">
          <a:xfrm>
            <a:off x="4788024" y="1149543"/>
            <a:ext cx="3851042" cy="14222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/>
          <a:srcRect l="11504" t="34571" r="25177" b="18240"/>
          <a:stretch/>
        </p:blipFill>
        <p:spPr bwMode="auto">
          <a:xfrm>
            <a:off x="323062" y="1014174"/>
            <a:ext cx="3960440" cy="16295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5"/>
          <a:srcRect l="9733" t="35338" r="23102" b="13297"/>
          <a:stretch/>
        </p:blipFill>
        <p:spPr bwMode="auto">
          <a:xfrm>
            <a:off x="2800226" y="2787774"/>
            <a:ext cx="3860006" cy="19442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6826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60432" y="4659982"/>
            <a:ext cx="683568" cy="273844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fld id="{B19B0651-EE4F-4900-A07F-96A6BFA9D0F0}" type="slidenum">
              <a:rPr lang="ru-RU" sz="1800" smtClean="0">
                <a:solidFill>
                  <a:prstClr val="black"/>
                </a:solidFill>
              </a:rPr>
              <a:pPr/>
              <a:t>6</a:t>
            </a:fld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2BCAFB6F-5FFE-E500-8903-2855A6D60BF5}"/>
              </a:ext>
            </a:extLst>
          </p:cNvPr>
          <p:cNvSpPr txBox="1">
            <a:spLocks/>
          </p:cNvSpPr>
          <p:nvPr/>
        </p:nvSpPr>
        <p:spPr>
          <a:xfrm>
            <a:off x="323062" y="195486"/>
            <a:ext cx="7920880" cy="791392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i="0" kern="1200" baseline="0">
                <a:solidFill>
                  <a:srgbClr val="253775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05" y="915566"/>
            <a:ext cx="8375249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21" y="1344636"/>
            <a:ext cx="8356819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2BCAFB6F-5FFE-E500-8903-2855A6D60BF5}"/>
              </a:ext>
            </a:extLst>
          </p:cNvPr>
          <p:cNvSpPr txBox="1">
            <a:spLocks/>
          </p:cNvSpPr>
          <p:nvPr/>
        </p:nvSpPr>
        <p:spPr>
          <a:xfrm>
            <a:off x="266440" y="211388"/>
            <a:ext cx="7920880" cy="791392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i="0" kern="1200" baseline="0">
                <a:solidFill>
                  <a:srgbClr val="25377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u="sng" dirty="0" smtClean="0"/>
              <a:t>Информация о мероприятиях в отношении работодателей (работников), у которых установлен риск нелегальной занятости </a:t>
            </a:r>
            <a:endParaRPr 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417847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60432" y="4659982"/>
            <a:ext cx="683568" cy="273844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fld id="{B19B0651-EE4F-4900-A07F-96A6BFA9D0F0}" type="slidenum">
              <a:rPr lang="ru-RU" sz="1800" smtClean="0">
                <a:solidFill>
                  <a:schemeClr val="tx1"/>
                </a:solidFill>
              </a:rPr>
              <a:t>7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49" name="Заголовок 2">
            <a:extLst>
              <a:ext uri="{FF2B5EF4-FFF2-40B4-BE49-F238E27FC236}">
                <a16:creationId xmlns="" xmlns:a16="http://schemas.microsoft.com/office/drawing/2014/main" id="{1C1EF3B8-B70C-CFFB-4746-BDB862008CF1}"/>
              </a:ext>
            </a:extLst>
          </p:cNvPr>
          <p:cNvSpPr txBox="1">
            <a:spLocks/>
          </p:cNvSpPr>
          <p:nvPr/>
        </p:nvSpPr>
        <p:spPr>
          <a:xfrm>
            <a:off x="473529" y="423777"/>
            <a:ext cx="7462157" cy="791392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i="0" kern="1200" baseline="0">
                <a:solidFill>
                  <a:srgbClr val="25377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rgbClr val="253775"/>
              </a:solidFill>
              <a:effectLst/>
              <a:uLnTx/>
              <a:uFillTx/>
              <a:latin typeface="Arial" panose="020B060402020202020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95" t="14076" r="26200" b="6498"/>
          <a:stretch/>
        </p:blipFill>
        <p:spPr bwMode="auto">
          <a:xfrm>
            <a:off x="247128" y="623832"/>
            <a:ext cx="2111367" cy="4210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83568" y="223722"/>
            <a:ext cx="78373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u="sng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Последствия нелегальной занятости для работодателей</a:t>
            </a:r>
            <a:endParaRPr lang="ru-RU" sz="2000" b="1" u="sng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9" t="14034" r="26646" b="6226"/>
          <a:stretch/>
        </p:blipFill>
        <p:spPr bwMode="auto">
          <a:xfrm>
            <a:off x="2267745" y="699542"/>
            <a:ext cx="6103050" cy="421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802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43599" y="3795886"/>
            <a:ext cx="84249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ИП или компания могут узнать показатели, по которым проходит камеральная проверка. </a:t>
            </a:r>
            <a:endParaRPr lang="ru-RU" sz="1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400" b="1" u="sng" dirty="0" smtClean="0">
                <a:solidFill>
                  <a:schemeClr val="tx2">
                    <a:lumMod val="75000"/>
                  </a:schemeClr>
                </a:solidFill>
              </a:rPr>
              <a:t>Например</a:t>
            </a:r>
            <a:r>
              <a:rPr lang="ru-RU" sz="1400" b="1" u="sng" dirty="0">
                <a:solidFill>
                  <a:schemeClr val="tx2">
                    <a:lumMod val="75000"/>
                  </a:schemeClr>
                </a:solidFill>
              </a:rPr>
              <a:t>, в личном кабинете </a:t>
            </a:r>
            <a:r>
              <a:rPr lang="ru-RU" sz="1400" b="1" u="sng" dirty="0" smtClean="0">
                <a:solidFill>
                  <a:schemeClr val="tx2">
                    <a:lumMod val="75000"/>
                  </a:schemeClr>
                </a:solidFill>
              </a:rPr>
              <a:t>ИП или ЮЛ можно </a:t>
            </a:r>
            <a:r>
              <a:rPr lang="ru-RU" sz="1400" b="1" u="sng" dirty="0">
                <a:solidFill>
                  <a:schemeClr val="tx2">
                    <a:lumMod val="75000"/>
                  </a:schemeClr>
                </a:solidFill>
              </a:rPr>
              <a:t>посмотреть: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соответствует ли сумма доходов в банковской выписке сумме налога на прибыль или налога при УСН из декларации;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близки ли зарплаты бизнеса к среднеотраслевой в той же сфере бизнеса.</a:t>
            </a:r>
            <a:endParaRPr lang="ru-RU" sz="1400" b="1" u="sng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60432" y="4659982"/>
            <a:ext cx="683568" cy="273844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fld id="{B19B0651-EE4F-4900-A07F-96A6BFA9D0F0}" type="slidenum">
              <a:rPr lang="ru-RU" sz="1800" smtClean="0">
                <a:solidFill>
                  <a:prstClr val="black"/>
                </a:solidFill>
              </a:rPr>
              <a:pPr/>
              <a:t>8</a:t>
            </a:fld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49" name="Заголовок 2">
            <a:extLst>
              <a:ext uri="{FF2B5EF4-FFF2-40B4-BE49-F238E27FC236}">
                <a16:creationId xmlns="" xmlns:a16="http://schemas.microsoft.com/office/drawing/2014/main" id="{1C1EF3B8-B70C-CFFB-4746-BDB862008CF1}"/>
              </a:ext>
            </a:extLst>
          </p:cNvPr>
          <p:cNvSpPr txBox="1">
            <a:spLocks/>
          </p:cNvSpPr>
          <p:nvPr/>
        </p:nvSpPr>
        <p:spPr>
          <a:xfrm>
            <a:off x="473529" y="423777"/>
            <a:ext cx="7462157" cy="791392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i="0" kern="1200" baseline="0">
                <a:solidFill>
                  <a:srgbClr val="253775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dirty="0">
              <a:latin typeface="Arial" panose="020B0604020202020204"/>
            </a:endParaRPr>
          </a:p>
        </p:txBody>
      </p:sp>
      <p:sp>
        <p:nvSpPr>
          <p:cNvPr id="80" name="Oval 1">
            <a:extLst>
              <a:ext uri="{FF2B5EF4-FFF2-40B4-BE49-F238E27FC236}">
                <a16:creationId xmlns="" xmlns:a16="http://schemas.microsoft.com/office/drawing/2014/main" id="{76DE4B15-A32F-0879-DC96-40F935055B53}"/>
              </a:ext>
            </a:extLst>
          </p:cNvPr>
          <p:cNvSpPr>
            <a:spLocks noChangeAspect="1"/>
          </p:cNvSpPr>
          <p:nvPr/>
        </p:nvSpPr>
        <p:spPr>
          <a:xfrm>
            <a:off x="4025783" y="1161428"/>
            <a:ext cx="644684" cy="338047"/>
          </a:xfrm>
          <a:prstGeom prst="roundRect">
            <a:avLst>
              <a:gd name="adj" fmla="val 12208"/>
            </a:avLst>
          </a:prstGeom>
          <a:solidFill>
            <a:srgbClr val="EDF1F6"/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lIns="54000" tIns="0" rIns="0" bIns="0" rtlCol="0" anchor="ctr"/>
          <a:lstStyle/>
          <a:p>
            <a:pPr defTabSz="685800">
              <a:buSzPct val="60000"/>
              <a:defRPr/>
            </a:pPr>
            <a:endParaRPr lang="ru-RU" sz="800" b="1" kern="0" dirty="0" smtClean="0">
              <a:solidFill>
                <a:srgbClr val="2A3A7B">
                  <a:lumMod val="75000"/>
                </a:srgbClr>
              </a:solidFill>
              <a:latin typeface="Montserrat" pitchFamily="2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02661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Электронный сервис ФНС России «Как меня видит налоговая»</a:t>
            </a:r>
            <a:endParaRPr lang="ru-RU" b="1" u="sng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/>
          <p:nvPr/>
        </p:nvPicPr>
        <p:blipFill rotWithShape="1">
          <a:blip r:embed="rId3"/>
          <a:srcRect l="16523" t="12870" r="43545" b="20462"/>
          <a:stretch/>
        </p:blipFill>
        <p:spPr bwMode="auto">
          <a:xfrm>
            <a:off x="323528" y="527454"/>
            <a:ext cx="3354243" cy="23694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/>
          <p:cNvPicPr/>
          <p:nvPr/>
        </p:nvPicPr>
        <p:blipFill rotWithShape="1">
          <a:blip r:embed="rId4"/>
          <a:srcRect l="6497" t="21590" r="32659" b="24939"/>
          <a:stretch/>
        </p:blipFill>
        <p:spPr bwMode="auto">
          <a:xfrm>
            <a:off x="3835344" y="1330451"/>
            <a:ext cx="4833191" cy="23607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9675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43C4EA9-1284-5A71-481C-52F3405A0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1275607"/>
            <a:ext cx="682969" cy="780536"/>
          </a:xfrm>
          <a:prstGeom prst="rect">
            <a:avLst/>
          </a:prstGeom>
        </p:spPr>
      </p:pic>
      <p:sp>
        <p:nvSpPr>
          <p:cNvPr id="6" name="Текст 4">
            <a:extLst>
              <a:ext uri="{FF2B5EF4-FFF2-40B4-BE49-F238E27FC236}">
                <a16:creationId xmlns="" xmlns:a16="http://schemas.microsoft.com/office/drawing/2014/main" id="{89A1713B-6562-FFA5-5EEE-6E4272277351}"/>
              </a:ext>
            </a:extLst>
          </p:cNvPr>
          <p:cNvSpPr txBox="1">
            <a:spLocks/>
          </p:cNvSpPr>
          <p:nvPr/>
        </p:nvSpPr>
        <p:spPr>
          <a:xfrm>
            <a:off x="2051720" y="2283718"/>
            <a:ext cx="4896544" cy="38021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b="1" i="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A3A7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2A3A7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789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248</Words>
  <Application>Microsoft Office PowerPoint</Application>
  <PresentationFormat>Экран (16:9)</PresentationFormat>
  <Paragraphs>34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Тема Office</vt:lpstr>
      <vt:lpstr>4_Тема Office</vt:lpstr>
      <vt:lpstr>1_Тема Office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Корытко Оксана Викторовна</dc:creator>
  <cp:lastModifiedBy>Приезжих Татьяна Владимировна</cp:lastModifiedBy>
  <cp:revision>57</cp:revision>
  <cp:lastPrinted>2025-10-22T02:56:45Z</cp:lastPrinted>
  <dcterms:modified xsi:type="dcterms:W3CDTF">2025-11-12T08:51:45Z</dcterms:modified>
</cp:coreProperties>
</file>