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69" r:id="rId4"/>
    <p:sldId id="268" r:id="rId5"/>
    <p:sldId id="279" r:id="rId6"/>
    <p:sldId id="284" r:id="rId7"/>
    <p:sldId id="278" r:id="rId8"/>
    <p:sldId id="273" r:id="rId9"/>
    <p:sldId id="274" r:id="rId10"/>
    <p:sldId id="275" r:id="rId11"/>
    <p:sldId id="276" r:id="rId12"/>
    <p:sldId id="283" r:id="rId13"/>
    <p:sldId id="27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0F4"/>
    <a:srgbClr val="E6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40" y="-3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CB510-C2A4-468B-9771-473DAC3901DA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B0DD4-ED16-49BB-8165-120F5FEE5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2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706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9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33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058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1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476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45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3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697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21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20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64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21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625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07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64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78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6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7356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9851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7889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875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44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5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3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4">
            <a:extLst>
              <a:ext uri="{FF2B5EF4-FFF2-40B4-BE49-F238E27FC236}">
                <a16:creationId xmlns="" xmlns:a16="http://schemas.microsoft.com/office/drawing/2014/main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1297460" y="1887103"/>
            <a:ext cx="6567616" cy="38021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УФНС РОССИИ ПО АМУРСКОЙ ОБЛАСТИ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16" name="Текст 5">
            <a:extLst>
              <a:ext uri="{FF2B5EF4-FFF2-40B4-BE49-F238E27FC236}">
                <a16:creationId xmlns="" xmlns:a16="http://schemas.microsoft.com/office/drawing/2014/main" id="{BF8F81C8-7A12-6529-B055-02299F8A04D0}"/>
              </a:ext>
            </a:extLst>
          </p:cNvPr>
          <p:cNvSpPr txBox="1">
            <a:spLocks/>
          </p:cNvSpPr>
          <p:nvPr/>
        </p:nvSpPr>
        <p:spPr>
          <a:xfrm>
            <a:off x="1297459" y="2427734"/>
            <a:ext cx="6567617" cy="143495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Тема:</a:t>
            </a:r>
            <a:r>
              <a:rPr lang="ru-RU" sz="1800" b="1" dirty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800" b="1" dirty="0" smtClean="0">
                <a:solidFill>
                  <a:srgbClr val="2A3A7B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Обязанность </a:t>
            </a:r>
            <a:r>
              <a:rPr lang="ru-RU" sz="1800" b="1" dirty="0">
                <a:solidFill>
                  <a:srgbClr val="2A3A7B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предоставления физическими лицами деклараций по форме 3-НДФЛ по полученным  доходам от продажи, дарения имущества, сдача имущества в аренду в </a:t>
            </a:r>
            <a:r>
              <a:rPr lang="ru-RU" sz="1800" b="1" dirty="0" smtClean="0">
                <a:solidFill>
                  <a:srgbClr val="2A3A7B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2025 году</a:t>
            </a:r>
            <a:endParaRPr lang="ru-RU" sz="1800" b="1" dirty="0">
              <a:solidFill>
                <a:srgbClr val="2A3A7B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4879" y="4011910"/>
            <a:ext cx="6510197" cy="715578"/>
          </a:xfrm>
          <a:prstGeom prst="rect">
            <a:avLst/>
          </a:prstGeom>
          <a:noFill/>
        </p:spPr>
        <p:txBody>
          <a:bodyPr wrap="square" lIns="68570" tIns="34289" rIns="68570" bIns="34289" rtlCol="0">
            <a:spAutoFit/>
          </a:bodyPr>
          <a:lstStyle/>
          <a:p>
            <a:pPr algn="r" defTabSz="914220"/>
            <a:r>
              <a:rPr lang="ru-RU" sz="14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Заместитель начальника отдела</a:t>
            </a:r>
          </a:p>
          <a:p>
            <a:pPr algn="r" defTabSz="914220"/>
            <a:r>
              <a:rPr lang="ru-RU" sz="14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камерального </a:t>
            </a:r>
            <a:r>
              <a:rPr lang="ru-RU" sz="140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контроля НДФЛ </a:t>
            </a:r>
            <a:endParaRPr lang="ru-RU" sz="1400" dirty="0" smtClean="0">
              <a:solidFill>
                <a:schemeClr val="tx1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algn="r" defTabSz="914220"/>
            <a:r>
              <a:rPr lang="ru-RU" sz="1400" b="1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Т. В</a:t>
            </a:r>
            <a:r>
              <a:rPr lang="ru-RU" sz="1400" b="1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. </a:t>
            </a:r>
            <a:r>
              <a:rPr lang="ru-RU" sz="1400" b="1" dirty="0" err="1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Загороднюк</a:t>
            </a:r>
            <a:endParaRPr lang="ru-RU" sz="1400" b="1" dirty="0">
              <a:solidFill>
                <a:schemeClr val="tx1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04611" y="4835723"/>
            <a:ext cx="9457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220"/>
            <a:r>
              <a:rPr lang="ru-RU" sz="14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2026</a:t>
            </a:r>
            <a:r>
              <a:rPr lang="ru-RU" sz="1400" spc="-3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400" spc="-2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год</a:t>
            </a:r>
            <a:endParaRPr lang="ru-RU" sz="1400" dirty="0"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251520" y="339502"/>
            <a:ext cx="7946735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Прогрессивная шкала ставок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по НДФЛ </a:t>
            </a:r>
          </a:p>
          <a:p>
            <a:pPr algn="ctr"/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д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ля пассивных доходов </a:t>
            </a: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c 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01.01.2025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года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Golos Text" panose="020B0503020202020204" pitchFamily="34" charset="0"/>
              <a:ea typeface="Golos Text" panose="020B0604020202020204" charset="0"/>
              <a:cs typeface="Golos Text" panose="020B0503020202020204" pitchFamily="34" charset="0"/>
            </a:endParaRPr>
          </a:p>
        </p:txBody>
      </p:sp>
      <p:graphicFrame>
        <p:nvGraphicFramePr>
          <p:cNvPr id="13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991448"/>
              </p:ext>
            </p:extLst>
          </p:nvPr>
        </p:nvGraphicFramePr>
        <p:xfrm>
          <a:off x="467544" y="1203598"/>
          <a:ext cx="8017924" cy="163458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127260"/>
                <a:gridCol w="1440160"/>
                <a:gridCol w="3450504"/>
              </a:tblGrid>
              <a:tr h="647691">
                <a:tc>
                  <a:txBody>
                    <a:bodyPr/>
                    <a:lstStyle>
                      <a:lvl1pPr defTabSz="17605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defTabSz="17605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defTabSz="17605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defTabSz="17605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defTabSz="17605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defTabSz="17605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defTabSz="17605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defTabSz="17605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defTabSz="17605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charset="0"/>
                        <a:defRPr sz="21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17605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Сумма дохода, руб.</a:t>
                      </a:r>
                      <a:r>
                        <a:rPr kumimoji="0" lang="ru-RU" sz="11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*</a:t>
                      </a:r>
                      <a:r>
                        <a:rPr kumimoji="0" lang="ru-RU" sz="11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 </a:t>
                      </a:r>
                      <a:endParaRPr kumimoji="0" lang="ru-RU" altLang="ru-RU" sz="11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marL="144000" marR="480000" marT="4945" marB="4945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+mj-lt"/>
                        <a:defRPr sz="3200">
                          <a:solidFill>
                            <a:srgbClr val="005AA9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3pPr>
                      <a:lvl4pPr algn="just">
                        <a:lnSpc>
                          <a:spcPts val="18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ts val="18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5pPr>
                      <a:lvl6pPr marL="25431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6pPr>
                      <a:lvl7pPr marL="30003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7pPr>
                      <a:lvl8pPr marL="34575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8pPr>
                      <a:lvl9pPr marL="39147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7605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Ставка</a:t>
                      </a:r>
                    </a:p>
                    <a:p>
                      <a:pPr marL="0" marR="0" lvl="0" indent="0" algn="ctr" defTabSz="17605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 НДФЛ</a:t>
                      </a:r>
                    </a:p>
                  </a:txBody>
                  <a:tcPr marL="144000" marR="103341" marT="20124" marB="2012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7605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Расчет суммы налога, в руб.</a:t>
                      </a:r>
                      <a:endParaRPr kumimoji="0" lang="ru-RU" altLang="ru-RU" sz="11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marL="144000" marR="480000" marT="4945" marB="4945" anchor="ctr" horzOverflow="overflow"/>
                </a:tc>
              </a:tr>
              <a:tr h="397025">
                <a:tc>
                  <a:txBody>
                    <a:bodyPr/>
                    <a:lstStyle/>
                    <a:p>
                      <a:pPr marL="0" algn="ctr" defTabSz="1760969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до  </a:t>
                      </a: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2 400 </a:t>
                      </a: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000 руб. </a:t>
                      </a: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включительно</a:t>
                      </a:r>
                    </a:p>
                  </a:txBody>
                  <a:tcPr marL="144000" marR="144000" marT="56077" marB="56077" anchor="ctr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+mj-lt"/>
                        <a:tabLst>
                          <a:tab pos="2276475" algn="l"/>
                          <a:tab pos="4371975" algn="ctr"/>
                        </a:tabLst>
                        <a:defRPr sz="3200">
                          <a:solidFill>
                            <a:srgbClr val="005AA9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20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20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3pPr>
                      <a:lvl4pPr algn="just">
                        <a:lnSpc>
                          <a:spcPts val="18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14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ts val="18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5pPr>
                      <a:lvl6pPr marL="25431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6pPr>
                      <a:lvl7pPr marL="30003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7pPr>
                      <a:lvl8pPr marL="34575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8pPr>
                      <a:lvl9pPr marL="39147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276475" algn="l"/>
                          <a:tab pos="4371975" algn="ctr"/>
                        </a:tabLst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429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76475" algn="l"/>
                          <a:tab pos="4371975" algn="ctr"/>
                        </a:tabLst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olos Text" charset="0"/>
                          <a:ea typeface="Golos Text" charset="0"/>
                          <a:cs typeface="Times New Roman" panose="02020603050405020304" pitchFamily="18" charset="0"/>
                        </a:rPr>
                        <a:t>13%</a:t>
                      </a:r>
                    </a:p>
                  </a:txBody>
                  <a:tcPr marL="144000" marR="144000" marT="56077" marB="56077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Доход * 13</a:t>
                      </a: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 (312 000 руб.)</a:t>
                      </a:r>
                      <a:endParaRPr lang="ru-RU" sz="11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marL="144000" marR="144000" marT="56077" marB="56077" anchor="ctr"/>
                </a:tc>
              </a:tr>
              <a:tr h="539460">
                <a:tc>
                  <a:txBody>
                    <a:bodyPr/>
                    <a:lstStyle/>
                    <a:p>
                      <a:pPr marL="0" algn="ctr" defTabSz="1760969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от </a:t>
                      </a: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2 400 </a:t>
                      </a: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000 руб.</a:t>
                      </a:r>
                      <a:endParaRPr lang="ru-RU" sz="11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marL="144000" marR="144000" marT="56077" marB="56077" anchor="ctr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+mj-lt"/>
                        <a:defRPr sz="3200">
                          <a:solidFill>
                            <a:srgbClr val="005AA9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3pPr>
                      <a:lvl4pPr algn="just">
                        <a:lnSpc>
                          <a:spcPts val="18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504F53"/>
                          </a:solidFill>
                          <a:latin typeface="Calibri" panose="020F0502020204030204" pitchFamily="34" charset="0"/>
                        </a:defRPr>
                      </a:lvl4pPr>
                      <a:lvl5pPr>
                        <a:lnSpc>
                          <a:spcPts val="18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5pPr>
                      <a:lvl6pPr marL="25431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6pPr>
                      <a:lvl7pPr marL="30003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7pPr>
                      <a:lvl8pPr marL="34575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8pPr>
                      <a:lvl9pPr marL="3914775" indent="-257175" defTabSz="1042988" eaLnBrk="0" fontAlgn="base" hangingPunct="0">
                        <a:lnSpc>
                          <a:spcPts val="18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8D8C9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429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olos Text" charset="0"/>
                          <a:ea typeface="Golos Text" charset="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144000" marR="144000" marT="56077" marB="56077" anchor="ctr" horzOverflow="overflow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312 </a:t>
                      </a: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000 руб.</a:t>
                      </a: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 </a:t>
                      </a:r>
                      <a:endParaRPr lang="ru-RU" sz="11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+ (доход</a:t>
                      </a: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 – </a:t>
                      </a:r>
                      <a:r>
                        <a:rPr lang="ru-RU" sz="11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2</a:t>
                      </a:r>
                      <a:r>
                        <a:rPr lang="ru-RU" sz="11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 400 000) * 15%</a:t>
                      </a:r>
                    </a:p>
                  </a:txBody>
                  <a:tcPr marL="144000" marR="144000" marT="56077" marB="56077" anchor="ctr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95536" y="3147814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500" dirty="0" smtClean="0">
                <a:solidFill>
                  <a:schemeClr val="accent6"/>
                </a:solidFill>
                <a:latin typeface="Golos Text" charset="0"/>
                <a:ea typeface="Golos Text" charset="0"/>
                <a:cs typeface="Times New Roman" panose="02020603050405020304" pitchFamily="18" charset="0"/>
              </a:rPr>
              <a:t>*</a:t>
            </a:r>
            <a:r>
              <a:rPr lang="ru-RU" sz="1500" dirty="0" smtClean="0">
                <a:solidFill>
                  <a:srgbClr val="C00000"/>
                </a:solidFill>
                <a:latin typeface="Golos Text" charset="0"/>
                <a:ea typeface="Golos Text" charset="0"/>
                <a:cs typeface="Times New Roman" panose="02020603050405020304" pitchFamily="18" charset="0"/>
              </a:rPr>
              <a:t> </a:t>
            </a:r>
            <a:r>
              <a:rPr lang="ru-RU" altLang="ru-RU" sz="1500" dirty="0" smtClean="0">
                <a:solidFill>
                  <a:srgbClr val="A50021"/>
                </a:solidFill>
                <a:latin typeface="Golos Text" charset="0"/>
                <a:ea typeface="Golos Text" charset="0"/>
                <a:sym typeface="Wingdings" panose="05000000000000000000" pitchFamily="2" charset="2"/>
              </a:rPr>
              <a:t> </a:t>
            </a:r>
            <a:r>
              <a:rPr lang="ru-RU" altLang="ru-RU" sz="1500" b="1" dirty="0" smtClean="0">
                <a:solidFill>
                  <a:schemeClr val="accent6"/>
                </a:solidFill>
                <a:latin typeface="Golos Text" charset="0"/>
                <a:ea typeface="Golos Text" charset="0"/>
              </a:rPr>
              <a:t>В пассивные доходы</a:t>
            </a:r>
            <a:r>
              <a:rPr lang="ru-RU" sz="1500" b="1" dirty="0" smtClean="0">
                <a:solidFill>
                  <a:schemeClr val="accent6"/>
                </a:solidFill>
                <a:latin typeface="Golos Text" charset="0"/>
                <a:ea typeface="Golos Text" charset="0"/>
                <a:cs typeface="Times New Roman" panose="02020603050405020304" pitchFamily="18" charset="0"/>
              </a:rPr>
              <a:t> </a:t>
            </a:r>
            <a:r>
              <a:rPr lang="ru-RU" altLang="ru-RU" sz="1500" b="1" dirty="0" smtClean="0">
                <a:solidFill>
                  <a:schemeClr val="accent6"/>
                </a:solidFill>
                <a:latin typeface="Golos Text" charset="0"/>
                <a:ea typeface="Golos Text" charset="0"/>
              </a:rPr>
              <a:t>включаются:</a:t>
            </a:r>
          </a:p>
          <a:p>
            <a:pPr marL="346075" indent="-285750">
              <a:buFontTx/>
              <a:buChar char="-"/>
              <a:defRPr/>
            </a:pPr>
            <a:r>
              <a:rPr lang="ru-RU" altLang="ru-RU" sz="1500" b="1" dirty="0" smtClean="0">
                <a:latin typeface="Golos Text" charset="0"/>
                <a:ea typeface="Golos Text" charset="0"/>
              </a:rPr>
              <a:t>доходы от продажи и получения имущества в дар</a:t>
            </a:r>
          </a:p>
          <a:p>
            <a:pPr marL="346075" indent="-285750">
              <a:buFontTx/>
              <a:buChar char="-"/>
              <a:defRPr/>
            </a:pPr>
            <a:r>
              <a:rPr lang="ru-RU" altLang="ru-RU" sz="1500" dirty="0" smtClean="0">
                <a:latin typeface="Golos Text" charset="0"/>
                <a:ea typeface="Golos Text" charset="0"/>
              </a:rPr>
              <a:t>доходы от долевого участия (в т.ч. дивиденды)</a:t>
            </a:r>
          </a:p>
          <a:p>
            <a:pPr marL="346075" indent="-285750">
              <a:buFontTx/>
              <a:buChar char="-"/>
              <a:defRPr/>
            </a:pPr>
            <a:r>
              <a:rPr lang="ru-RU" altLang="ru-RU" sz="1500" dirty="0" smtClean="0">
                <a:latin typeface="Golos Text" charset="0"/>
                <a:ea typeface="Golos Text" charset="0"/>
              </a:rPr>
              <a:t>доходы по операциям с ценными бумагами</a:t>
            </a:r>
          </a:p>
          <a:p>
            <a:pPr marL="346075" indent="-285750">
              <a:buFontTx/>
              <a:buChar char="-"/>
              <a:defRPr/>
            </a:pPr>
            <a:r>
              <a:rPr lang="ru-RU" altLang="ru-RU" sz="1500" dirty="0" smtClean="0">
                <a:latin typeface="Golos Text" charset="0"/>
                <a:ea typeface="Golos Text" charset="0"/>
              </a:rPr>
              <a:t>доходы от реализации долей участия, акций, облигаций</a:t>
            </a:r>
            <a:r>
              <a:rPr lang="en-US" altLang="ru-RU" sz="1500" dirty="0" smtClean="0">
                <a:latin typeface="Golos Text" charset="0"/>
                <a:ea typeface="Golos Text" charset="0"/>
              </a:rPr>
              <a:t> </a:t>
            </a:r>
            <a:r>
              <a:rPr lang="ru-RU" altLang="ru-RU" sz="1500" dirty="0" smtClean="0">
                <a:latin typeface="Golos Text" charset="0"/>
                <a:ea typeface="Golos Text" charset="0"/>
              </a:rPr>
              <a:t> и инвестиционных паев</a:t>
            </a:r>
          </a:p>
          <a:p>
            <a:pPr marL="346075" indent="-285750">
              <a:buFontTx/>
              <a:buChar char="-"/>
              <a:defRPr/>
            </a:pPr>
            <a:r>
              <a:rPr lang="ru-RU" altLang="ru-RU" sz="1500" dirty="0" smtClean="0">
                <a:latin typeface="Golos Text" charset="0"/>
                <a:ea typeface="Golos Text" charset="0"/>
              </a:rPr>
              <a:t>проценты по вкладам и другие</a:t>
            </a:r>
            <a:endParaRPr lang="ru-RU" sz="1500" dirty="0">
              <a:latin typeface="Golos Text" charset="0"/>
              <a:ea typeface="Golos Text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00392" y="202372"/>
            <a:ext cx="576064" cy="720080"/>
          </a:xfrm>
          <a:prstGeom prst="rect">
            <a:avLst/>
          </a:prstGeom>
          <a:solidFill>
            <a:srgbClr val="EC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>
          <a:xfrm>
            <a:off x="8676456" y="4778206"/>
            <a:ext cx="683568" cy="273844"/>
          </a:xfrm>
          <a:prstGeom prst="rect">
            <a:avLst/>
          </a:prstGeom>
          <a:noFill/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latin typeface="+mj-lt"/>
              </a:rPr>
              <a:pPr/>
              <a:t>10</a:t>
            </a:fld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37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4">
            <a:extLst>
              <a:ext uri="{FF2B5EF4-FFF2-40B4-BE49-F238E27FC236}">
                <a16:creationId xmlns="" xmlns:a16="http://schemas.microsoft.com/office/drawing/2014/main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2111152" y="2067694"/>
            <a:ext cx="4896544" cy="38021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500" dirty="0" smtClean="0">
                <a:solidFill>
                  <a:srgbClr val="2A3A7B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СПАСИБО ЗА ВНИМАНИЕ!</a:t>
            </a:r>
            <a:endParaRPr lang="ru-RU" sz="2500" dirty="0">
              <a:solidFill>
                <a:srgbClr val="2A3A7B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44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2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Заголовок 32"/>
          <p:cNvSpPr txBox="1">
            <a:spLocks/>
          </p:cNvSpPr>
          <p:nvPr/>
        </p:nvSpPr>
        <p:spPr>
          <a:xfrm>
            <a:off x="2351162" y="123478"/>
            <a:ext cx="578148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D79C9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ДЕКЛАРАЦИОННАЯ КАМПАНИЯ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2026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/>
            </a:r>
            <a:b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</a:b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0D79C9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0233" y="555526"/>
            <a:ext cx="7570120" cy="74152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8" tIns="53993" rIns="68568" bIns="107979" rtlCol="0" anchor="ctr"/>
          <a:lstStyle/>
          <a:p>
            <a:pPr marL="0" marR="0" lvl="0" indent="0" algn="ctr" defTabSz="914198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0" marR="0" lvl="0" indent="0" algn="ctr" defTabSz="914198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Срок представления декларации по форме 3-НДФЛ</a:t>
            </a:r>
          </a:p>
          <a:p>
            <a:pPr marL="0" marR="0" lvl="0" indent="0" algn="ctr" defTabSz="914198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в 2026 году – 30 апреля </a:t>
            </a:r>
          </a:p>
          <a:p>
            <a:pPr marL="0" marR="0" lvl="0" indent="0" algn="ctr" defTabSz="914198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="" xmlns:a16="http://schemas.microsoft.com/office/drawing/2014/main" id="{841395F6-F2A5-4221-B4BE-DDCDAB20BBD3}"/>
              </a:ext>
            </a:extLst>
          </p:cNvPr>
          <p:cNvSpPr txBox="1">
            <a:spLocks/>
          </p:cNvSpPr>
          <p:nvPr/>
        </p:nvSpPr>
        <p:spPr>
          <a:xfrm>
            <a:off x="175147" y="1371039"/>
            <a:ext cx="5181246" cy="3497912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80984" tIns="0" rIns="0" bIns="0" rtlCol="0" anchor="t">
            <a:no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buClr>
                <a:srgbClr val="CAD82A"/>
              </a:buClr>
              <a:buSzTx/>
              <a:buFont typeface="Arial" panose="020B0604020202020204" pitchFamily="34" charset="0"/>
              <a:buNone/>
              <a:tabLst>
                <a:tab pos="257126" algn="l"/>
              </a:tabLst>
              <a:defRPr/>
            </a:pPr>
            <a:r>
              <a:rPr kumimoji="0" lang="ru-RU" sz="1800" b="1" i="0" u="none" strike="noStrike" kern="800" cap="none" spc="-1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Обязаны представить </a:t>
            </a:r>
            <a:r>
              <a:rPr kumimoji="0" lang="ru-RU" sz="1800" b="1" i="0" u="none" strike="noStrike" kern="800" cap="none" spc="-1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декларации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buClr>
                <a:srgbClr val="CAD82A"/>
              </a:buClr>
              <a:buSzTx/>
              <a:buFont typeface="Arial" panose="020B0604020202020204" pitchFamily="34" charset="0"/>
              <a:buNone/>
              <a:tabLst>
                <a:tab pos="257126" algn="l"/>
              </a:tabLst>
              <a:defRPr/>
            </a:pPr>
            <a:r>
              <a:rPr kumimoji="0" lang="ru-RU" sz="1800" b="1" i="0" u="none" strike="noStrike" kern="800" cap="none" spc="-1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при </a:t>
            </a:r>
            <a:r>
              <a:rPr kumimoji="0" lang="ru-RU" sz="1800" b="1" i="0" u="none" strike="noStrike" kern="800" cap="none" spc="-1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получении дохода</a:t>
            </a:r>
            <a:r>
              <a:rPr kumimoji="0" lang="ru-RU" sz="1800" b="1" i="0" u="none" strike="noStrike" kern="800" cap="none" spc="-1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:</a:t>
            </a:r>
            <a:endParaRPr kumimoji="0" lang="ru-RU" sz="900" b="1" i="0" u="none" strike="noStrike" kern="800" cap="none" spc="-1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8045" y="1955540"/>
            <a:ext cx="5049839" cy="71107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68" tIns="34289" rIns="68568" bIns="34289" rtlCol="0" anchor="ctr"/>
          <a:lstStyle/>
          <a:p>
            <a:pPr marL="0" marR="0" lvl="0" indent="0" defTabSz="91419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от продажи недвижимости, которая была в собственности меньше 3-х лет </a:t>
            </a:r>
            <a:r>
              <a:rPr kumimoji="0" lang="ru-RU" sz="1100" b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(распространяется на объекты и физических лиц в Амурской области)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24883" y="2754869"/>
            <a:ext cx="5043001" cy="93432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68" tIns="34289" rIns="68568" bIns="34289" rtlCol="0" anchor="ctr"/>
          <a:lstStyle/>
          <a:p>
            <a:pPr marL="0" marR="0" lvl="0" indent="0" defTabSz="91419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в виде подарка не от близких родственников, по договору уступки права требования, от продажи доли в уставном капитале, от реализации ценных бумаг, при вы</a:t>
            </a:r>
            <a:r>
              <a:rPr lang="ru-RU" sz="1400" kern="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й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грыше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9030" y="3793163"/>
            <a:ext cx="5043001" cy="3288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68" tIns="34289" rIns="68568" bIns="34289" rtlCol="0" anchor="ctr"/>
          <a:lstStyle/>
          <a:p>
            <a:pPr marL="0" marR="0" lvl="0" indent="0" defTabSz="91419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от сдачи квартиры в аренду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43802" y="4235556"/>
            <a:ext cx="5043001" cy="47433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68" tIns="34289" rIns="68568" bIns="34289" rtlCol="0" anchor="ctr"/>
          <a:lstStyle/>
          <a:p>
            <a:pPr marL="0" marR="0" lvl="0" indent="0" defTabSz="91419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от зарубежных источников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665095" y="1384210"/>
            <a:ext cx="3299390" cy="9268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68" tIns="34289" rIns="68568" bIns="34289" rtlCol="0" anchor="ctr"/>
          <a:lstStyle/>
          <a:p>
            <a:pPr marL="0" marR="0" lvl="0" indent="0" algn="ctr" defTabSz="914198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Более 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6 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тысячам </a:t>
            </a:r>
            <a:r>
              <a:rPr kumimoji="0" lang="ru-RU" sz="18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амурчан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необходимо отчитаться </a:t>
            </a:r>
          </a:p>
          <a:p>
            <a:pPr marL="0" marR="0" lvl="0" indent="0" algn="ctr" defTabSz="914198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 доходах за 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2025 </a:t>
            </a: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год</a:t>
            </a:r>
          </a:p>
        </p:txBody>
      </p:sp>
      <p:sp>
        <p:nvSpPr>
          <p:cNvPr id="36" name="Стрелка вниз 35"/>
          <p:cNvSpPr/>
          <p:nvPr/>
        </p:nvSpPr>
        <p:spPr>
          <a:xfrm>
            <a:off x="7066331" y="2311080"/>
            <a:ext cx="241973" cy="282206"/>
          </a:xfrm>
          <a:prstGeom prst="downArrow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91430" tIns="45715" rIns="91430" bIns="4571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665094" y="2841427"/>
            <a:ext cx="3299393" cy="1722274"/>
            <a:chOff x="5504300" y="2890262"/>
            <a:chExt cx="3236546" cy="1722274"/>
          </a:xfrm>
          <a:solidFill>
            <a:schemeClr val="accent6"/>
          </a:solidFill>
        </p:grpSpPr>
        <p:sp>
          <p:nvSpPr>
            <p:cNvPr id="38" name="Прямоугольник 37"/>
            <p:cNvSpPr/>
            <p:nvPr/>
          </p:nvSpPr>
          <p:spPr>
            <a:xfrm>
              <a:off x="5504301" y="3350146"/>
              <a:ext cx="3236544" cy="2923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91430" tIns="45715" rIns="91430" bIns="45715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Через отделения МФЦ</a:t>
              </a: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504300" y="3672086"/>
              <a:ext cx="3236546" cy="2923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91430" tIns="45715" rIns="91430" bIns="45715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С помощью портала </a:t>
              </a:r>
              <a:r>
                <a:rPr kumimoji="0" lang="ru-RU" sz="1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Госуслуг</a:t>
              </a:r>
              <a:endPara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504300" y="3998218"/>
              <a:ext cx="3236546" cy="2923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91430" tIns="45715" rIns="91430" bIns="45715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300" b="1" kern="0" dirty="0">
                  <a:solidFill>
                    <a:schemeClr val="bg1"/>
                  </a:solidFill>
                  <a:latin typeface="+mj-lt"/>
                </a:rPr>
                <a:t>Л</a:t>
              </a:r>
              <a:r>
                <a:rPr kumimoji="0" lang="ru-RU" sz="1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ично</a:t>
              </a:r>
              <a:endPara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504300" y="4320158"/>
              <a:ext cx="3236545" cy="2923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91430" tIns="45715" rIns="91430" bIns="45715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Отправить по почте с описью вложения</a:t>
              </a: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504300" y="2890262"/>
              <a:ext cx="3236544" cy="416386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91430" tIns="45715" rIns="91430" bIns="45715">
              <a:spAutoFit/>
            </a:bodyPr>
            <a:lstStyle/>
            <a:p>
              <a:pPr marR="0" lvl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Через «Личный кабинет налогоплательщика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ru-RU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для физических лиц»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512648" y="2505035"/>
            <a:ext cx="352839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Представить декларацию можно:</a:t>
            </a:r>
            <a:endParaRPr lang="ru-RU" sz="1500" dirty="0"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6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:a16="http://schemas.microsoft.com/office/drawing/2014/main" xmlns="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4" y="4"/>
            <a:ext cx="5609734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56" algn="l"/>
              </a:tabLst>
            </a:pPr>
            <a:r>
              <a:rPr lang="ru-RU" sz="1800" b="1" dirty="0" smtClean="0">
                <a:solidFill>
                  <a:srgbClr val="57565A">
                    <a:lumMod val="50000"/>
                  </a:srgbClr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ЭЛЕКТРОННЫЕ СЕРВИСЫ САЙТА ФНС РОССИИ</a:t>
            </a:r>
            <a:endParaRPr lang="ru-RU" sz="1800" b="1" dirty="0">
              <a:solidFill>
                <a:srgbClr val="57565A">
                  <a:lumMod val="50000"/>
                </a:srgbClr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5" y="1"/>
            <a:ext cx="2025785" cy="580912"/>
            <a:chOff x="1055439" y="2184499"/>
            <a:chExt cx="3016594" cy="87640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="" xmlns:a16="http://schemas.microsoft.com/office/drawing/2014/main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4915870" y="1247739"/>
            <a:ext cx="4120626" cy="4008788"/>
          </a:xfrm>
          <a:prstGeom prst="rect">
            <a:avLst/>
          </a:prstGeom>
        </p:spPr>
        <p:txBody>
          <a:bodyPr wrap="square" lIns="68577" tIns="34289" rIns="68577" bIns="34289">
            <a:spAutoFit/>
          </a:bodyPr>
          <a:lstStyle/>
          <a:p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- Экономия семейного бюджета</a:t>
            </a:r>
            <a:b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</a:b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(за </a:t>
            </a:r>
            <a:r>
              <a:rPr lang="ru-RU" sz="1600" dirty="0">
                <a:latin typeface="Golos Text" panose="020B0503020202020204" pitchFamily="34" charset="0"/>
                <a:cs typeface="Golos Text" panose="020B0503020202020204" pitchFamily="34" charset="0"/>
              </a:rPr>
              <a:t>заполнение декларации не нужно </a:t>
            </a: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обращаться в частные организации)</a:t>
            </a:r>
            <a:endParaRPr lang="en-US" sz="1600" dirty="0" smtClean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endParaRPr lang="ru-RU" sz="1600" dirty="0" smtClean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- Бесплатная неквалифицированная электронная подпись (пароль)</a:t>
            </a:r>
            <a:endParaRPr lang="en-US" sz="1600" dirty="0" smtClean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endParaRPr lang="ru-RU" sz="1600" dirty="0" smtClean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- Минимум </a:t>
            </a:r>
            <a:r>
              <a:rPr lang="ru-RU" sz="1600" dirty="0">
                <a:latin typeface="Golos Text" panose="020B0503020202020204" pitchFamily="34" charset="0"/>
                <a:cs typeface="Golos Text" panose="020B0503020202020204" pitchFamily="34" charset="0"/>
              </a:rPr>
              <a:t>операций для </a:t>
            </a: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заполнения (необходимые сведения вносятся автоматически)</a:t>
            </a:r>
            <a:endParaRPr lang="en-US" sz="1600" dirty="0" smtClean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endParaRPr lang="ru-RU" sz="1600" dirty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- Срок проверки минимальный </a:t>
            </a:r>
            <a:b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</a:b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(в </a:t>
            </a:r>
            <a:r>
              <a:rPr lang="ru-RU" sz="1600" dirty="0">
                <a:latin typeface="Golos Text" panose="020B0503020202020204" pitchFamily="34" charset="0"/>
                <a:cs typeface="Golos Text" panose="020B0503020202020204" pitchFamily="34" charset="0"/>
              </a:rPr>
              <a:t>короткие сроки вернут </a:t>
            </a: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денежные средства </a:t>
            </a:r>
            <a:r>
              <a:rPr lang="ru-RU" sz="1600" dirty="0">
                <a:latin typeface="Golos Text" panose="020B0503020202020204" pitchFamily="34" charset="0"/>
                <a:cs typeface="Golos Text" panose="020B0503020202020204" pitchFamily="34" charset="0"/>
              </a:rPr>
              <a:t>по </a:t>
            </a: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заявленному налоговому вычету)</a:t>
            </a:r>
            <a:endParaRPr lang="ru-RU" sz="1600" dirty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defTabSz="914310"/>
            <a:endParaRPr lang="ru-RU" sz="1600" dirty="0"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pic>
        <p:nvPicPr>
          <p:cNvPr id="15" name="Рисунок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1" t="9764" r="17822" b="7143"/>
          <a:stretch/>
        </p:blipFill>
        <p:spPr bwMode="auto">
          <a:xfrm>
            <a:off x="296681" y="1200904"/>
            <a:ext cx="4534173" cy="355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1002844" y="1707655"/>
            <a:ext cx="814852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100392" y="202372"/>
            <a:ext cx="576064" cy="720080"/>
          </a:xfrm>
          <a:prstGeom prst="rect">
            <a:avLst/>
          </a:prstGeom>
          <a:solidFill>
            <a:srgbClr val="EC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49553" y="737786"/>
            <a:ext cx="84517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450"/>
              </a:spcAft>
              <a:buClr>
                <a:srgbClr val="CAD82A"/>
              </a:buClr>
              <a:tabLst>
                <a:tab pos="257156" algn="l"/>
              </a:tabLst>
            </a:pPr>
            <a:r>
              <a:rPr lang="ru-RU" dirty="0">
                <a:latin typeface="Golos Text" panose="020B0503020202020204" pitchFamily="34" charset="0"/>
                <a:cs typeface="Golos Text" panose="020B0503020202020204" pitchFamily="34" charset="0"/>
              </a:rPr>
              <a:t>Личный кабинет  на сайте ФНС России </a:t>
            </a:r>
            <a:r>
              <a:rPr lang="en-US" b="1" dirty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www.nalog.gov.ru</a:t>
            </a:r>
            <a:endParaRPr lang="ru-RU" b="1" dirty="0">
              <a:solidFill>
                <a:schemeClr val="accent6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2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3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485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643192" cy="85725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Освобождение от представления налоговой декларации по форме 3-НДФЛ ( п. 4. ст. 229НК РФ)</a:t>
            </a:r>
            <a:endParaRPr lang="ru-RU" sz="2000" b="1" dirty="0"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x-none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Согласно </a:t>
            </a:r>
            <a:r>
              <a:rPr lang="ru-RU" dirty="0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п. 4 ст. 229 </a:t>
            </a:r>
            <a:r>
              <a:rPr lang="x-none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НКРФ 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(</a:t>
            </a: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п. 4 ст. 10 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Закона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N 305-ФЗ) у налогоплательщиков по доходам от продажи недвижимого имущества, полученным начиная с 2021 года </a:t>
            </a:r>
            <a:r>
              <a:rPr lang="x-none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отсутствует </a:t>
            </a:r>
            <a:r>
              <a:rPr lang="x-none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обязанность</a:t>
            </a:r>
            <a:r>
              <a:rPr lang="ru-RU" dirty="0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представления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в налоговый орган 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деклараци</a:t>
            </a: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й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 по</a:t>
            </a: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 форме </a:t>
            </a:r>
            <a:b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</a:b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3-НДФЛ 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при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реализации недвижимого имущества (жилых домов, квартир, комнат, садовых домов или земельных участков) в случае </a:t>
            </a:r>
            <a:r>
              <a:rPr lang="x-none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если доходы от продажи в целом не превысят сумму имущественного вычета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в размере </a:t>
            </a:r>
            <a:r>
              <a:rPr lang="x-none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1 </a:t>
            </a:r>
            <a:r>
              <a:rPr lang="ru-RU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млн. </a:t>
            </a:r>
            <a:r>
              <a:rPr lang="x-none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руб</a:t>
            </a: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,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а иного имущества (транспорта, гаражей) - </a:t>
            </a:r>
            <a:r>
              <a:rPr lang="x-none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до 250 </a:t>
            </a:r>
            <a:r>
              <a:rPr lang="ru-RU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тыс.</a:t>
            </a:r>
            <a:r>
              <a:rPr lang="x-none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руб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endParaRPr lang="ru-RU" dirty="0" smtClean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b="1" dirty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400" b="1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Обращаем внимание!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Golos Text" panose="020B0503020202020204" pitchFamily="34" charset="0"/>
                <a:cs typeface="Golos Text" panose="020B0503020202020204" pitchFamily="34" charset="0"/>
              </a:rPr>
              <a:t>Е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сли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кадастровая стоимость проданного недвижимого имущества, умноженная на понижающий коэффициент 0,7, будет больше суммы имущественного налогового вычета, которым вправе воспользоваться налогоплательщик (более 1 000 000 руб., 250 000 руб.), </a:t>
            </a: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то 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данная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сделка </a:t>
            </a:r>
            <a:r>
              <a:rPr lang="ru-RU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будет 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подлеж</a:t>
            </a:r>
            <a:r>
              <a:rPr lang="ru-RU" dirty="0" err="1" smtClean="0">
                <a:latin typeface="Golos Text" panose="020B0503020202020204" pitchFamily="34" charset="0"/>
                <a:cs typeface="Golos Text" panose="020B0503020202020204" pitchFamily="34" charset="0"/>
              </a:rPr>
              <a:t>ать</a:t>
            </a:r>
            <a:r>
              <a:rPr lang="x-none" smtClean="0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>
                <a:latin typeface="Golos Text" panose="020B0503020202020204" pitchFamily="34" charset="0"/>
                <a:cs typeface="Golos Text" panose="020B0503020202020204" pitchFamily="34" charset="0"/>
              </a:rPr>
              <a:t>декларированию.</a:t>
            </a:r>
            <a:endParaRPr lang="ru-RU" dirty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>
              <a:lnSpc>
                <a:spcPct val="120000"/>
              </a:lnSpc>
            </a:pPr>
            <a:endParaRPr lang="ru-RU" dirty="0"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00392" y="202372"/>
            <a:ext cx="576064" cy="720080"/>
          </a:xfrm>
          <a:prstGeom prst="rect">
            <a:avLst/>
          </a:prstGeom>
          <a:solidFill>
            <a:srgbClr val="EC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4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08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ject 8"/>
          <p:cNvSpPr txBox="1"/>
          <p:nvPr/>
        </p:nvSpPr>
        <p:spPr>
          <a:xfrm>
            <a:off x="467544" y="987574"/>
            <a:ext cx="8465151" cy="363577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66675" marR="724852" lvl="0" indent="0" algn="just" defTabSz="914400" eaLnBrk="1" fontAlgn="auto" latinLnBrk="0" hangingPunct="1">
              <a:lnSpc>
                <a:spcPct val="100000"/>
              </a:lnSpc>
              <a:spcBef>
                <a:spcPts val="379"/>
              </a:spcBef>
              <a:spcAft>
                <a:spcPts val="0"/>
              </a:spcAft>
              <a:buClrTx/>
              <a:buSzTx/>
              <a:buFontTx/>
              <a:buNone/>
              <a:tabLst>
                <a:tab pos="6259116" algn="l"/>
              </a:tabLst>
              <a:defRPr/>
            </a:pPr>
            <a:r>
              <a:rPr kumimoji="0" lang="ru-RU" b="0" i="0" u="none" strike="noStrike" kern="0" cap="none" spc="-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- до</a:t>
            </a:r>
            <a:r>
              <a:rPr kumimoji="0" lang="ru-RU" b="0" i="0" u="none" strike="noStrike" kern="0" cap="none" spc="-6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30</a:t>
            </a:r>
            <a:r>
              <a:rPr kumimoji="0" lang="ru-RU" b="0" i="0" u="none" strike="noStrike" kern="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апреля</a:t>
            </a:r>
            <a:r>
              <a:rPr kumimoji="0" lang="ru-RU" b="0" i="0" u="none" strike="noStrike" kern="0" cap="none" spc="-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следующего</a:t>
            </a:r>
            <a:r>
              <a:rPr kumimoji="0" lang="ru-RU" b="0" i="0" u="none" strike="noStrike" kern="0" cap="none" spc="-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года</a:t>
            </a:r>
            <a:r>
              <a:rPr kumimoji="0" lang="ru-RU" b="0" i="0" u="none" strike="noStrike" kern="0" cap="none" spc="-3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приобретено </a:t>
            </a:r>
            <a:r>
              <a:rPr kumimoji="0" lang="ru-RU" b="0" i="0" u="none" strike="noStrike" kern="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другое</a:t>
            </a:r>
            <a:r>
              <a:rPr kumimoji="0" lang="ru-RU" b="0" i="0" u="none" strike="noStrike" kern="0" cap="none" spc="-4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жилье;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66675" marR="1393508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259116" algn="l"/>
              </a:tabLst>
              <a:defRPr/>
            </a:pPr>
            <a:r>
              <a:rPr kumimoji="0" lang="ru-RU" b="0" i="0" u="none" strike="noStrike" kern="0" cap="none" spc="-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- оплачена</a:t>
            </a:r>
            <a:r>
              <a:rPr kumimoji="0" lang="ru-RU" b="0" i="0" u="none" strike="noStrike" kern="0" cap="none" spc="-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полная</a:t>
            </a:r>
            <a:r>
              <a:rPr kumimoji="0" lang="ru-RU" b="0" i="0" u="none" strike="noStrike" kern="0" cap="none" spc="-8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стоимость</a:t>
            </a:r>
            <a:r>
              <a:rPr kumimoji="0" lang="ru-RU" b="0" i="0" u="none" strike="noStrike" kern="0" cap="none" spc="-6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жилья</a:t>
            </a:r>
            <a:r>
              <a:rPr kumimoji="0" lang="ru-RU" b="0" i="0" u="none" strike="noStrike" kern="0" cap="none" spc="-8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по </a:t>
            </a:r>
            <a:r>
              <a:rPr kumimoji="0" lang="ru-RU" b="0" i="0" u="none" strike="noStrike" kern="0" cap="none" spc="-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договору</a:t>
            </a:r>
            <a:r>
              <a:rPr kumimoji="0" lang="ru-RU" b="0" i="0" u="none" strike="noStrike" kern="0" cap="none" spc="-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ДДУ;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66675" marR="688658" lvl="0" indent="0" algn="just" defTabSz="1760538" eaLnBrk="1" fontAlgn="auto" latinLnBrk="0" hangingPunct="1">
              <a:lnSpc>
                <a:spcPct val="100000"/>
              </a:lnSpc>
              <a:spcBef>
                <a:spcPts val="213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38188" algn="l"/>
                <a:tab pos="7261225" algn="l"/>
                <a:tab pos="7802563" algn="l"/>
              </a:tabLst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общая</a:t>
            </a:r>
            <a:r>
              <a:rPr kumimoji="0" lang="ru-RU" b="0" i="0" u="none" strike="noStrike" kern="0" cap="none" spc="-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площадь</a:t>
            </a:r>
            <a:r>
              <a:rPr kumimoji="0" lang="ru-RU" b="0" i="0" u="none" strike="noStrike" kern="0" cap="none" spc="-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превышает</a:t>
            </a:r>
            <a:r>
              <a:rPr kumimoji="0" lang="ru-RU" b="0" i="0" u="none" strike="noStrike" kern="0" cap="none" spc="-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по</a:t>
            </a:r>
            <a:r>
              <a:rPr kumimoji="0" lang="ru-RU" b="0" i="0" u="none" strike="noStrike" kern="0" cap="none" spc="-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площади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или </a:t>
            </a:r>
            <a:r>
              <a:rPr kumimoji="0" lang="ru-RU" b="0" i="0" u="none" strike="noStrike" kern="0" cap="none" spc="-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размеру</a:t>
            </a:r>
            <a:r>
              <a:rPr kumimoji="0" lang="ru-RU" b="0" i="0" u="none" strike="noStrike" kern="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4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кадастровой</a:t>
            </a:r>
            <a:r>
              <a:rPr kumimoji="0" lang="ru-RU" b="0" i="0" u="none" strike="noStrike" kern="0" cap="none" spc="-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стоимости</a:t>
            </a:r>
            <a:r>
              <a:rPr kumimoji="0" lang="ru-RU" b="0" i="0" u="none" strike="noStrike" kern="0" cap="none" spc="-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проданное имущество;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66675" marR="1045369" lvl="0" indent="0" algn="just" defTabSz="17605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38188" algn="l"/>
                <a:tab pos="7261225" algn="l"/>
                <a:tab pos="7802563" algn="l"/>
              </a:tabLst>
              <a:defRPr/>
            </a:pPr>
            <a:r>
              <a:rPr kumimoji="0" lang="ru-RU" b="0" i="0" u="none" strike="noStrike" kern="0" cap="none" spc="-3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- возраст</a:t>
            </a:r>
            <a:r>
              <a:rPr kumimoji="0" lang="ru-RU" b="0" i="0" u="none" strike="noStrike" kern="0" cap="none" spc="-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детей</a:t>
            </a:r>
            <a:r>
              <a:rPr kumimoji="0" lang="ru-RU" b="0" i="0" u="none" strike="noStrike" kern="0" cap="none" spc="-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до</a:t>
            </a:r>
            <a:r>
              <a:rPr kumimoji="0" lang="ru-RU" b="0" i="0" u="none" strike="noStrike" kern="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18</a:t>
            </a:r>
            <a:r>
              <a:rPr kumimoji="0" lang="ru-RU" b="0" i="0" u="none" strike="noStrike" kern="0" cap="none" spc="-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лет</a:t>
            </a:r>
            <a:r>
              <a:rPr kumimoji="0" lang="ru-RU" b="0" i="0" u="none" strike="noStrike" kern="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(или</a:t>
            </a:r>
            <a:r>
              <a:rPr kumimoji="0" lang="ru-RU" b="0" i="0" u="none" strike="noStrike" kern="0" cap="none" spc="-3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до</a:t>
            </a:r>
            <a:r>
              <a:rPr kumimoji="0" lang="ru-RU" b="0" i="0" u="none" strike="noStrike" kern="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24</a:t>
            </a:r>
            <a:r>
              <a:rPr kumimoji="0" lang="ru-RU" b="0" i="0" u="none" strike="noStrike" kern="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лет</a:t>
            </a:r>
            <a:r>
              <a:rPr kumimoji="0" lang="ru-RU" b="0" i="0" u="none" strike="noStrike" kern="0" cap="none" spc="-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при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очном</a:t>
            </a:r>
            <a:r>
              <a:rPr kumimoji="0" lang="ru-RU" b="0" i="0" u="none" strike="noStrike" kern="0" cap="none" spc="-8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обучении</a:t>
            </a:r>
            <a:r>
              <a:rPr kumimoji="0" lang="ru-RU" b="0" i="0" u="none" strike="noStrike" kern="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детей)</a:t>
            </a:r>
          </a:p>
          <a:p>
            <a:pPr marL="66675" marR="1045369" lvl="0" indent="0" algn="just" defTabSz="17605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38188" algn="l"/>
                <a:tab pos="7261225" algn="l"/>
                <a:tab pos="7802563" algn="l"/>
              </a:tabLst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- кадастровая стоимость проданного жилого помещения не превышает 50 млн. рублей;</a:t>
            </a:r>
          </a:p>
          <a:p>
            <a:pPr marL="66675" marR="1045369" lvl="0" indent="0" algn="just" defTabSz="17605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38188" algn="l"/>
                <a:tab pos="7261225" algn="l"/>
                <a:tab pos="7802563" algn="l"/>
              </a:tabLst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- налогоплательщик или члены его семьи на дату отчуждения проданного жилья не владеют в совокупности более 50%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в праве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собственности на иное жилое помещение с общей площадью, превышающей общую площадь купленного взамен старого жилого помещения.</a:t>
            </a:r>
          </a:p>
        </p:txBody>
      </p:sp>
      <p:sp>
        <p:nvSpPr>
          <p:cNvPr id="55" name="Прямоугольник 54"/>
          <p:cNvSpPr/>
          <p:nvPr/>
        </p:nvSpPr>
        <p:spPr>
          <a:xfrm rot="10800000" flipV="1">
            <a:off x="323528" y="195486"/>
            <a:ext cx="8568952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9049" marR="3810" algn="ctr">
              <a:spcBef>
                <a:spcPts val="71"/>
              </a:spcBef>
            </a:pPr>
            <a:r>
              <a:rPr lang="ru-RU" b="1" kern="0" dirty="0" smtClean="0">
                <a:solidFill>
                  <a:prstClr val="black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Условия освобождения от налогообложения доходов при реализации недвижимости </a:t>
            </a:r>
            <a:r>
              <a:rPr lang="ru-RU" b="1" kern="0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(семьи</a:t>
            </a:r>
            <a:r>
              <a:rPr lang="ru-RU" b="1" kern="0" spc="-41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b="1" kern="0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с</a:t>
            </a:r>
            <a:r>
              <a:rPr lang="ru-RU" b="1" kern="0" spc="-64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b="1" kern="0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двумя</a:t>
            </a:r>
            <a:r>
              <a:rPr lang="ru-RU" b="1" kern="0" spc="-49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b="1" kern="0" spc="-38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и </a:t>
            </a:r>
            <a:r>
              <a:rPr lang="ru-RU" b="1" kern="0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более</a:t>
            </a:r>
            <a:r>
              <a:rPr lang="ru-RU" b="1" kern="0" spc="-83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b="1" kern="0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детьми)</a:t>
            </a:r>
            <a:endParaRPr lang="ru-RU" kern="0" dirty="0" smtClean="0">
              <a:solidFill>
                <a:schemeClr val="accent6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5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469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827584" y="313908"/>
            <a:ext cx="764928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D79C9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Закон Амурской области от 08.09.2021 № 802-ОЗ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674832" y="1203598"/>
            <a:ext cx="8173444" cy="20928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800" b="0" i="0">
                <a:solidFill>
                  <a:srgbClr val="0D79C9"/>
                </a:solidFill>
                <a:latin typeface="Times New Roman"/>
                <a:ea typeface="+mn-ea"/>
                <a:cs typeface="Times New Roman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Уменьшен минимальный предельный срок владения объектом недвижимого имущества </a:t>
            </a: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в целях освобождения от налогообложения налогом на доходы физических лиц доходов от продажи объектов недвижимого имущества на территории Амурской области»</a:t>
            </a:r>
            <a:r>
              <a:rPr kumimoji="0" lang="ru-RU" sz="17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(</a:t>
            </a: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минимальный предельный срок владения объектом недвижимого имущества с 5-ти лет уменьшен до 3-х лет</a:t>
            </a:r>
            <a:r>
              <a:rPr lang="ru-RU" sz="1700" kern="0" dirty="0" smtClean="0">
                <a:solidFill>
                  <a:sysClr val="windowText" lastClr="00000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).</a:t>
            </a:r>
            <a:endParaRPr lang="ru-RU" sz="1700" kern="0" dirty="0">
              <a:solidFill>
                <a:sysClr val="windowText" lastClr="000000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0"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0"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При этом действие Закона № 802-ОЗ распространяется на сделки по продаже объектов недвижимого имущества, совершенные </a:t>
            </a: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начиная с 01.01.2021 года</a:t>
            </a: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endParaRPr kumimoji="0" lang="ru-RU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6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405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3399" y="819474"/>
            <a:ext cx="8229600" cy="3624484"/>
          </a:xfrm>
        </p:spPr>
        <p:txBody>
          <a:bodyPr>
            <a:noAutofit/>
          </a:bodyPr>
          <a:lstStyle/>
          <a:p>
            <a:pPr algn="just">
              <a:tabLst>
                <a:tab pos="182563" algn="l"/>
                <a:tab pos="266700" algn="l"/>
              </a:tabLst>
            </a:pPr>
            <a:r>
              <a:rPr lang="x-none" sz="1600">
                <a:latin typeface="Golos Text" panose="020B0503020202020204" pitchFamily="34" charset="0"/>
                <a:cs typeface="Golos Text" panose="020B0503020202020204" pitchFamily="34" charset="0"/>
              </a:rPr>
              <a:t>При продаже с 01.01.2024 жилых  помещений (долей в  них), образованных в результате раздела, объединения, перепланировки или реконструкции ранее приобретенных жилых помещений, выдела доли из жилого помещения </a:t>
            </a:r>
            <a:r>
              <a:rPr lang="x-none" sz="160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в состав расходов  по  приобретению  объектов  могут  включаться расходы на  приобретение исходных жилых помещений (доли  в жилом помещении - при </a:t>
            </a:r>
            <a:r>
              <a:rPr lang="x-none" sz="1600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выделе</a:t>
            </a:r>
            <a:r>
              <a:rPr lang="ru-RU" sz="1600" dirty="0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доли </a:t>
            </a:r>
            <a:r>
              <a:rPr lang="x-none" sz="160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из жилого помещения</a:t>
            </a:r>
            <a:r>
              <a:rPr lang="x-none" sz="1600" smtClean="0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)</a:t>
            </a: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b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</a:b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b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</a:br>
            <a:r>
              <a:rPr lang="ru-RU" sz="1600" b="1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!</a:t>
            </a: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 smtClean="0">
                <a:latin typeface="Golos Text" panose="020B0503020202020204" pitchFamily="34" charset="0"/>
                <a:cs typeface="Golos Text" panose="020B0503020202020204" pitchFamily="34" charset="0"/>
              </a:rPr>
              <a:t>При </a:t>
            </a:r>
            <a:r>
              <a:rPr lang="x-none" sz="1600">
                <a:latin typeface="Golos Text" panose="020B0503020202020204" pitchFamily="34" charset="0"/>
                <a:cs typeface="Golos Text" panose="020B0503020202020204" pitchFamily="34" charset="0"/>
              </a:rPr>
              <a:t>этом при продаже жилья или долей в них, образованных в результате раздела исходного жилого помещения, расходы учитываются пропорционально площади каждого жилого </a:t>
            </a:r>
            <a:r>
              <a:rPr lang="x-none" sz="1600" smtClean="0">
                <a:latin typeface="Golos Text" panose="020B0503020202020204" pitchFamily="34" charset="0"/>
                <a:cs typeface="Golos Text" panose="020B0503020202020204" pitchFamily="34" charset="0"/>
              </a:rPr>
              <a:t>помещения,</a:t>
            </a:r>
            <a:r>
              <a:rPr lang="ru-RU" sz="1600" dirty="0" smtClean="0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 smtClean="0">
                <a:latin typeface="Golos Text" panose="020B0503020202020204" pitchFamily="34" charset="0"/>
                <a:cs typeface="Golos Text" panose="020B0503020202020204" pitchFamily="34" charset="0"/>
              </a:rPr>
              <a:t>образованного </a:t>
            </a:r>
            <a:r>
              <a:rPr lang="x-none" sz="1600">
                <a:latin typeface="Golos Text" panose="020B0503020202020204" pitchFamily="34" charset="0"/>
                <a:cs typeface="Golos Text" panose="020B0503020202020204" pitchFamily="34" charset="0"/>
              </a:rPr>
              <a:t>в результате раздела исходного жилого помещения</a:t>
            </a:r>
            <a:r>
              <a:rPr lang="x-none" sz="1600" b="1"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endParaRPr lang="ru-RU" sz="1600" dirty="0"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1019365" y="-118586"/>
            <a:ext cx="7105269" cy="896398"/>
          </a:xfrm>
          <a:prstGeom prst="rect">
            <a:avLst/>
          </a:prstGeom>
        </p:spPr>
        <p:txBody>
          <a:bodyPr vert="horz" wrap="square" lIns="0" tIns="278129" rIns="0" bIns="0" rtlCol="0">
            <a:spAutoFit/>
          </a:bodyPr>
          <a:lstStyle>
            <a:lvl1pPr>
              <a:defRPr sz="1800" b="1" i="0">
                <a:solidFill>
                  <a:srgbClr val="0D79C9"/>
                </a:solidFill>
                <a:latin typeface="Arial"/>
                <a:ea typeface="+mj-ea"/>
                <a:cs typeface="Arial"/>
              </a:defRPr>
            </a:lvl1pPr>
          </a:lstStyle>
          <a:p>
            <a:pPr marR="3810" lvl="0" algn="ctr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Федеральный</a:t>
            </a:r>
            <a:r>
              <a:rPr kumimoji="0" lang="ru-RU" sz="2000" b="1" i="0" u="none" strike="noStrike" kern="0" cap="none" spc="-3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закон</a:t>
            </a:r>
            <a:r>
              <a:rPr kumimoji="0" lang="ru-RU" sz="2000" b="1" i="0" u="none" strike="noStrike" kern="0" cap="none" spc="-3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-19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№259-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ФЗ</a:t>
            </a:r>
            <a:r>
              <a:rPr kumimoji="0" lang="ru-RU" sz="2000" b="1" i="0" u="none" strike="noStrike" kern="0" cap="none" spc="-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от</a:t>
            </a:r>
            <a:r>
              <a:rPr kumimoji="0" lang="ru-RU" sz="2000" b="1" i="0" u="none" strike="noStrike" kern="0" cap="none" spc="-3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-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08.08.2024 </a:t>
            </a:r>
            <a:br>
              <a:rPr kumimoji="0" lang="ru-RU" sz="2000" b="1" i="0" u="none" strike="noStrike" kern="0" cap="none" spc="-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дополнен</a:t>
            </a:r>
            <a:r>
              <a:rPr kumimoji="0" lang="ru-RU" sz="2000" b="1" i="0" u="none" strike="noStrike" kern="0" cap="none" spc="-34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пп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r>
              <a:rPr kumimoji="0" lang="ru-RU" sz="2000" b="1" i="0" u="none" strike="noStrike" kern="0" cap="none" spc="-23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2</a:t>
            </a:r>
            <a:r>
              <a:rPr kumimoji="0" lang="ru-RU" sz="2000" b="1" i="0" u="none" strike="noStrike" kern="0" cap="none" spc="-1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п.</a:t>
            </a:r>
            <a:r>
              <a:rPr kumimoji="0" lang="ru-RU" sz="2000" b="1" i="0" u="none" strike="noStrike" kern="0" cap="none" spc="-1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2</a:t>
            </a:r>
            <a:r>
              <a:rPr kumimoji="0" lang="ru-RU" sz="2000" b="1" i="0" u="none" strike="noStrike" kern="0" cap="none" spc="-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ст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.220</a:t>
            </a:r>
            <a:r>
              <a:rPr kumimoji="0" lang="ru-RU" sz="2000" b="1" i="0" u="none" strike="noStrike" kern="0" cap="none" spc="8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НК</a:t>
            </a:r>
            <a:r>
              <a:rPr kumimoji="0" lang="ru-RU" sz="2000" b="1" i="0" u="none" strike="noStrike" kern="0" cap="none" spc="-19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РФ</a:t>
            </a:r>
            <a:endParaRPr kumimoji="0" lang="ru-RU" sz="2000" b="1" i="0" u="none" strike="noStrike" kern="0" cap="none" spc="-19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23" name="object 5"/>
          <p:cNvSpPr txBox="1"/>
          <p:nvPr/>
        </p:nvSpPr>
        <p:spPr>
          <a:xfrm>
            <a:off x="395536" y="1026947"/>
            <a:ext cx="8356415" cy="19486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/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algn="just"/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algn="just"/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algn="just"/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algn="just"/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algn="just"/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algn="just"/>
            <a:endParaRPr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7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385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7931224" cy="678989"/>
          </a:xfrm>
        </p:spPr>
        <p:txBody>
          <a:bodyPr>
            <a:noAutofit/>
          </a:bodyPr>
          <a:lstStyle/>
          <a:p>
            <a:pPr defTabSz="182563"/>
            <a:r>
              <a:rPr lang="ru-RU" sz="1800" b="1" kern="0" dirty="0">
                <a:solidFill>
                  <a:sysClr val="windowText" lastClr="00000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Федеральный</a:t>
            </a:r>
            <a:r>
              <a:rPr lang="en-US" sz="1800" b="1" kern="0" dirty="0">
                <a:solidFill>
                  <a:sysClr val="windowText" lastClr="00000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800" b="1" kern="0" dirty="0">
                <a:solidFill>
                  <a:sysClr val="windowText" lastClr="00000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закон</a:t>
            </a:r>
            <a:r>
              <a:rPr lang="en-US" sz="1800" b="1" kern="0" dirty="0">
                <a:solidFill>
                  <a:sysClr val="windowText" lastClr="00000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800" b="1" kern="0" dirty="0">
                <a:solidFill>
                  <a:sysClr val="windowText" lastClr="00000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от 08.08.2024 № </a:t>
            </a:r>
            <a:r>
              <a:rPr lang="ru-RU" sz="1800" b="1" kern="0" dirty="0" smtClean="0">
                <a:solidFill>
                  <a:sysClr val="windowText" lastClr="00000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259-ФЗ</a:t>
            </a:r>
            <a:r>
              <a:rPr lang="x-none" sz="1800" b="1">
                <a:latin typeface="Golos Text" panose="020B0503020202020204" pitchFamily="34" charset="0"/>
                <a:cs typeface="Golos Text" panose="020B0503020202020204" pitchFamily="34" charset="0"/>
              </a:rPr>
              <a:t> внесены изменения в</a:t>
            </a:r>
            <a:r>
              <a:rPr lang="ru-RU" sz="1800" b="1" dirty="0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800" b="1" dirty="0" err="1">
                <a:latin typeface="Golos Text" panose="020B0503020202020204" pitchFamily="34" charset="0"/>
                <a:cs typeface="Golos Text" panose="020B0503020202020204" pitchFamily="34" charset="0"/>
              </a:rPr>
              <a:t>абз</a:t>
            </a:r>
            <a:r>
              <a:rPr lang="ru-RU" sz="1800" b="1" dirty="0">
                <a:latin typeface="Golos Text" panose="020B0503020202020204" pitchFamily="34" charset="0"/>
                <a:cs typeface="Golos Text" panose="020B0503020202020204" pitchFamily="34" charset="0"/>
              </a:rPr>
              <a:t>. 8 п. 2 ст. 217 НК РФ</a:t>
            </a:r>
            <a:r>
              <a:rPr lang="x-none" sz="1800" b="1"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endParaRPr lang="ru-RU" sz="1800" b="1" dirty="0"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28600" y="1203598"/>
            <a:ext cx="8700420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800" b="0" i="0">
                <a:solidFill>
                  <a:srgbClr val="0D79C9"/>
                </a:solidFill>
                <a:latin typeface="Times New Roman"/>
                <a:ea typeface="+mn-ea"/>
                <a:cs typeface="Times New Roman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С 01.01.2024 внесены изменения 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в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абз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. 8 п. 2 ст. 217 НК РФ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(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Федеральным</a:t>
            </a:r>
            <a:r>
              <a:rPr lang="en-US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законом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от 08.08.2024 № 259-ФЗ «О внесении изменений в ч. I и II НК РФ и отдельные законодательные акты Российской Федерации о налогах и сборах»), </a:t>
            </a:r>
            <a:r>
              <a:rPr lang="x-none" sz="1600" b="1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при продажи недвижимого имущества родителями с несовершеннолетним ребенком с использованием материнского капитала</a:t>
            </a:r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, срок исчисляется с даты приобретения этого объекта недвижимого имущества в собственность (или с даты, определяемой в соответствии 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с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абз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. 4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п. 2 ст. 217.1 НК РФ) членом семьи налогоплательщика, 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</a:b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т.е</a:t>
            </a:r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. родителей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endParaRPr lang="ru-RU" sz="1600" dirty="0" smtClean="0">
              <a:solidFill>
                <a:schemeClr val="tx1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algn="just"/>
            <a:endParaRPr lang="ru-RU" sz="1600" dirty="0">
              <a:solidFill>
                <a:schemeClr val="tx1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algn="just"/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Таким образом, если право собственности 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налогоплательщика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-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x-none" sz="160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ребенка </a:t>
            </a:r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на долю в квартире возникло в связи с использованием средств материнского (семейного) капитала, то </a:t>
            </a:r>
            <a:r>
              <a:rPr lang="x-none" sz="1600" b="1">
                <a:solidFill>
                  <a:srgbClr val="0070C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минимальный предельный срок владения долей в такой квартире исчисляется с даты приобретения данной квартиры в собственность родителей</a:t>
            </a:r>
            <a:r>
              <a:rPr lang="x-none" sz="160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.</a:t>
            </a:r>
            <a:endParaRPr lang="ru-RU" sz="1600" dirty="0">
              <a:solidFill>
                <a:schemeClr val="tx1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D79C9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8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389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8"/>
          <p:cNvSpPr txBox="1">
            <a:spLocks/>
          </p:cNvSpPr>
          <p:nvPr/>
        </p:nvSpPr>
        <p:spPr>
          <a:xfrm>
            <a:off x="514350" y="171451"/>
            <a:ext cx="8306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D79C9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Реализация объектов недвижимого имущества использованного в </a:t>
            </a:r>
            <a:r>
              <a:rPr lang="ru-RU" sz="20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предпринимательской деятельности</a:t>
            </a:r>
            <a:endParaRPr lang="ru-RU" sz="2000" dirty="0"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/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</a:b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7" name="Текст 9"/>
          <p:cNvSpPr txBox="1">
            <a:spLocks/>
          </p:cNvSpPr>
          <p:nvPr/>
        </p:nvSpPr>
        <p:spPr>
          <a:xfrm>
            <a:off x="514350" y="1059582"/>
            <a:ext cx="8414670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800" b="0" i="0">
                <a:solidFill>
                  <a:srgbClr val="0D79C9"/>
                </a:solidFill>
                <a:latin typeface="Times New Roman"/>
                <a:ea typeface="+mn-ea"/>
                <a:cs typeface="Times New Roman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Доходы, полученные от продажи недвижимого имущества, </a:t>
            </a:r>
            <a:r>
              <a:rPr lang="ru-RU" sz="1600" b="1" dirty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использовавшегося в предпринимательской деятельности</a:t>
            </a:r>
            <a:r>
              <a:rPr lang="ru-RU" sz="160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 (за исключением жилых домов, квартир, комнат, включая приватизированные жилые помещения, садовых домов или доли (долей) в них, а также транспортных средств), не освобождаются от обложения налогом на доходы физических лиц независимо от срока владения таким недвижимым имуществом.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 </a:t>
            </a:r>
          </a:p>
          <a:p>
            <a:pPr algn="just"/>
            <a:r>
              <a:rPr lang="ru-RU" sz="1600" b="1" dirty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П</a:t>
            </a:r>
            <a:r>
              <a:rPr lang="ru-RU" sz="1600" b="1" dirty="0" smtClean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ример</a:t>
            </a:r>
            <a:r>
              <a:rPr lang="ru-RU" sz="1600" b="1" dirty="0">
                <a:solidFill>
                  <a:schemeClr val="accent6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Физическое лицо имело в собственности иное здание и сооружение, которые использовались в предпринимательской деятельности (либо сдавались в аренду). Данные объекты находились в собственности более 10 лет, но в случае продажи объекты будут подлежать налогообложению, не смотря на то, что находились в собственности более 3-х лет, так как они </a:t>
            </a:r>
            <a:r>
              <a:rPr lang="ru-RU" sz="1600" dirty="0" smtClean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использовались </a:t>
            </a:r>
            <a:r>
              <a:rPr lang="ru-RU" sz="1600" dirty="0">
                <a:solidFill>
                  <a:schemeClr val="tx1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в предпринимательской деятельности. </a:t>
            </a:r>
          </a:p>
          <a:p>
            <a:pPr marL="0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D79C9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noFill/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t>9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902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772</Words>
  <Application>Microsoft Office PowerPoint</Application>
  <PresentationFormat>Экран (16:9)</PresentationFormat>
  <Paragraphs>95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Освобождение от представления налоговой декларации по форме 3-НДФЛ ( п. 4. ст. 229НК РФ)</vt:lpstr>
      <vt:lpstr>Презентация PowerPoint</vt:lpstr>
      <vt:lpstr>Презентация PowerPoint</vt:lpstr>
      <vt:lpstr>При продаже с 01.01.2024 жилых  помещений (долей в  них), образованных в результате раздела, объединения, перепланировки или реконструкции ранее приобретенных жилых помещений, выдела доли из жилого помещения в состав расходов  по  приобретению  объектов  могут  включаться расходы на  приобретение исходных жилых помещений (доли  в жилом помещении - при выделе доли из жилого помещения).   ! При этом при продаже жилья или долей в них, образованных в результате раздела исходного жилого помещения, расходы учитываются пропорционально площади каждого жилого помещения, образованного в результате раздела исходного жилого помещения.</vt:lpstr>
      <vt:lpstr>Федеральный закон от 08.08.2024 № 259-ФЗ внесены изменения в абз. 8 п. 2 ст. 217 НК РФ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Едемский Сергей Викторович</dc:creator>
  <cp:lastModifiedBy>Загороднюк Татьяна Владимировна</cp:lastModifiedBy>
  <cp:revision>52</cp:revision>
  <dcterms:modified xsi:type="dcterms:W3CDTF">2026-07-13T01:28:54Z</dcterms:modified>
</cp:coreProperties>
</file>