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48" r:id="rId2"/>
    <p:sldId id="350" r:id="rId3"/>
    <p:sldId id="343" r:id="rId4"/>
    <p:sldId id="344" r:id="rId5"/>
    <p:sldId id="345" r:id="rId6"/>
    <p:sldId id="346" r:id="rId7"/>
    <p:sldId id="347" r:id="rId8"/>
  </p:sldIdLst>
  <p:sldSz cx="9144000" cy="5143500" type="screen16x9"/>
  <p:notesSz cx="6797675" cy="9926638"/>
  <p:defaultTextStyle>
    <a:defPPr>
      <a:defRPr lang="ru-RU"/>
    </a:defPPr>
    <a:lvl1pPr marL="0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8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1565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3939"/>
    <a:srgbClr val="005AA9"/>
    <a:srgbClr val="CD5447"/>
    <a:srgbClr val="DE5050"/>
    <a:srgbClr val="E05E5E"/>
    <a:srgbClr val="E47272"/>
    <a:srgbClr val="DB4141"/>
    <a:srgbClr val="8D8C90"/>
    <a:srgbClr val="50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07" autoAdjust="0"/>
    <p:restoredTop sz="78821" autoAdjust="0"/>
  </p:normalViewPr>
  <p:slideViewPr>
    <p:cSldViewPr showGuides="1">
      <p:cViewPr varScale="1">
        <p:scale>
          <a:sx n="114" d="100"/>
          <a:sy n="114" d="100"/>
        </p:scale>
        <p:origin x="-533" y="-67"/>
      </p:cViewPr>
      <p:guideLst>
        <p:guide orient="horz" pos="1620"/>
        <p:guide orient="horz" pos="2968"/>
        <p:guide orient="horz" pos="352"/>
        <p:guide orient="horz" pos="948"/>
        <p:guide pos="2880"/>
        <p:guide pos="385"/>
        <p:guide pos="1565"/>
        <p:guide pos="5193"/>
        <p:guide pos="40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38750-5DC9-4943-936D-9C9F7BBD5575}" type="datetimeFigureOut">
              <a:rPr lang="ru-RU" smtClean="0"/>
              <a:t>21.04.2016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7F29F-BEA4-4A6C-AB20-438FF80E9E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5728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7330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8148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96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444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591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8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8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5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466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400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00"/>
            <a:ext cx="7548638" cy="946151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1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561" tIns="35780" rIns="71561" bIns="35780" rtlCol="0">
            <a:noAutofit/>
          </a:bodyPr>
          <a:lstStyle/>
          <a:p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50"/>
            <a:ext cx="7632700" cy="3206749"/>
          </a:xfrm>
        </p:spPr>
        <p:txBody>
          <a:bodyPr>
            <a:noAutofit/>
          </a:bodyPr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188" y="558801"/>
            <a:ext cx="7632699" cy="946150"/>
          </a:xfrm>
        </p:spPr>
        <p:txBody>
          <a:bodyPr>
            <a:noAutofit/>
          </a:bodyPr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64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6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6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799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88" y="1504950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0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7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630" tIns="40815" rIns="81630" bIns="40815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189" y="1491630"/>
            <a:ext cx="7632699" cy="3220070"/>
          </a:xfrm>
          <a:prstGeom prst="rect">
            <a:avLst/>
          </a:prstGeom>
        </p:spPr>
        <p:txBody>
          <a:bodyPr vert="horz" lIns="81630" tIns="40815" rIns="81630" bIns="40815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3"/>
            <a:ext cx="2133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31" y="4398169"/>
            <a:ext cx="503585" cy="513582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>
              <a:lnSpc>
                <a:spcPts val="1878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fld id="{E20E89E6-FE54-4E13-859C-1FA908D70D3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63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hf hdr="0" ftr="0" dt="0"/>
  <p:txStyles>
    <p:titleStyle>
      <a:lvl1pPr algn="l" defTabSz="816296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4505" indent="0" algn="l" defTabSz="816296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indent="0" algn="l" defTabSz="816296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96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2020" algn="just" defTabSz="816296" rtl="0" eaLnBrk="1" latinLnBrk="0" hangingPunct="1">
        <a:lnSpc>
          <a:spcPts val="19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indent="0" algn="l" defTabSz="816296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Особенности заполнения расчета 6-НДФЛ за 1 квартал 2016 года 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2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11510"/>
            <a:ext cx="4212000" cy="1980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47"/>
          <a:stretch/>
        </p:blipFill>
        <p:spPr bwMode="auto">
          <a:xfrm>
            <a:off x="2267745" y="2427734"/>
            <a:ext cx="4212000" cy="216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532567" y="915566"/>
            <a:ext cx="1828928" cy="864096"/>
          </a:xfrm>
          <a:prstGeom prst="wedgeRectCallout">
            <a:avLst>
              <a:gd name="adj1" fmla="val -66916"/>
              <a:gd name="adj2" fmla="val -642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040 =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(стр. 020 – стр. 030)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х стр. 010 / 100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900" b="1" i="1" dirty="0" err="1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п.1.3</a:t>
            </a: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 Контрольных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соотношений)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32567" y="1851670"/>
            <a:ext cx="1828928" cy="1080120"/>
          </a:xfrm>
          <a:prstGeom prst="wedgeRectCallout">
            <a:avLst>
              <a:gd name="adj1" fmla="val -69350"/>
              <a:gd name="adj2" fmla="val -3033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070 – стр.</a:t>
            </a:r>
            <a:r>
              <a:rPr kumimoji="0" lang="ru-RU" sz="1200" b="1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090 </a:t>
            </a:r>
            <a:r>
              <a:rPr lang="en-US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&lt;=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перечислено налога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900" b="1" i="1" dirty="0" err="1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п.2.1</a:t>
            </a: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900" b="1" i="1" dirty="0">
                <a:solidFill>
                  <a:srgbClr val="005AA9"/>
                </a:solidFill>
              </a:rPr>
              <a:t>Контрольных 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i="1" dirty="0">
                <a:solidFill>
                  <a:srgbClr val="005AA9"/>
                </a:solidFill>
              </a:rPr>
              <a:t>соотношений</a:t>
            </a: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стр</a:t>
            </a:r>
            <a:r>
              <a:rPr lang="ru-RU" sz="12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070 </a:t>
            </a:r>
            <a:r>
              <a:rPr lang="ru-RU" sz="12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= 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сумма стр</a:t>
            </a:r>
            <a:r>
              <a:rPr lang="ru-RU" sz="12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140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4664" y="1059582"/>
            <a:ext cx="1828926" cy="738109"/>
          </a:xfrm>
          <a:prstGeom prst="wedgeRectCallout">
            <a:avLst>
              <a:gd name="adj1" fmla="val 63690"/>
              <a:gd name="adj2" fmla="val 57798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060 </a:t>
            </a:r>
            <a:r>
              <a:rPr lang="en-US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=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кол-во справок 2-НДФЛ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900" b="1" i="1" dirty="0" err="1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п.3.5</a:t>
            </a: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900" b="1" i="1" dirty="0">
                <a:solidFill>
                  <a:srgbClr val="005AA9"/>
                </a:solidFill>
              </a:rPr>
              <a:t>Контрольных 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i="1" dirty="0">
                <a:solidFill>
                  <a:srgbClr val="005AA9"/>
                </a:solidFill>
              </a:rPr>
              <a:t>соотношений</a:t>
            </a:r>
            <a:r>
              <a:rPr lang="ru-RU" sz="900" b="1" i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)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32568" y="411510"/>
            <a:ext cx="1828927" cy="432048"/>
          </a:xfrm>
          <a:prstGeom prst="wedgeRectCallout">
            <a:avLst>
              <a:gd name="adj1" fmla="val -71526"/>
              <a:gd name="adj2" fmla="val -26060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з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 отчетный период 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(нарастающим итогом)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532568" y="3003798"/>
            <a:ext cx="1828927" cy="1368152"/>
          </a:xfrm>
          <a:prstGeom prst="wedgeRectCallout">
            <a:avLst>
              <a:gd name="adj1" fmla="val -65939"/>
              <a:gd name="adj2" fmla="val -4962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>
            <a:defPPr>
              <a:defRPr lang="ru-RU"/>
            </a:defPPr>
            <a:lvl1pPr marR="0" indent="0" algn="ctr" defTabSz="1043056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C00000"/>
                </a:solidFill>
              </a:rPr>
              <a:t>за 3 последних месяца</a:t>
            </a:r>
          </a:p>
          <a:p>
            <a:r>
              <a:rPr lang="ru-RU" dirty="0">
                <a:solidFill>
                  <a:srgbClr val="C00000"/>
                </a:solidFill>
              </a:rPr>
              <a:t>отчетного периода</a:t>
            </a:r>
          </a:p>
          <a:p>
            <a:r>
              <a:rPr lang="ru-RU" dirty="0"/>
              <a:t>(без нарастающего итога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включая </a:t>
            </a:r>
          </a:p>
          <a:p>
            <a:r>
              <a:rPr lang="ru-RU" dirty="0" smtClean="0"/>
              <a:t>зарплату за декабрь,</a:t>
            </a:r>
          </a:p>
          <a:p>
            <a:r>
              <a:rPr lang="ru-RU" dirty="0" smtClean="0"/>
              <a:t>выплаченную </a:t>
            </a:r>
          </a:p>
          <a:p>
            <a:r>
              <a:rPr lang="ru-RU" dirty="0" smtClean="0"/>
              <a:t>в январе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2308714" y="2821037"/>
            <a:ext cx="3631437" cy="576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85701" y="1851670"/>
            <a:ext cx="1828926" cy="936104"/>
          </a:xfrm>
          <a:prstGeom prst="wedgeRectCallout">
            <a:avLst>
              <a:gd name="adj1" fmla="val 62104"/>
              <a:gd name="adj2" fmla="val 4988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100 =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последний день месяца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(по зарплате) или</a:t>
            </a:r>
            <a:endParaRPr lang="ru-RU" sz="1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rgbClr val="C00000"/>
                </a:solidFill>
              </a:rPr>
              <a:t>дата выплаты отпускных</a:t>
            </a:r>
            <a:endParaRPr lang="ru-RU" sz="1200" b="1" dirty="0">
              <a:solidFill>
                <a:srgbClr val="C00000"/>
              </a:solidFill>
            </a:endParaRPr>
          </a:p>
          <a:p>
            <a:pPr algn="ctr" defTabSz="1043056">
              <a:spcBef>
                <a:spcPct val="0"/>
              </a:spcBef>
            </a:pPr>
            <a:r>
              <a:rPr lang="ru-RU" sz="900" b="1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900" b="1" i="1" dirty="0" err="1" smtClean="0">
                <a:solidFill>
                  <a:schemeClr val="tx2"/>
                </a:solidFill>
              </a:rPr>
              <a:t>пп.1</a:t>
            </a:r>
            <a:r>
              <a:rPr lang="ru-RU" sz="900" b="1" i="1" dirty="0" smtClean="0">
                <a:solidFill>
                  <a:schemeClr val="tx2"/>
                </a:solidFill>
              </a:rPr>
              <a:t> </a:t>
            </a:r>
            <a:r>
              <a:rPr lang="ru-RU" sz="900" b="1" i="1" dirty="0" err="1" smtClean="0">
                <a:solidFill>
                  <a:schemeClr val="tx2"/>
                </a:solidFill>
              </a:rPr>
              <a:t>п.1</a:t>
            </a:r>
            <a:r>
              <a:rPr lang="ru-RU" sz="900" b="1" i="1" dirty="0" smtClean="0">
                <a:solidFill>
                  <a:schemeClr val="tx2"/>
                </a:solidFill>
              </a:rPr>
              <a:t>, </a:t>
            </a:r>
            <a:r>
              <a:rPr lang="ru-RU" sz="900" b="1" i="1" dirty="0" err="1">
                <a:solidFill>
                  <a:schemeClr val="tx2"/>
                </a:solidFill>
              </a:rPr>
              <a:t>п.2</a:t>
            </a:r>
            <a:r>
              <a:rPr lang="ru-RU" sz="900" b="1" i="1" dirty="0" smtClean="0">
                <a:solidFill>
                  <a:schemeClr val="tx2"/>
                </a:solidFill>
              </a:rPr>
              <a:t> </a:t>
            </a:r>
            <a:r>
              <a:rPr lang="ru-RU" sz="900" b="1" i="1" dirty="0" err="1" smtClean="0">
                <a:solidFill>
                  <a:schemeClr val="tx2"/>
                </a:solidFill>
              </a:rPr>
              <a:t>ст.223</a:t>
            </a:r>
            <a:r>
              <a:rPr lang="ru-RU" sz="900" b="1" i="1" dirty="0" smtClean="0">
                <a:solidFill>
                  <a:schemeClr val="tx2"/>
                </a:solidFill>
              </a:rPr>
              <a:t> НК) *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94663" y="3291830"/>
            <a:ext cx="1828927" cy="1286053"/>
          </a:xfrm>
          <a:prstGeom prst="wedgeRectCallout">
            <a:avLst>
              <a:gd name="adj1" fmla="val 58076"/>
              <a:gd name="adj2" fmla="val -4159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120 =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110 + 1 день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(по зарплате</a:t>
            </a:r>
            <a:r>
              <a:rPr lang="ru-RU" sz="1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 или 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rgbClr val="C00000"/>
                </a:solidFill>
              </a:rPr>
              <a:t>последний день месяца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chemeClr val="tx2"/>
                </a:solidFill>
              </a:rPr>
              <a:t>(по отпускным и 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chemeClr val="tx2"/>
                </a:solidFill>
              </a:rPr>
              <a:t>больничным)</a:t>
            </a:r>
            <a:endParaRPr lang="ru-RU" sz="1200" b="1" dirty="0">
              <a:solidFill>
                <a:schemeClr val="tx2"/>
              </a:solidFill>
            </a:endParaRPr>
          </a:p>
          <a:p>
            <a:pPr algn="ctr" defTabSz="1043056">
              <a:spcBef>
                <a:spcPct val="0"/>
              </a:spcBef>
            </a:pPr>
            <a:r>
              <a:rPr lang="ru-RU" sz="900" b="1" i="1" dirty="0">
                <a:solidFill>
                  <a:schemeClr val="tx2"/>
                </a:solidFill>
              </a:rPr>
              <a:t>(</a:t>
            </a:r>
            <a:r>
              <a:rPr lang="ru-RU" sz="900" b="1" i="1" dirty="0" err="1">
                <a:solidFill>
                  <a:schemeClr val="tx2"/>
                </a:solidFill>
              </a:rPr>
              <a:t>п.6</a:t>
            </a:r>
            <a:r>
              <a:rPr lang="ru-RU" sz="900" b="1" i="1" dirty="0">
                <a:solidFill>
                  <a:schemeClr val="tx2"/>
                </a:solidFill>
              </a:rPr>
              <a:t> </a:t>
            </a:r>
            <a:r>
              <a:rPr lang="ru-RU" sz="900" b="1" i="1" dirty="0" err="1">
                <a:solidFill>
                  <a:schemeClr val="tx2"/>
                </a:solidFill>
              </a:rPr>
              <a:t>ст.226</a:t>
            </a:r>
            <a:r>
              <a:rPr lang="ru-RU" sz="900" b="1" i="1" dirty="0">
                <a:solidFill>
                  <a:schemeClr val="tx2"/>
                </a:solidFill>
              </a:rPr>
              <a:t> НК</a:t>
            </a:r>
            <a:r>
              <a:rPr lang="ru-RU" sz="900" b="1" i="1" dirty="0" smtClean="0">
                <a:solidFill>
                  <a:schemeClr val="tx2"/>
                </a:solidFill>
              </a:rPr>
              <a:t>)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90331" y="2859782"/>
            <a:ext cx="1828926" cy="369054"/>
          </a:xfrm>
          <a:prstGeom prst="wedgeRectCallout">
            <a:avLst>
              <a:gd name="adj1" fmla="val 57757"/>
              <a:gd name="adj2" fmla="val 1685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стр. 110 = дата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" b="1" dirty="0" smtClean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фактической </a:t>
            </a:r>
            <a:r>
              <a:rPr lang="ru-RU" sz="12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выплаты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4659429"/>
            <a:ext cx="4997415" cy="226115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* с учетом постановления Президиума ВАС РФ от 07.02.2012 №11709/11</a:t>
            </a:r>
          </a:p>
        </p:txBody>
      </p:sp>
    </p:spTree>
    <p:extLst>
      <p:ext uri="{BB962C8B-B14F-4D97-AF65-F5344CB8AC3E}">
        <p14:creationId xmlns:p14="http://schemas.microsoft.com/office/powerpoint/2010/main" val="31466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183" y="2141721"/>
            <a:ext cx="5757041" cy="2706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979" y="341769"/>
            <a:ext cx="5672138" cy="175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Пример 1. При выплате </a:t>
            </a:r>
            <a:r>
              <a:rPr lang="ru-RU" sz="1400" b="1" dirty="0">
                <a:solidFill>
                  <a:schemeClr val="tx2"/>
                </a:solidFill>
              </a:rPr>
              <a:t>заработной </a:t>
            </a:r>
            <a:r>
              <a:rPr lang="ru-RU" sz="1400" b="1" dirty="0" smtClean="0">
                <a:solidFill>
                  <a:schemeClr val="tx2"/>
                </a:solidFill>
              </a:rPr>
              <a:t>платы по окончании месяца (1 раздел) 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35733" y="1807917"/>
            <a:ext cx="879594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>
            <a:stCxn id="18" idx="2"/>
          </p:cNvCxnSpPr>
          <p:nvPr/>
        </p:nvCxnSpPr>
        <p:spPr>
          <a:xfrm flipH="1">
            <a:off x="3563888" y="2095917"/>
            <a:ext cx="1311642" cy="75611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356208" y="1807917"/>
            <a:ext cx="72796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>
            <a:stCxn id="20" idx="2"/>
          </p:cNvCxnSpPr>
          <p:nvPr/>
        </p:nvCxnSpPr>
        <p:spPr>
          <a:xfrm flipH="1">
            <a:off x="3779912" y="2095917"/>
            <a:ext cx="1940276" cy="111615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157200" y="928399"/>
            <a:ext cx="762335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13853" y="1802215"/>
            <a:ext cx="66537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199324" y="1807917"/>
            <a:ext cx="72796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 стрелкой 41"/>
          <p:cNvCxnSpPr>
            <a:stCxn id="41" idx="2"/>
          </p:cNvCxnSpPr>
          <p:nvPr/>
        </p:nvCxnSpPr>
        <p:spPr>
          <a:xfrm flipH="1">
            <a:off x="5652122" y="2095917"/>
            <a:ext cx="911182" cy="110326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2002961" y="2042950"/>
            <a:ext cx="0" cy="21129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2002961" y="2042950"/>
            <a:ext cx="170674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6199324" y="4371950"/>
            <a:ext cx="892956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7092280" y="1568571"/>
            <a:ext cx="0" cy="280337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6919535" y="1574052"/>
            <a:ext cx="17274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8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75" y="2114630"/>
            <a:ext cx="5010837" cy="273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5979" y="341769"/>
            <a:ext cx="5672138" cy="175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17800" y="915566"/>
            <a:ext cx="897527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091917" y="915566"/>
            <a:ext cx="817901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541226" y="1635566"/>
            <a:ext cx="0" cy="96270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226154" y="2582316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226154" y="3273408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226154" y="3958217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5315327" y="1637586"/>
            <a:ext cx="984866" cy="1299877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956013" y="917586"/>
            <a:ext cx="841148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 стрелкой 37"/>
          <p:cNvCxnSpPr/>
          <p:nvPr/>
        </p:nvCxnSpPr>
        <p:spPr>
          <a:xfrm flipH="1" flipV="1">
            <a:off x="2843808" y="3083556"/>
            <a:ext cx="4208269" cy="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7052076" y="1637586"/>
            <a:ext cx="0" cy="144597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884368" y="1512948"/>
            <a:ext cx="951303" cy="1058802"/>
          </a:xfrm>
          <a:prstGeom prst="wedgeRectCallout">
            <a:avLst>
              <a:gd name="adj1" fmla="val -61835"/>
              <a:gd name="adj2" fmla="val -3011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 раздел</a:t>
            </a:r>
            <a:r>
              <a:rPr kumimoji="0" lang="ru-RU" sz="1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расчета </a:t>
            </a:r>
            <a:endParaRPr kumimoji="0" lang="en-US" sz="1200" b="1" i="0" u="none" strike="noStrike" kern="1200" cap="none" spc="0" normalizeH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6-НДФЛ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за полугодие</a:t>
            </a: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2016</a:t>
            </a: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года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758" y="1995686"/>
            <a:ext cx="890309" cy="842694"/>
          </a:xfrm>
          <a:prstGeom prst="wedgeRectCallout">
            <a:avLst>
              <a:gd name="adj1" fmla="val 62104"/>
              <a:gd name="adj2" fmla="val 3611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100 =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последний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день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месяца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Пример 1. При выплате </a:t>
            </a:r>
            <a:r>
              <a:rPr lang="ru-RU" sz="1400" b="1" dirty="0">
                <a:solidFill>
                  <a:schemeClr val="tx2"/>
                </a:solidFill>
              </a:rPr>
              <a:t>заработной </a:t>
            </a:r>
            <a:r>
              <a:rPr lang="ru-RU" sz="1400" b="1" dirty="0" smtClean="0">
                <a:solidFill>
                  <a:schemeClr val="tx2"/>
                </a:solidFill>
              </a:rPr>
              <a:t>платы по окончании месяца (2 раздел) 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758" y="3067451"/>
            <a:ext cx="890310" cy="944459"/>
          </a:xfrm>
          <a:prstGeom prst="wedgeRectCallout">
            <a:avLst>
              <a:gd name="adj1" fmla="val 63161"/>
              <a:gd name="adj2" fmla="val -3570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120 =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110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+ 1 день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dirty="0">
                <a:solidFill>
                  <a:schemeClr val="tx2"/>
                </a:solidFill>
              </a:rPr>
              <a:t>(с учетом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dirty="0">
                <a:solidFill>
                  <a:schemeClr val="tx2"/>
                </a:solidFill>
              </a:rPr>
              <a:t>выходных</a:t>
            </a:r>
            <a:r>
              <a:rPr lang="ru-RU" sz="900" b="1" dirty="0" smtClean="0">
                <a:solidFill>
                  <a:schemeClr val="tx2"/>
                </a:solidFill>
              </a:rPr>
              <a:t>)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3478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2139703"/>
            <a:ext cx="5731844" cy="2719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9502"/>
            <a:ext cx="5664389" cy="174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35733" y="1807917"/>
            <a:ext cx="879594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>
            <a:stCxn id="18" idx="2"/>
          </p:cNvCxnSpPr>
          <p:nvPr/>
        </p:nvCxnSpPr>
        <p:spPr>
          <a:xfrm flipH="1">
            <a:off x="3563888" y="2095917"/>
            <a:ext cx="1311642" cy="75611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356208" y="1807917"/>
            <a:ext cx="72796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>
            <a:stCxn id="20" idx="2"/>
          </p:cNvCxnSpPr>
          <p:nvPr/>
        </p:nvCxnSpPr>
        <p:spPr>
          <a:xfrm flipH="1">
            <a:off x="3779912" y="2095917"/>
            <a:ext cx="1940276" cy="111615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199324" y="1131590"/>
            <a:ext cx="720211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13853" y="1802215"/>
            <a:ext cx="66537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199324" y="1807917"/>
            <a:ext cx="72796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 стрелкой 41"/>
          <p:cNvCxnSpPr>
            <a:stCxn id="41" idx="2"/>
          </p:cNvCxnSpPr>
          <p:nvPr/>
        </p:nvCxnSpPr>
        <p:spPr>
          <a:xfrm flipH="1">
            <a:off x="5652122" y="2095917"/>
            <a:ext cx="911182" cy="110326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2002961" y="2042950"/>
            <a:ext cx="0" cy="21129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2002961" y="2042950"/>
            <a:ext cx="170674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Пример 2. При выплате </a:t>
            </a:r>
            <a:r>
              <a:rPr lang="ru-RU" sz="1400" b="1" dirty="0">
                <a:solidFill>
                  <a:schemeClr val="tx2"/>
                </a:solidFill>
              </a:rPr>
              <a:t>заработной </a:t>
            </a:r>
            <a:r>
              <a:rPr lang="ru-RU" sz="1400" b="1" dirty="0" smtClean="0">
                <a:solidFill>
                  <a:schemeClr val="tx2"/>
                </a:solidFill>
              </a:rPr>
              <a:t>платы до окончания месяца (1 раздел) </a:t>
            </a:r>
            <a:endParaRPr lang="ru-RU" sz="1400" b="1" dirty="0">
              <a:solidFill>
                <a:schemeClr val="tx2"/>
              </a:solidFill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6199324" y="4371950"/>
            <a:ext cx="892956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7092280" y="1568571"/>
            <a:ext cx="0" cy="280337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919535" y="1574052"/>
            <a:ext cx="17274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1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136" y="2118339"/>
            <a:ext cx="4966576" cy="274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9502"/>
            <a:ext cx="5664389" cy="174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17800" y="1129650"/>
            <a:ext cx="897527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091917" y="1129650"/>
            <a:ext cx="817901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541226" y="1851670"/>
            <a:ext cx="0" cy="74660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226154" y="2582316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226154" y="3273408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226154" y="3958217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5315327" y="1851670"/>
            <a:ext cx="875385" cy="1085793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956013" y="1131670"/>
            <a:ext cx="841148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 стрелкой 37"/>
          <p:cNvCxnSpPr/>
          <p:nvPr/>
        </p:nvCxnSpPr>
        <p:spPr>
          <a:xfrm flipH="1" flipV="1">
            <a:off x="2843808" y="3083556"/>
            <a:ext cx="4208269" cy="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7052076" y="1851670"/>
            <a:ext cx="1" cy="123188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4758" y="3067451"/>
            <a:ext cx="890310" cy="944459"/>
          </a:xfrm>
          <a:prstGeom prst="wedgeRectCallout">
            <a:avLst>
              <a:gd name="adj1" fmla="val 63161"/>
              <a:gd name="adj2" fmla="val -3570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120 =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110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+ 1 день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dirty="0">
                <a:solidFill>
                  <a:schemeClr val="tx2"/>
                </a:solidFill>
              </a:rPr>
              <a:t>(с учетом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dirty="0">
                <a:solidFill>
                  <a:schemeClr val="tx2"/>
                </a:solidFill>
              </a:rPr>
              <a:t>выходных</a:t>
            </a:r>
            <a:r>
              <a:rPr lang="ru-RU" sz="900" b="1" dirty="0" smtClean="0">
                <a:solidFill>
                  <a:schemeClr val="tx2"/>
                </a:solidFill>
              </a:rPr>
              <a:t>)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Пример 2. При выплате </a:t>
            </a:r>
            <a:r>
              <a:rPr lang="ru-RU" sz="1400" b="1" dirty="0">
                <a:solidFill>
                  <a:schemeClr val="tx2"/>
                </a:solidFill>
              </a:rPr>
              <a:t>заработной </a:t>
            </a:r>
            <a:r>
              <a:rPr lang="ru-RU" sz="1400" b="1" dirty="0" smtClean="0">
                <a:solidFill>
                  <a:schemeClr val="tx2"/>
                </a:solidFill>
              </a:rPr>
              <a:t>платы до окончания месяца (2 раздел) </a:t>
            </a:r>
            <a:endParaRPr lang="ru-RU" sz="1400" b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4758" y="1995686"/>
            <a:ext cx="890309" cy="842694"/>
          </a:xfrm>
          <a:prstGeom prst="wedgeRectCallout">
            <a:avLst>
              <a:gd name="adj1" fmla="val 62104"/>
              <a:gd name="adj2" fmla="val 3611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100 =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последний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день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месяца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6575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2139703"/>
            <a:ext cx="5688632" cy="2740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4036"/>
            <a:ext cx="5684731" cy="1762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35733" y="1807917"/>
            <a:ext cx="879594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>
            <a:stCxn id="18" idx="2"/>
          </p:cNvCxnSpPr>
          <p:nvPr/>
        </p:nvCxnSpPr>
        <p:spPr>
          <a:xfrm flipH="1">
            <a:off x="3563888" y="2095917"/>
            <a:ext cx="1311642" cy="75611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356208" y="1807917"/>
            <a:ext cx="72796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 стрелкой 20"/>
          <p:cNvCxnSpPr>
            <a:stCxn id="20" idx="2"/>
          </p:cNvCxnSpPr>
          <p:nvPr/>
        </p:nvCxnSpPr>
        <p:spPr>
          <a:xfrm flipH="1">
            <a:off x="3779912" y="2095917"/>
            <a:ext cx="1940276" cy="111615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6199324" y="1131590"/>
            <a:ext cx="720211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713853" y="1802215"/>
            <a:ext cx="66537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6199324" y="1807917"/>
            <a:ext cx="727960" cy="288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 стрелкой 41"/>
          <p:cNvCxnSpPr>
            <a:stCxn id="41" idx="2"/>
          </p:cNvCxnSpPr>
          <p:nvPr/>
        </p:nvCxnSpPr>
        <p:spPr>
          <a:xfrm flipH="1">
            <a:off x="5652122" y="2095917"/>
            <a:ext cx="911182" cy="1103268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 стрелкой 82"/>
          <p:cNvCxnSpPr/>
          <p:nvPr/>
        </p:nvCxnSpPr>
        <p:spPr>
          <a:xfrm flipH="1">
            <a:off x="6199324" y="4371950"/>
            <a:ext cx="892956" cy="0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 flipV="1">
            <a:off x="7092280" y="1568571"/>
            <a:ext cx="0" cy="2803379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6919535" y="1574052"/>
            <a:ext cx="17274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 стрелкой 109"/>
          <p:cNvCxnSpPr/>
          <p:nvPr/>
        </p:nvCxnSpPr>
        <p:spPr>
          <a:xfrm>
            <a:off x="2002961" y="2042950"/>
            <a:ext cx="0" cy="2112976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2002961" y="2042950"/>
            <a:ext cx="1706742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Пример 3. При выплате отпускных (1 раздел) </a:t>
            </a:r>
            <a:endParaRPr lang="ru-RU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4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974" y="2121937"/>
            <a:ext cx="5007286" cy="27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44036"/>
            <a:ext cx="5684731" cy="1762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417800" y="1129650"/>
            <a:ext cx="897527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091917" y="1129650"/>
            <a:ext cx="817901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4541226" y="1851670"/>
            <a:ext cx="0" cy="746605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226154" y="2582316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226154" y="3273408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226154" y="3958217"/>
            <a:ext cx="1548000" cy="684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 стрелкой 31"/>
          <p:cNvCxnSpPr/>
          <p:nvPr/>
        </p:nvCxnSpPr>
        <p:spPr>
          <a:xfrm flipH="1">
            <a:off x="5315327" y="1851670"/>
            <a:ext cx="875385" cy="1085793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36"/>
          <p:cNvSpPr/>
          <p:nvPr/>
        </p:nvSpPr>
        <p:spPr>
          <a:xfrm>
            <a:off x="6956013" y="1131670"/>
            <a:ext cx="841148" cy="720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8" name="Прямая со стрелкой 37"/>
          <p:cNvCxnSpPr/>
          <p:nvPr/>
        </p:nvCxnSpPr>
        <p:spPr>
          <a:xfrm flipH="1" flipV="1">
            <a:off x="2843808" y="3083556"/>
            <a:ext cx="4208269" cy="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7052076" y="1851670"/>
            <a:ext cx="1" cy="123188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4661" y="3003798"/>
            <a:ext cx="890310" cy="1080120"/>
          </a:xfrm>
          <a:prstGeom prst="wedgeRectCallout">
            <a:avLst>
              <a:gd name="adj1" fmla="val 63161"/>
              <a:gd name="adj2" fmla="val -35703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120 = 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>
                <a:solidFill>
                  <a:schemeClr val="tx2"/>
                </a:solidFill>
              </a:rPr>
              <a:t>последний 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chemeClr val="tx2"/>
                </a:solidFill>
              </a:rPr>
              <a:t>день</a:t>
            </a:r>
          </a:p>
          <a:p>
            <a:pPr algn="ctr" defTabSz="1043056">
              <a:spcBef>
                <a:spcPct val="0"/>
              </a:spcBef>
            </a:pPr>
            <a:r>
              <a:rPr lang="ru-RU" sz="1200" b="1" dirty="0" smtClean="0">
                <a:solidFill>
                  <a:schemeClr val="tx2"/>
                </a:solidFill>
              </a:rPr>
              <a:t>месяца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dirty="0" smtClean="0">
                <a:solidFill>
                  <a:schemeClr val="tx2"/>
                </a:solidFill>
              </a:rPr>
              <a:t>(с учетом</a:t>
            </a:r>
          </a:p>
          <a:p>
            <a:pPr algn="ctr" defTabSz="1043056">
              <a:spcBef>
                <a:spcPct val="0"/>
              </a:spcBef>
            </a:pPr>
            <a:r>
              <a:rPr lang="ru-RU" sz="900" b="1" dirty="0" smtClean="0">
                <a:solidFill>
                  <a:schemeClr val="tx2"/>
                </a:solidFill>
              </a:rPr>
              <a:t>выходных)</a:t>
            </a:r>
            <a:endParaRPr kumimoji="0" lang="ru-RU" sz="900" b="1" i="1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0753" y="2106780"/>
            <a:ext cx="890309" cy="753002"/>
          </a:xfrm>
          <a:prstGeom prst="wedgeRectCallout">
            <a:avLst>
              <a:gd name="adj1" fmla="val 62104"/>
              <a:gd name="adj2" fmla="val 3611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104306" tIns="52153" rIns="104306" bIns="52153" rtlCol="0" anchor="ctr">
            <a:noAutofit/>
          </a:bodyPr>
          <a:lstStyle/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стр. 100 =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дата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выплаты </a:t>
            </a:r>
          </a:p>
          <a:p>
            <a:pPr marL="0" marR="0" indent="0" algn="ctr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отпускных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94665" y="23247"/>
            <a:ext cx="8529817" cy="287702"/>
          </a:xfrm>
          <a:prstGeom prst="rect">
            <a:avLst/>
          </a:prstGeom>
        </p:spPr>
        <p:txBody>
          <a:bodyPr wrap="square" lIns="71561" tIns="35780" rIns="71561" bIns="3578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Пример 3. При выплате отпускных (2 раздел) </a:t>
            </a:r>
            <a:endParaRPr lang="ru-RU" sz="1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03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айды (Михалев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(Михалев)</Template>
  <TotalTime>10841</TotalTime>
  <Words>320</Words>
  <Application>Microsoft Office PowerPoint</Application>
  <PresentationFormat>Экран (16:9)</PresentationFormat>
  <Paragraphs>86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Слайды (Михалев)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«Администрирование налога на имущество физических лиц, земельного и транспортного налогов»</dc:title>
  <dc:creator>Сергей Николаевич Михалев</dc:creator>
  <cp:lastModifiedBy>Виктория Владимировна Цыпина</cp:lastModifiedBy>
  <cp:revision>1007</cp:revision>
  <cp:lastPrinted>2016-04-15T07:13:30Z</cp:lastPrinted>
  <dcterms:created xsi:type="dcterms:W3CDTF">2014-05-05T12:17:08Z</dcterms:created>
  <dcterms:modified xsi:type="dcterms:W3CDTF">2016-04-21T08:46:39Z</dcterms:modified>
</cp:coreProperties>
</file>