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7" r:id="rId2"/>
    <p:sldId id="441" r:id="rId3"/>
    <p:sldId id="449" r:id="rId4"/>
    <p:sldId id="450" r:id="rId5"/>
    <p:sldId id="452" r:id="rId6"/>
    <p:sldId id="453" r:id="rId7"/>
    <p:sldId id="454" r:id="rId8"/>
    <p:sldId id="444" r:id="rId9"/>
    <p:sldId id="455" r:id="rId10"/>
    <p:sldId id="448" r:id="rId11"/>
  </p:sldIdLst>
  <p:sldSz cx="9144000" cy="5143500" type="screen16x9"/>
  <p:notesSz cx="6797675" cy="9926638"/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00A"/>
    <a:srgbClr val="F6862A"/>
    <a:srgbClr val="3E6E86"/>
    <a:srgbClr val="4A923E"/>
    <a:srgbClr val="CCDAEC"/>
    <a:srgbClr val="FFCC00"/>
    <a:srgbClr val="EAB200"/>
    <a:srgbClr val="FF3B3B"/>
    <a:srgbClr val="ECECEC"/>
    <a:srgbClr val="D4E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0935" autoAdjust="0"/>
  </p:normalViewPr>
  <p:slideViewPr>
    <p:cSldViewPr>
      <p:cViewPr varScale="1">
        <p:scale>
          <a:sx n="123" d="100"/>
          <a:sy n="123" d="100"/>
        </p:scale>
        <p:origin x="-444" y="-90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B42E3-A576-4D19-AFE7-5ADD5CFD010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6E33985-17E4-4356-B563-62081C78D37A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3000" dirty="0" smtClean="0">
              <a:latin typeface="Arial" pitchFamily="34" charset="0"/>
              <a:cs typeface="Arial" pitchFamily="34" charset="0"/>
            </a:rPr>
            <a:t>2017-2020</a:t>
          </a:r>
          <a:endParaRPr lang="ru-RU" sz="3000" dirty="0">
            <a:latin typeface="Arial" pitchFamily="34" charset="0"/>
            <a:cs typeface="Arial" pitchFamily="34" charset="0"/>
          </a:endParaRPr>
        </a:p>
      </dgm:t>
    </dgm:pt>
    <dgm:pt modelId="{80593A04-DCF5-46AC-8B77-8E260BFCA15A}" type="parTrans" cxnId="{EF0A3747-67B3-4BF3-A385-8E54F0CA6396}">
      <dgm:prSet/>
      <dgm:spPr/>
      <dgm:t>
        <a:bodyPr/>
        <a:lstStyle/>
        <a:p>
          <a:endParaRPr lang="ru-RU"/>
        </a:p>
      </dgm:t>
    </dgm:pt>
    <dgm:pt modelId="{6C5447AB-4858-4CFD-BF76-BF23047DDEA5}" type="sibTrans" cxnId="{EF0A3747-67B3-4BF3-A385-8E54F0CA6396}">
      <dgm:prSet/>
      <dgm:spPr/>
      <dgm:t>
        <a:bodyPr/>
        <a:lstStyle/>
        <a:p>
          <a:endParaRPr lang="ru-RU"/>
        </a:p>
      </dgm:t>
    </dgm:pt>
    <dgm:pt modelId="{A3479D46-7D30-4103-A5E2-00C284E264CC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3000" dirty="0" smtClean="0">
              <a:latin typeface="Arial" pitchFamily="34" charset="0"/>
              <a:cs typeface="Arial" pitchFamily="34" charset="0"/>
            </a:rPr>
            <a:t>2021</a:t>
          </a:r>
          <a:endParaRPr lang="ru-RU" sz="3000" dirty="0">
            <a:latin typeface="Arial" pitchFamily="34" charset="0"/>
            <a:cs typeface="Arial" pitchFamily="34" charset="0"/>
          </a:endParaRPr>
        </a:p>
      </dgm:t>
    </dgm:pt>
    <dgm:pt modelId="{2FFEC51A-3E0C-4675-9677-B3B4CFB37C2F}" type="parTrans" cxnId="{41127C15-2FA3-47C1-ABF3-B3D5104E3B8E}">
      <dgm:prSet/>
      <dgm:spPr/>
      <dgm:t>
        <a:bodyPr/>
        <a:lstStyle/>
        <a:p>
          <a:endParaRPr lang="ru-RU"/>
        </a:p>
      </dgm:t>
    </dgm:pt>
    <dgm:pt modelId="{1D844BB5-2C21-46F4-9828-84D86C3D94C9}" type="sibTrans" cxnId="{41127C15-2FA3-47C1-ABF3-B3D5104E3B8E}">
      <dgm:prSet/>
      <dgm:spPr/>
      <dgm:t>
        <a:bodyPr/>
        <a:lstStyle/>
        <a:p>
          <a:endParaRPr lang="ru-RU"/>
        </a:p>
      </dgm:t>
    </dgm:pt>
    <dgm:pt modelId="{5A4D4DDE-5FD8-4948-B720-11DAACC73852}">
      <dgm:prSet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08F41128-2D49-4681-B66D-E4217C8600DA}" type="parTrans" cxnId="{B2F3851B-C713-42D2-BDE2-3E790CCF987C}">
      <dgm:prSet/>
      <dgm:spPr/>
      <dgm:t>
        <a:bodyPr/>
        <a:lstStyle/>
        <a:p>
          <a:endParaRPr lang="ru-RU"/>
        </a:p>
      </dgm:t>
    </dgm:pt>
    <dgm:pt modelId="{4859F7CD-E386-41A6-A04F-7AC8E81626EC}" type="sibTrans" cxnId="{B2F3851B-C713-42D2-BDE2-3E790CCF987C}">
      <dgm:prSet/>
      <dgm:spPr/>
      <dgm:t>
        <a:bodyPr/>
        <a:lstStyle/>
        <a:p>
          <a:endParaRPr lang="ru-RU"/>
        </a:p>
      </dgm:t>
    </dgm:pt>
    <dgm:pt modelId="{648B056F-3D55-43EF-9798-F144A11BE07B}" type="pres">
      <dgm:prSet presAssocID="{C71B42E3-A576-4D19-AFE7-5ADD5CFD0106}" presName="Name0" presStyleCnt="0">
        <dgm:presLayoutVars>
          <dgm:dir/>
          <dgm:animLvl val="lvl"/>
          <dgm:resizeHandles val="exact"/>
        </dgm:presLayoutVars>
      </dgm:prSet>
      <dgm:spPr/>
    </dgm:pt>
    <dgm:pt modelId="{0724C9F4-B2B0-4DAF-9655-DA9F752E8EE9}" type="pres">
      <dgm:prSet presAssocID="{C6E33985-17E4-4356-B563-62081C78D37A}" presName="parTxOnly" presStyleLbl="node1" presStyleIdx="0" presStyleCnt="3" custScaleY="63966" custLinFactNeighborX="65776" custLinFactNeighborY="-10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500E0-60FB-424D-9E5E-F8F16D61F0C5}" type="pres">
      <dgm:prSet presAssocID="{6C5447AB-4858-4CFD-BF76-BF23047DDEA5}" presName="parTxOnlySpace" presStyleCnt="0"/>
      <dgm:spPr/>
    </dgm:pt>
    <dgm:pt modelId="{C3C74F2B-38C0-481B-9212-EC8F4956DEB9}" type="pres">
      <dgm:prSet presAssocID="{A3479D46-7D30-4103-A5E2-00C284E264CC}" presName="parTxOnly" presStyleLbl="node1" presStyleIdx="1" presStyleCnt="3" custScaleY="63966" custLinFactNeighborX="23059" custLinFactNeighborY="-105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668A1-A662-4C2E-AC9B-49440F4D59CA}" type="pres">
      <dgm:prSet presAssocID="{1D844BB5-2C21-46F4-9828-84D86C3D94C9}" presName="parTxOnlySpace" presStyleCnt="0"/>
      <dgm:spPr/>
    </dgm:pt>
    <dgm:pt modelId="{FEBE73A4-36D3-429F-9B7C-A88A04A43A74}" type="pres">
      <dgm:prSet presAssocID="{5A4D4DDE-5FD8-4948-B720-11DAACC73852}" presName="parTxOnly" presStyleLbl="node1" presStyleIdx="2" presStyleCnt="3" custScaleX="76123" custScaleY="64159" custLinFactNeighborY="-103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F3851B-C713-42D2-BDE2-3E790CCF987C}" srcId="{C71B42E3-A576-4D19-AFE7-5ADD5CFD0106}" destId="{5A4D4DDE-5FD8-4948-B720-11DAACC73852}" srcOrd="2" destOrd="0" parTransId="{08F41128-2D49-4681-B66D-E4217C8600DA}" sibTransId="{4859F7CD-E386-41A6-A04F-7AC8E81626EC}"/>
    <dgm:cxn modelId="{C1AFC920-10B3-4A3B-9863-72557DE27704}" type="presOf" srcId="{A3479D46-7D30-4103-A5E2-00C284E264CC}" destId="{C3C74F2B-38C0-481B-9212-EC8F4956DEB9}" srcOrd="0" destOrd="0" presId="urn:microsoft.com/office/officeart/2005/8/layout/chevron1"/>
    <dgm:cxn modelId="{EF0A3747-67B3-4BF3-A385-8E54F0CA6396}" srcId="{C71B42E3-A576-4D19-AFE7-5ADD5CFD0106}" destId="{C6E33985-17E4-4356-B563-62081C78D37A}" srcOrd="0" destOrd="0" parTransId="{80593A04-DCF5-46AC-8B77-8E260BFCA15A}" sibTransId="{6C5447AB-4858-4CFD-BF76-BF23047DDEA5}"/>
    <dgm:cxn modelId="{0A8CE5D9-90CA-4FFA-A819-3E275C1DB78D}" type="presOf" srcId="{C6E33985-17E4-4356-B563-62081C78D37A}" destId="{0724C9F4-B2B0-4DAF-9655-DA9F752E8EE9}" srcOrd="0" destOrd="0" presId="urn:microsoft.com/office/officeart/2005/8/layout/chevron1"/>
    <dgm:cxn modelId="{B4A13AE1-BD9E-42B8-9917-77C3144B9C77}" type="presOf" srcId="{C71B42E3-A576-4D19-AFE7-5ADD5CFD0106}" destId="{648B056F-3D55-43EF-9798-F144A11BE07B}" srcOrd="0" destOrd="0" presId="urn:microsoft.com/office/officeart/2005/8/layout/chevron1"/>
    <dgm:cxn modelId="{41127C15-2FA3-47C1-ABF3-B3D5104E3B8E}" srcId="{C71B42E3-A576-4D19-AFE7-5ADD5CFD0106}" destId="{A3479D46-7D30-4103-A5E2-00C284E264CC}" srcOrd="1" destOrd="0" parTransId="{2FFEC51A-3E0C-4675-9677-B3B4CFB37C2F}" sibTransId="{1D844BB5-2C21-46F4-9828-84D86C3D94C9}"/>
    <dgm:cxn modelId="{8E6B9B61-8553-4222-876E-50FEED29A380}" type="presOf" srcId="{5A4D4DDE-5FD8-4948-B720-11DAACC73852}" destId="{FEBE73A4-36D3-429F-9B7C-A88A04A43A74}" srcOrd="0" destOrd="0" presId="urn:microsoft.com/office/officeart/2005/8/layout/chevron1"/>
    <dgm:cxn modelId="{C6715162-3562-439D-9562-2590D4221564}" type="presParOf" srcId="{648B056F-3D55-43EF-9798-F144A11BE07B}" destId="{0724C9F4-B2B0-4DAF-9655-DA9F752E8EE9}" srcOrd="0" destOrd="0" presId="urn:microsoft.com/office/officeart/2005/8/layout/chevron1"/>
    <dgm:cxn modelId="{5EB24179-F653-4ADF-97E4-9CBB4E749735}" type="presParOf" srcId="{648B056F-3D55-43EF-9798-F144A11BE07B}" destId="{90D500E0-60FB-424D-9E5E-F8F16D61F0C5}" srcOrd="1" destOrd="0" presId="urn:microsoft.com/office/officeart/2005/8/layout/chevron1"/>
    <dgm:cxn modelId="{2F0B9113-06B1-484E-AC73-A0CB8D7567BE}" type="presParOf" srcId="{648B056F-3D55-43EF-9798-F144A11BE07B}" destId="{C3C74F2B-38C0-481B-9212-EC8F4956DEB9}" srcOrd="2" destOrd="0" presId="urn:microsoft.com/office/officeart/2005/8/layout/chevron1"/>
    <dgm:cxn modelId="{9EF1391C-B3F2-4E1F-827B-3744E5E61665}" type="presParOf" srcId="{648B056F-3D55-43EF-9798-F144A11BE07B}" destId="{217668A1-A662-4C2E-AC9B-49440F4D59CA}" srcOrd="3" destOrd="0" presId="urn:microsoft.com/office/officeart/2005/8/layout/chevron1"/>
    <dgm:cxn modelId="{9E1CCE8E-0AED-41EB-BA9D-558B06EEDB19}" type="presParOf" srcId="{648B056F-3D55-43EF-9798-F144A11BE07B}" destId="{FEBE73A4-36D3-429F-9B7C-A88A04A43A7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4C9F4-B2B0-4DAF-9655-DA9F752E8EE9}">
      <dsp:nvSpPr>
        <dsp:cNvPr id="0" name=""/>
        <dsp:cNvSpPr/>
      </dsp:nvSpPr>
      <dsp:spPr>
        <a:xfrm>
          <a:off x="204437" y="1494681"/>
          <a:ext cx="3062133" cy="783489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Arial" pitchFamily="34" charset="0"/>
              <a:cs typeface="Arial" pitchFamily="34" charset="0"/>
            </a:rPr>
            <a:t>2017-2020</a:t>
          </a:r>
          <a:endParaRPr lang="ru-RU" sz="3000" kern="1200" dirty="0">
            <a:latin typeface="Arial" pitchFamily="34" charset="0"/>
            <a:cs typeface="Arial" pitchFamily="34" charset="0"/>
          </a:endParaRPr>
        </a:p>
      </dsp:txBody>
      <dsp:txXfrm>
        <a:off x="596182" y="1494681"/>
        <a:ext cx="2278644" cy="783489"/>
      </dsp:txXfrm>
    </dsp:sp>
    <dsp:sp modelId="{C3C74F2B-38C0-481B-9212-EC8F4956DEB9}">
      <dsp:nvSpPr>
        <dsp:cNvPr id="0" name=""/>
        <dsp:cNvSpPr/>
      </dsp:nvSpPr>
      <dsp:spPr>
        <a:xfrm>
          <a:off x="2829551" y="1494681"/>
          <a:ext cx="3062133" cy="783489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Arial" pitchFamily="34" charset="0"/>
              <a:cs typeface="Arial" pitchFamily="34" charset="0"/>
            </a:rPr>
            <a:t>2021</a:t>
          </a:r>
          <a:endParaRPr lang="ru-RU" sz="3000" kern="1200" dirty="0">
            <a:latin typeface="Arial" pitchFamily="34" charset="0"/>
            <a:cs typeface="Arial" pitchFamily="34" charset="0"/>
          </a:endParaRPr>
        </a:p>
      </dsp:txBody>
      <dsp:txXfrm>
        <a:off x="3221296" y="1494681"/>
        <a:ext cx="2278644" cy="783489"/>
      </dsp:txXfrm>
    </dsp:sp>
    <dsp:sp modelId="{FEBE73A4-36D3-429F-9B7C-A88A04A43A74}">
      <dsp:nvSpPr>
        <dsp:cNvPr id="0" name=""/>
        <dsp:cNvSpPr/>
      </dsp:nvSpPr>
      <dsp:spPr>
        <a:xfrm>
          <a:off x="5514862" y="1496941"/>
          <a:ext cx="2330987" cy="785853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62675" rIns="62675" bIns="6267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5907789" y="1496941"/>
        <a:ext cx="1545134" cy="785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75B59-D9C4-41A2-9675-1F08D3ED1682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6E6E2-067B-40E6-BA45-42A0AB898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23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3"/>
          </a:xfrm>
          <a:prstGeom prst="rect">
            <a:avLst/>
          </a:prstGeom>
        </p:spPr>
        <p:txBody>
          <a:bodyPr vert="horz" lIns="92106" tIns="46053" rIns="92106" bIns="46053" rtlCol="0"/>
          <a:lstStyle>
            <a:lvl1pPr algn="l" defTabSz="8222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3"/>
          </a:xfrm>
          <a:prstGeom prst="rect">
            <a:avLst/>
          </a:prstGeom>
        </p:spPr>
        <p:txBody>
          <a:bodyPr vert="horz" lIns="92106" tIns="46053" rIns="92106" bIns="46053" rtlCol="0"/>
          <a:lstStyle>
            <a:lvl1pPr algn="r" defTabSz="8222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6304F-BD11-4AC8-A835-FB1B37BDAE7F}" type="datetimeFigureOut">
              <a:rPr lang="ru-RU"/>
              <a:pPr>
                <a:defRPr/>
              </a:pPr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6" tIns="46053" rIns="92106" bIns="460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2106" tIns="46053" rIns="92106" bIns="4605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3"/>
          </a:xfrm>
          <a:prstGeom prst="rect">
            <a:avLst/>
          </a:prstGeom>
        </p:spPr>
        <p:txBody>
          <a:bodyPr vert="horz" lIns="92106" tIns="46053" rIns="92106" bIns="46053" rtlCol="0" anchor="b"/>
          <a:lstStyle>
            <a:lvl1pPr algn="l" defTabSz="8222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3"/>
          </a:xfrm>
          <a:prstGeom prst="rect">
            <a:avLst/>
          </a:prstGeom>
        </p:spPr>
        <p:txBody>
          <a:bodyPr vert="horz" lIns="92106" tIns="46053" rIns="92106" bIns="46053" rtlCol="0" anchor="b"/>
          <a:lstStyle>
            <a:lvl1pPr algn="r" defTabSz="8222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4AD269-883B-4FA7-91A2-7D9D6CC14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3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FB66-3122-45DC-8184-08E490D379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2507-3886-4B95-8263-3FBD78F7C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1677-36E9-4592-A787-5F8FF39D2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66BA-7E50-43A0-844A-7795BCAE94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6171-B9FE-441C-88E4-E502501FD6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C33F-616E-4C88-AB3A-B9A172301F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BD27-FD7A-4CE4-8986-4BAE5734E1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FE29-AB46-41AB-A55A-64A2C372EE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1099-93D3-4133-9B7C-32A7942DC7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318E7DC-B19A-44CE-A5B1-D3E8BB8AF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88" r:id="rId13"/>
    <p:sldLayoutId id="2147483689" r:id="rId14"/>
    <p:sldLayoutId id="2147483690" r:id="rId15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>
          <a:xfrm>
            <a:off x="11220" y="2869881"/>
            <a:ext cx="8820000" cy="85399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ПОРЯДОК ПРИМЕНЕНИЯ ОНЛАЙН-КАСС В 2021 ГОДУ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1220" y="3723878"/>
            <a:ext cx="8820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defTabSz="912813"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Заместитель руководителя Жанна Анатольевна Полякова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1220" y="1923678"/>
            <a:ext cx="8820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>
            <a:normAutofit/>
          </a:bodyPr>
          <a:lstStyle/>
          <a:p>
            <a:pPr algn="ctr" defTabSz="912813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УФНС России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endParaRPr lang="ru-RU" sz="1400" b="1" dirty="0" smtClean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  <a:p>
            <a:pPr algn="ctr" defTabSz="912813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по 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Архангельской области </a:t>
            </a:r>
            <a:endParaRPr lang="ru-RU" sz="1400" b="1" dirty="0" smtClean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  <a:p>
            <a:pPr algn="ctr" defTabSz="912813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и Ненецкому 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автономному округу</a:t>
            </a:r>
          </a:p>
        </p:txBody>
      </p:sp>
    </p:spTree>
    <p:extLst>
      <p:ext uri="{BB962C8B-B14F-4D97-AF65-F5344CB8AC3E}">
        <p14:creationId xmlns:p14="http://schemas.microsoft.com/office/powerpoint/2010/main" val="16307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07580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9"/>
          <p:cNvSpPr txBox="1">
            <a:spLocks/>
          </p:cNvSpPr>
          <p:nvPr/>
        </p:nvSpPr>
        <p:spPr bwMode="auto">
          <a:xfrm>
            <a:off x="2195737" y="808435"/>
            <a:ext cx="669674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" tIns="29" rIns="58" bIns="29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4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Спасибо </a:t>
            </a:r>
            <a:endParaRPr lang="ru-RU" sz="48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r>
              <a:rPr lang="ru-RU" sz="4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за </a:t>
            </a:r>
            <a:r>
              <a:rPr lang="ru-RU" sz="4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внимание!</a:t>
            </a:r>
          </a:p>
        </p:txBody>
      </p:sp>
      <p:pic>
        <p:nvPicPr>
          <p:cNvPr id="1027" name="Picture 3" descr="D:\2017\Фотошоп\Серые зарплаты\Для текс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6" y="843558"/>
            <a:ext cx="1357085" cy="14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339502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ПРИМЕНЕНИЕ ККТ В АРХАНГЕЛЬСКОЙ ОБЛАСТИ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7" name="Picture 3" descr="F:\2021\Май\Sigma-10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7734"/>
            <a:ext cx="4159346" cy="277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629366"/>
              </p:ext>
            </p:extLst>
          </p:nvPr>
        </p:nvGraphicFramePr>
        <p:xfrm>
          <a:off x="467544" y="980704"/>
          <a:ext cx="7920882" cy="180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152128"/>
                <a:gridCol w="1080120"/>
                <a:gridCol w="1080120"/>
                <a:gridCol w="1152128"/>
                <a:gridCol w="1080122"/>
              </a:tblGrid>
              <a:tr h="6000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01.01.2018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01</a:t>
                      </a:r>
                      <a:r>
                        <a:rPr lang="ru-RU" sz="1600" b="0" dirty="0">
                          <a:effectLst/>
                        </a:rPr>
                        <a:t>.01.2019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01.01.2020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01.01.2021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01.0</a:t>
                      </a: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.2021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зарегистрированной ККТ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1629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2724</a:t>
                      </a:r>
                      <a:endParaRPr lang="ru-RU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marL="0" algn="ctr" defTabSz="81629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077</a:t>
                      </a:r>
                      <a:endParaRPr lang="ru-RU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marL="0" algn="ctr" defTabSz="81629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22733</a:t>
                      </a:r>
                      <a:endParaRPr lang="ru-RU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marL="0" algn="ctr" defTabSz="81629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27982</a:t>
                      </a:r>
                      <a:endParaRPr lang="ru-RU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marL="0" algn="ctr" defTabSz="81629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29830</a:t>
                      </a:r>
                      <a:endParaRPr lang="ru-RU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Число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пользователей онлайн-касс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1629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3801</a:t>
                      </a:r>
                      <a:endParaRPr lang="ru-RU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marL="0" algn="ctr" defTabSz="81629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7276</a:t>
                      </a:r>
                      <a:endParaRPr lang="ru-RU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marL="0" algn="ctr" defTabSz="81629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7762</a:t>
                      </a:r>
                      <a:endParaRPr lang="ru-RU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marL="0" algn="ctr" defTabSz="81629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11408</a:t>
                      </a:r>
                      <a:endParaRPr lang="ru-RU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marL="0" algn="ctr" defTabSz="81629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12155</a:t>
                      </a:r>
                      <a:endParaRPr lang="ru-RU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9" marR="68589" marT="0" marB="0" anchor="ctr"/>
                </a:tc>
              </a:tr>
            </a:tbl>
          </a:graphicData>
        </a:graphic>
      </p:graphicFrame>
      <p:sp>
        <p:nvSpPr>
          <p:cNvPr id="15" name="Выноска 2 14"/>
          <p:cNvSpPr>
            <a:spLocks noChangeAspect="1"/>
          </p:cNvSpPr>
          <p:nvPr/>
        </p:nvSpPr>
        <p:spPr>
          <a:xfrm>
            <a:off x="539552" y="3219822"/>
            <a:ext cx="4464497" cy="1169551"/>
          </a:xfrm>
          <a:prstGeom prst="borderCallout2">
            <a:avLst>
              <a:gd name="adj1" fmla="val 53121"/>
              <a:gd name="adj2" fmla="val 78813"/>
              <a:gd name="adj3" fmla="val 44927"/>
              <a:gd name="adj4" fmla="val 81040"/>
              <a:gd name="adj5" fmla="val 31130"/>
              <a:gd name="adj6" fmla="val 5241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Порядок применения контрольно-кассовой техники регламентирован Федеральным законом от 22.05.2003 № 54-ФЗ «</a:t>
            </a:r>
            <a:r>
              <a:rPr lang="ru-RU" sz="1400" dirty="0" smtClean="0"/>
              <a:t>О </a:t>
            </a:r>
            <a:r>
              <a:rPr lang="ru-RU" sz="1400" dirty="0"/>
              <a:t>применении контрольно-кассовой техники при осуществлении расчетов в Российской </a:t>
            </a:r>
            <a:r>
              <a:rPr lang="ru-RU" sz="1400" dirty="0" smtClean="0"/>
              <a:t>Федерации»</a:t>
            </a:r>
            <a:endParaRPr lang="ru-RU" sz="1400" dirty="0"/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91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88024" y="1059582"/>
            <a:ext cx="0" cy="3312368"/>
          </a:xfrm>
          <a:prstGeom prst="line">
            <a:avLst/>
          </a:prstGeom>
          <a:ln w="31750" cap="rnd">
            <a:solidFill>
              <a:srgbClr val="0070C0"/>
            </a:solidFill>
            <a:prstDash val="sysDot"/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339502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ФИНАЛЬНЫЙ ЭТАП РЕФОРМЫ ККТ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10737563"/>
              </p:ext>
            </p:extLst>
          </p:nvPr>
        </p:nvGraphicFramePr>
        <p:xfrm>
          <a:off x="323528" y="1635646"/>
          <a:ext cx="784887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81736" y="422793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01.07.2021</a:t>
            </a:r>
          </a:p>
        </p:txBody>
      </p:sp>
      <p:sp>
        <p:nvSpPr>
          <p:cNvPr id="18" name="Кольцо 17"/>
          <p:cNvSpPr/>
          <p:nvPr/>
        </p:nvSpPr>
        <p:spPr>
          <a:xfrm>
            <a:off x="4716016" y="4371950"/>
            <a:ext cx="144016" cy="144016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39552" y="1419622"/>
            <a:ext cx="7272808" cy="97711"/>
          </a:xfrm>
          <a:prstGeom prst="rightArrow">
            <a:avLst/>
          </a:prstGeom>
          <a:solidFill>
            <a:srgbClr val="EC700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824063" y="1969983"/>
            <a:ext cx="2958422" cy="97711"/>
          </a:xfrm>
          <a:prstGeom prst="rightArrow">
            <a:avLst/>
          </a:prstGeom>
          <a:solidFill>
            <a:srgbClr val="EC700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7789567" y="1719147"/>
            <a:ext cx="312725" cy="596956"/>
          </a:xfrm>
          <a:prstGeom prst="triangle">
            <a:avLst/>
          </a:prstGeom>
          <a:solidFill>
            <a:srgbClr val="EC700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7789567" y="1180805"/>
            <a:ext cx="312725" cy="596956"/>
          </a:xfrm>
          <a:prstGeom prst="triangle">
            <a:avLst/>
          </a:prstGeom>
          <a:solidFill>
            <a:srgbClr val="EC700A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1563638"/>
            <a:ext cx="41764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Онлайн-кассы применяют практически все ИП и ЮЛ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исключением тех субъекто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в, которым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была предоставлена отсрочка (ст. 2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Федерального закона от 06.06.2019 №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129-ФЗ)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88024" y="2153057"/>
            <a:ext cx="34563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применение онлайн-касс переходят ИП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без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наемных работников в сфере работ и услуг, реализующих товары (услуги) собственного производства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339502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КТО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МОЖЕТ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НЕ ПРИМЕНЯТЬ КАССЫ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06855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01 июля 2021 года по-прежнему допускается не применять онлайн-кассы в следующих случаях: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F:\2021\Слайды\scale_2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9296"/>
            <a:ext cx="3266983" cy="219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99592" y="1479431"/>
            <a:ext cx="77768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r>
              <a:rPr lang="ru-RU" sz="1200" b="1" dirty="0" smtClean="0"/>
              <a:t>В </a:t>
            </a:r>
            <a:r>
              <a:rPr lang="ru-RU" sz="1200" b="1" dirty="0"/>
              <a:t>отдаленных или труднодоступных местностях </a:t>
            </a:r>
            <a:r>
              <a:rPr lang="ru-RU" sz="1200" dirty="0"/>
              <a:t>при </a:t>
            </a:r>
            <a:r>
              <a:rPr lang="ru-RU" sz="1200" dirty="0" smtClean="0"/>
              <a:t>условии </a:t>
            </a:r>
          </a:p>
          <a:p>
            <a:r>
              <a:rPr lang="ru-RU" sz="1200" dirty="0" smtClean="0"/>
              <a:t>выдачи </a:t>
            </a:r>
            <a:r>
              <a:rPr lang="ru-RU" sz="1200" dirty="0"/>
              <a:t>покупателю по его требованию документа, </a:t>
            </a:r>
            <a:endParaRPr lang="ru-RU" sz="1200" dirty="0" smtClean="0"/>
          </a:p>
          <a:p>
            <a:r>
              <a:rPr lang="ru-RU" sz="1200" dirty="0" smtClean="0"/>
              <a:t>подтверждающего факт осуществления </a:t>
            </a:r>
            <a:r>
              <a:rPr lang="ru-RU" sz="1200" dirty="0"/>
              <a:t>расчета (перечень </a:t>
            </a:r>
            <a:r>
              <a:rPr lang="ru-RU" sz="1200" dirty="0" smtClean="0"/>
              <a:t>таких</a:t>
            </a:r>
          </a:p>
          <a:p>
            <a:r>
              <a:rPr lang="ru-RU" sz="1200" dirty="0" smtClean="0"/>
              <a:t>местностей утверждается  на </a:t>
            </a:r>
            <a:r>
              <a:rPr lang="ru-RU" sz="1200" dirty="0"/>
              <a:t>региональном </a:t>
            </a:r>
            <a:r>
              <a:rPr lang="ru-RU" sz="1200" dirty="0" smtClean="0"/>
              <a:t>уровне)</a:t>
            </a:r>
          </a:p>
          <a:p>
            <a:endParaRPr lang="ru-RU" sz="1200" dirty="0"/>
          </a:p>
          <a:p>
            <a:r>
              <a:rPr lang="ru-RU" sz="1200" b="1" dirty="0" smtClean="0"/>
              <a:t>Осуществление </a:t>
            </a:r>
            <a:r>
              <a:rPr lang="ru-RU" sz="1200" b="1" dirty="0"/>
              <a:t>определенных видов деятельности и оказание </a:t>
            </a:r>
          </a:p>
          <a:p>
            <a:r>
              <a:rPr lang="ru-RU" sz="1200" b="1" dirty="0"/>
              <a:t>н</a:t>
            </a:r>
            <a:r>
              <a:rPr lang="ru-RU" sz="1200" b="1" dirty="0" smtClean="0"/>
              <a:t>екоторых услуг</a:t>
            </a:r>
            <a:r>
              <a:rPr lang="ru-RU" sz="1200" dirty="0"/>
              <a:t>, </a:t>
            </a:r>
            <a:r>
              <a:rPr lang="ru-RU" sz="1200" dirty="0" smtClean="0"/>
              <a:t>перечисленных в Законе </a:t>
            </a:r>
            <a:r>
              <a:rPr lang="ru-RU" sz="1200" dirty="0"/>
              <a:t>№ 54-ФЗ (например, сезонная торговля вразвал </a:t>
            </a:r>
            <a:r>
              <a:rPr lang="ru-RU" sz="1200" dirty="0" smtClean="0"/>
              <a:t>овощами; </a:t>
            </a:r>
            <a:r>
              <a:rPr lang="ru-RU" sz="1200" dirty="0"/>
              <a:t>ремонт и окраска обуви; изготовление и ремонт металлической галантереи </a:t>
            </a:r>
            <a:r>
              <a:rPr lang="ru-RU" sz="1200" dirty="0" smtClean="0"/>
              <a:t>и </a:t>
            </a:r>
            <a:r>
              <a:rPr lang="ru-RU" sz="1200" dirty="0"/>
              <a:t>др</a:t>
            </a:r>
            <a:r>
              <a:rPr lang="ru-RU" sz="1200" dirty="0" smtClean="0"/>
              <a:t>.)</a:t>
            </a:r>
          </a:p>
          <a:p>
            <a:endParaRPr lang="ru-RU" sz="1200" dirty="0"/>
          </a:p>
          <a:p>
            <a:r>
              <a:rPr lang="ru-RU" sz="1200" b="1" dirty="0" smtClean="0"/>
              <a:t>Применение </a:t>
            </a:r>
            <a:r>
              <a:rPr lang="ru-RU" sz="1200" b="1" dirty="0"/>
              <a:t>патентной системы налогообложения </a:t>
            </a:r>
            <a:r>
              <a:rPr lang="ru-RU" sz="1200" dirty="0"/>
              <a:t>при условии выдачи </a:t>
            </a:r>
            <a:r>
              <a:rPr lang="ru-RU" sz="1200" dirty="0" smtClean="0"/>
              <a:t>покупателю </a:t>
            </a:r>
            <a:r>
              <a:rPr lang="ru-RU" sz="1200" dirty="0"/>
              <a:t>документа, подтверждающего </a:t>
            </a:r>
            <a:r>
              <a:rPr lang="ru-RU" sz="1200" dirty="0" smtClean="0"/>
              <a:t>факт осуществления </a:t>
            </a:r>
            <a:r>
              <a:rPr lang="ru-RU" sz="1200" dirty="0"/>
              <a:t>расчета. При этом по отдельным видам деятельности, </a:t>
            </a:r>
            <a:endParaRPr lang="ru-RU" sz="1200" dirty="0" smtClean="0"/>
          </a:p>
          <a:p>
            <a:r>
              <a:rPr lang="ru-RU" sz="1200" dirty="0" smtClean="0"/>
              <a:t>указанным </a:t>
            </a:r>
            <a:r>
              <a:rPr lang="ru-RU" sz="1200" dirty="0"/>
              <a:t>в п.2 ст. 346.43 Налогового кодекса </a:t>
            </a:r>
            <a:r>
              <a:rPr lang="ru-RU" sz="1200" dirty="0" smtClean="0"/>
              <a:t>РФ, </a:t>
            </a:r>
            <a:r>
              <a:rPr lang="ru-RU" sz="1200" dirty="0"/>
              <a:t>кассы обязательны для применения </a:t>
            </a:r>
            <a:r>
              <a:rPr lang="ru-RU" sz="1200" dirty="0" smtClean="0"/>
              <a:t>(</a:t>
            </a:r>
            <a:r>
              <a:rPr lang="ru-RU" sz="1200" dirty="0" smtClean="0"/>
              <a:t>торговля, косметические </a:t>
            </a:r>
            <a:r>
              <a:rPr lang="ru-RU" sz="1200" dirty="0" smtClean="0"/>
              <a:t>и </a:t>
            </a:r>
            <a:r>
              <a:rPr lang="ru-RU" sz="1200" dirty="0"/>
              <a:t>парикмахерские услуги, перевозка грузов, пассажиров в автотранспорте и др.)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b="1" dirty="0" smtClean="0"/>
              <a:t>Применение режима </a:t>
            </a:r>
            <a:r>
              <a:rPr lang="ru-RU" sz="1200" b="1" dirty="0"/>
              <a:t>налогообложения «Налог на профессиональный доход» </a:t>
            </a:r>
            <a:r>
              <a:rPr lang="ru-RU" sz="1200" dirty="0" smtClean="0"/>
              <a:t>(кассы  </a:t>
            </a:r>
            <a:r>
              <a:rPr lang="ru-RU" sz="1200" dirty="0"/>
              <a:t>могут не </a:t>
            </a:r>
            <a:r>
              <a:rPr lang="ru-RU" sz="1200" dirty="0" smtClean="0"/>
              <a:t>применяться </a:t>
            </a:r>
            <a:r>
              <a:rPr lang="ru-RU" sz="1200" dirty="0" err="1" smtClean="0"/>
              <a:t>самозанятыми</a:t>
            </a:r>
            <a:r>
              <a:rPr lang="ru-RU" sz="1200" dirty="0" smtClean="0"/>
              <a:t> только </a:t>
            </a:r>
            <a:r>
              <a:rPr lang="ru-RU" sz="1200" dirty="0"/>
              <a:t>в отношении доходов, облагаемых </a:t>
            </a:r>
            <a:r>
              <a:rPr lang="ru-RU" sz="1200" dirty="0" smtClean="0"/>
              <a:t>НПД)</a:t>
            </a:r>
            <a:endParaRPr lang="ru-RU" sz="1200" dirty="0"/>
          </a:p>
        </p:txBody>
      </p:sp>
      <p:pic>
        <p:nvPicPr>
          <p:cNvPr id="3079" name="Picture 7" descr="F:\2021\Слайды\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7654"/>
            <a:ext cx="560677" cy="5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F:\2021\Слайды\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5" y="2643758"/>
            <a:ext cx="560677" cy="5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F:\2021\Слайды\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3838"/>
            <a:ext cx="560677" cy="5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F:\2021\Слайды\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7934"/>
            <a:ext cx="560677" cy="5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0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339502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НАЛОГОВЫЙ КОНТРОЛЬ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100" name="Picture 4" descr="F:\2021\Слайды\saitn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3" r="17835" b="5759"/>
          <a:stretch/>
        </p:blipFill>
        <p:spPr bwMode="auto">
          <a:xfrm>
            <a:off x="5436096" y="1556234"/>
            <a:ext cx="2719953" cy="25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84355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1 квартале 2021 года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налоговыми органами проведено 104 проверки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ККТ, все они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результативные. Типичные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нарушения</a:t>
            </a:r>
            <a:r>
              <a:rPr lang="ru-RU" dirty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35646"/>
            <a:ext cx="50760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н</a:t>
            </a:r>
            <a:r>
              <a:rPr lang="ru-RU" sz="1500" dirty="0" smtClean="0"/>
              <a:t>еприменение ККТ</a:t>
            </a:r>
          </a:p>
          <a:p>
            <a:endParaRPr lang="ru-RU" sz="1500" dirty="0"/>
          </a:p>
          <a:p>
            <a:r>
              <a:rPr lang="ru-RU" sz="1500" dirty="0"/>
              <a:t>п</a:t>
            </a:r>
            <a:r>
              <a:rPr lang="ru-RU" sz="1500" dirty="0" smtClean="0"/>
              <a:t>рименение ККТ</a:t>
            </a:r>
            <a:r>
              <a:rPr lang="ru-RU" sz="1500" dirty="0"/>
              <a:t>, которая не соответствует </a:t>
            </a:r>
            <a:endParaRPr lang="ru-RU" sz="1500" dirty="0" smtClean="0"/>
          </a:p>
          <a:p>
            <a:r>
              <a:rPr lang="ru-RU" sz="1500" dirty="0" smtClean="0"/>
              <a:t>установленным требованиям</a:t>
            </a:r>
          </a:p>
          <a:p>
            <a:endParaRPr lang="ru-RU" sz="1500" dirty="0"/>
          </a:p>
          <a:p>
            <a:r>
              <a:rPr lang="ru-RU" sz="1500" dirty="0"/>
              <a:t>отсутствие обязательных реквизитов в </a:t>
            </a:r>
            <a:r>
              <a:rPr lang="ru-RU" sz="1500" dirty="0" smtClean="0"/>
              <a:t>чеке</a:t>
            </a:r>
          </a:p>
          <a:p>
            <a:endParaRPr lang="ru-RU" sz="1500" dirty="0"/>
          </a:p>
          <a:p>
            <a:r>
              <a:rPr lang="ru-RU" sz="1500" dirty="0" smtClean="0"/>
              <a:t>невыдача </a:t>
            </a:r>
            <a:r>
              <a:rPr lang="ru-RU" sz="1500" dirty="0"/>
              <a:t>кассового чека </a:t>
            </a:r>
            <a:r>
              <a:rPr lang="ru-RU" sz="1500" dirty="0" smtClean="0"/>
              <a:t>покупателям</a:t>
            </a:r>
          </a:p>
          <a:p>
            <a:endParaRPr lang="ru-RU" sz="1500" dirty="0"/>
          </a:p>
          <a:p>
            <a:r>
              <a:rPr lang="ru-RU" sz="1500" dirty="0" err="1"/>
              <a:t>неоприходование</a:t>
            </a:r>
            <a:r>
              <a:rPr lang="ru-RU" sz="1500" dirty="0"/>
              <a:t> в кассу денежной </a:t>
            </a:r>
            <a:r>
              <a:rPr lang="ru-RU" sz="1500" dirty="0" smtClean="0"/>
              <a:t>наличности</a:t>
            </a:r>
            <a:endParaRPr lang="ru-RU" sz="1500" dirty="0"/>
          </a:p>
        </p:txBody>
      </p:sp>
      <p:pic>
        <p:nvPicPr>
          <p:cNvPr id="4101" name="Picture 5" descr="F:\2021\Слайды\right-wrong-icon-clipart-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F:\2021\Слайды\right-wrong-icon-clipart-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1171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F:\2021\Слайды\right-wrong-icon-clipart-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576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2021\Слайды\right-wrong-icon-clipart-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982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2021\Слайды\right-wrong-icon-clipart-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2387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4357419"/>
            <a:ext cx="7272808" cy="3745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Налоговые проверки проводятся на основе риск-ориентированного подхода</a:t>
            </a:r>
          </a:p>
        </p:txBody>
      </p:sp>
    </p:spTree>
    <p:extLst>
      <p:ext uri="{BB962C8B-B14F-4D97-AF65-F5344CB8AC3E}">
        <p14:creationId xmlns:p14="http://schemas.microsoft.com/office/powerpoint/2010/main" val="9844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339502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ОТРАСЛЕВЫЕ ПРОЕКТЫ ФНС РОССИИ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4011910"/>
            <a:ext cx="7128792" cy="81724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/>
              <a:t>Цель проектов – повышение </a:t>
            </a:r>
            <a:r>
              <a:rPr lang="ru-RU" sz="1400" dirty="0"/>
              <a:t>роста доходов бюджета за счёт сокращения теневого оборота розничных рынков и предприятий общественного питания, создание равных, конкурентных условий ведения </a:t>
            </a:r>
            <a:r>
              <a:rPr lang="ru-RU" sz="1400" dirty="0" smtClean="0"/>
              <a:t>бизнеса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77155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Федеральная </a:t>
            </a:r>
            <a:r>
              <a:rPr lang="ru-RU" dirty="0"/>
              <a:t>налоговая служба начала реализацию </a:t>
            </a:r>
            <a:r>
              <a:rPr lang="ru-RU" dirty="0" smtClean="0"/>
              <a:t>2-х отраслевых </a:t>
            </a:r>
            <a:r>
              <a:rPr lang="ru-RU" dirty="0"/>
              <a:t>проектов – по исключению недобросовестного </a:t>
            </a:r>
            <a:r>
              <a:rPr lang="ru-RU" dirty="0" smtClean="0"/>
              <a:t>поведения:</a:t>
            </a:r>
          </a:p>
          <a:p>
            <a:endParaRPr lang="ru-RU" dirty="0"/>
          </a:p>
          <a:p>
            <a:r>
              <a:rPr lang="ru-RU" dirty="0" smtClean="0"/>
              <a:t>           </a:t>
            </a:r>
            <a:r>
              <a:rPr lang="ru-RU" b="1" dirty="0" smtClean="0"/>
              <a:t>в </a:t>
            </a:r>
            <a:r>
              <a:rPr lang="ru-RU" b="1" dirty="0"/>
              <a:t>сфере </a:t>
            </a:r>
            <a:r>
              <a:rPr lang="ru-RU" b="1" dirty="0" smtClean="0"/>
              <a:t>общепита                                на розничных рынках </a:t>
            </a:r>
            <a:endParaRPr lang="ru-RU" b="1" dirty="0"/>
          </a:p>
        </p:txBody>
      </p:sp>
      <p:pic>
        <p:nvPicPr>
          <p:cNvPr id="5122" name="Picture 2" descr="F:\2021\Слайды\992x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r="10243"/>
          <a:stretch/>
        </p:blipFill>
        <p:spPr bwMode="auto">
          <a:xfrm>
            <a:off x="874955" y="1923678"/>
            <a:ext cx="319298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2021\Слайды\scale_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9" y="1923678"/>
            <a:ext cx="291632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339502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ОТВЕТСТВЕННОСТЬ ЗА НАРУШЕНИЯ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762462"/>
              </p:ext>
            </p:extLst>
          </p:nvPr>
        </p:nvGraphicFramePr>
        <p:xfrm>
          <a:off x="467544" y="843558"/>
          <a:ext cx="7848873" cy="3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451364">
                <a:tc>
                  <a:txBody>
                    <a:bodyPr/>
                    <a:lstStyle/>
                    <a:p>
                      <a:pPr marL="0" marR="0" lvl="0" indent="0" algn="ctr" defTabSz="6000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Статья 14.5  КоАП РФ</a:t>
                      </a:r>
                    </a:p>
                  </a:txBody>
                  <a:tcPr marL="68589" marR="68589"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000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Для должностных лиц и ИП</a:t>
                      </a:r>
                    </a:p>
                  </a:txBody>
                  <a:tcPr marL="68589" marR="68589"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000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Для юридических лиц</a:t>
                      </a:r>
                    </a:p>
                  </a:txBody>
                  <a:tcPr marL="68589" marR="68589" marT="34295" marB="34295" horzOverflow="overflow"/>
                </a:tc>
              </a:tr>
              <a:tr h="751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Неприменение ККТ в установленном порядке</a:t>
                      </a:r>
                    </a:p>
                  </a:txBody>
                  <a:tcPr marL="68589" marR="68589"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Штраф от 10 000  руб.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(от ¼ до ½ размера суммы расчета)</a:t>
                      </a:r>
                    </a:p>
                  </a:txBody>
                  <a:tcPr marL="68589" marR="68589"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Штраф от 30 000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(от ¾ до 1 размера суммы расчета)</a:t>
                      </a:r>
                    </a:p>
                  </a:txBody>
                  <a:tcPr marL="68589" marR="68589" marT="34295" marB="34295" anchor="ctr" horzOverflow="overflow"/>
                </a:tc>
              </a:tr>
              <a:tr h="957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Повторное правонарушение в части неприменения ККТ, если сумма расчетов без кассы превышает 1 млн. руб.</a:t>
                      </a:r>
                    </a:p>
                  </a:txBody>
                  <a:tcPr marL="68589" marR="68589"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000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Дисквалификация на срок</a:t>
                      </a:r>
                    </a:p>
                    <a:p>
                      <a:pPr marL="0" marR="0" lvl="0" indent="0" algn="l" defTabSz="6000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от одного  года до двух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9" marR="68589"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6000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Приостановка деятельности </a:t>
                      </a:r>
                    </a:p>
                    <a:p>
                      <a:pPr marL="0" marR="0" lvl="0" indent="0" algn="l" defTabSz="6000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на срок до 90 суток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9" marR="68589" marT="34295" marB="34295" anchor="ctr" horzOverflow="overflow"/>
                </a:tc>
              </a:tr>
              <a:tr h="751255">
                <a:tc>
                  <a:txBody>
                    <a:bodyPr/>
                    <a:lstStyle/>
                    <a:p>
                      <a:pPr marL="0" marR="0" lvl="0" indent="0" algn="l" defTabSz="6000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Применение ККТ, которая не соответствует установленным требованиям ФЗ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03E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8589" marR="68589"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Штраф от 1 500 до 3 000 руб.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или предупреждение</a:t>
                      </a:r>
                    </a:p>
                  </a:txBody>
                  <a:tcPr marL="68589" marR="68589"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Штраф от 5 000 до 10 000 руб.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или предупреждение </a:t>
                      </a:r>
                    </a:p>
                  </a:txBody>
                  <a:tcPr marL="68589" marR="68589" marT="34295" marB="34295" anchor="ctr" horzOverflow="overflow"/>
                </a:tc>
              </a:tr>
              <a:tr h="528665">
                <a:tc>
                  <a:txBody>
                    <a:bodyPr/>
                    <a:lstStyle/>
                    <a:p>
                      <a:pPr marL="0" marR="0" lvl="0" indent="0" algn="l" defTabSz="6000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Ненаправление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покупателю (клиенту) кассового чека или БСО</a:t>
                      </a:r>
                    </a:p>
                  </a:txBody>
                  <a:tcPr marL="68589" marR="68589"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Штраф 2 000 руб.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или предупреждение</a:t>
                      </a:r>
                    </a:p>
                  </a:txBody>
                  <a:tcPr marL="68589" marR="68589"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Штраф 10 000 руб.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или предупреждение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03E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9" marR="68589" marT="34295" marB="34295" anchor="ctr" horzOverflow="overflow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4371950"/>
            <a:ext cx="80648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Важно! </a:t>
            </a:r>
            <a:r>
              <a:rPr lang="ru-RU" sz="1100" b="1" dirty="0" smtClean="0"/>
              <a:t>Если нарушение </a:t>
            </a:r>
            <a:r>
              <a:rPr lang="ru-RU" sz="1100" b="1" dirty="0"/>
              <a:t>законодательства о ККТ устранено добровольно – до момента, когда оно выявлено налоговым органом, - налогоплательщик освобождается от административной </a:t>
            </a:r>
            <a:r>
              <a:rPr lang="ru-RU" sz="1100" b="1" dirty="0" smtClean="0"/>
              <a:t>ответственности 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41248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339502"/>
            <a:ext cx="8568952" cy="360040"/>
          </a:xfrm>
          <a:prstGeom prst="rect">
            <a:avLst/>
          </a:prstGeom>
          <a:noFill/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ОБЩЕСТВЕННЫЙ КОНТРОЛЬ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307580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203598"/>
            <a:ext cx="3096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</a:t>
            </a:r>
            <a:r>
              <a:rPr lang="ru-RU" dirty="0"/>
              <a:t>помощью мобильного приложения «Проверка </a:t>
            </a:r>
            <a:r>
              <a:rPr lang="ru-RU" dirty="0" smtClean="0"/>
              <a:t>чеков» </a:t>
            </a:r>
            <a:r>
              <a:rPr lang="ru-RU" dirty="0"/>
              <a:t>любой желающий может проверить легальность выданного чека и, в случае выявления каких-либо несоответствий, направить жалобу в ФНС </a:t>
            </a:r>
            <a:r>
              <a:rPr lang="ru-RU" dirty="0" smtClean="0"/>
              <a:t>России</a:t>
            </a:r>
            <a:endParaRPr lang="ru-RU" dirty="0"/>
          </a:p>
        </p:txBody>
      </p:sp>
      <p:pic>
        <p:nvPicPr>
          <p:cNvPr id="6149" name="Picture 5" descr="F:\2021\Слайды\EaO7hSdX0AAVge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01735"/>
            <a:ext cx="4646522" cy="321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3316665"/>
            <a:ext cx="2808312" cy="12939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/>
              <a:t>Скачать приложение «Проверка </a:t>
            </a:r>
            <a:r>
              <a:rPr lang="ru-RU" sz="1400" dirty="0" smtClean="0"/>
              <a:t>чеков» </a:t>
            </a:r>
            <a:r>
              <a:rPr lang="ru-RU" sz="1400" dirty="0"/>
              <a:t>можно с сайта ФНС России или в магазине приложений для </a:t>
            </a:r>
            <a:r>
              <a:rPr lang="ru-RU" sz="1400" dirty="0" smtClean="0"/>
              <a:t>мобильных телефонов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7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3528" y="339502"/>
            <a:ext cx="8568952" cy="360040"/>
          </a:xfrm>
          <a:prstGeom prst="rect">
            <a:avLst/>
          </a:prstGeom>
          <a:noFill/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ПРОМО-СТРАНИЦА ФНС РОССИИ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307580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F:\2021\Май\Безымянный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5" t="7041" r="23940" b="7858"/>
          <a:stretch/>
        </p:blipFill>
        <p:spPr bwMode="auto">
          <a:xfrm>
            <a:off x="3859702" y="874668"/>
            <a:ext cx="4320480" cy="389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7544" y="846748"/>
            <a:ext cx="309634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На официальном сайте ФНС России создана тематическая промо-страница (</a:t>
            </a:r>
            <a:r>
              <a:rPr lang="en-US" sz="1500" b="1" dirty="0" smtClean="0"/>
              <a:t>www.kkt-online.nalog.ru</a:t>
            </a:r>
            <a:r>
              <a:rPr lang="en-US" sz="1500" dirty="0" smtClean="0"/>
              <a:t>)</a:t>
            </a:r>
            <a:r>
              <a:rPr lang="ru-RU" sz="1500" dirty="0" smtClean="0"/>
              <a:t>, где размещена исчерпывающая информация о новом порядке применения контрольно-кассовой техники. Например</a:t>
            </a:r>
            <a:r>
              <a:rPr lang="ru-RU" sz="1500" dirty="0"/>
              <a:t>, здесь </a:t>
            </a:r>
            <a:r>
              <a:rPr lang="ru-RU" sz="1500" dirty="0" smtClean="0"/>
              <a:t>содержатся </a:t>
            </a:r>
            <a:r>
              <a:rPr lang="ru-RU" sz="1500" dirty="0"/>
              <a:t>методические указания ФНС России, как сформировать чек коррекции для самостоятельного устранения допущенного </a:t>
            </a:r>
            <a:r>
              <a:rPr lang="ru-RU" sz="1500" dirty="0" smtClean="0"/>
              <a:t>нарушения 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6014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wrap="square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txDef>
      <a:spPr/>
      <a:bodyPr vert="horz" wrap="none" lIns="104306" tIns="52153" rIns="104306" bIns="52153" rtlCol="0" anchor="ctr">
        <a:noAutofit/>
      </a:bodyPr>
      <a:lstStyle>
        <a:defPPr marL="0" marR="0" indent="0" algn="ctr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22355</TotalTime>
  <Words>661</Words>
  <Application>Microsoft Office PowerPoint</Application>
  <PresentationFormat>Экран (16:9)</PresentationFormat>
  <Paragraphs>114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Present_FNS2012_16-9</vt:lpstr>
      <vt:lpstr> ПОРЯДОК ПРИМЕНЕНИЯ ОНЛАЙН-КАСС В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Мухин Олег Валерьевич</dc:creator>
  <cp:lastModifiedBy>пресс-служба налогового управления</cp:lastModifiedBy>
  <cp:revision>2397</cp:revision>
  <cp:lastPrinted>2021-05-18T14:01:08Z</cp:lastPrinted>
  <dcterms:created xsi:type="dcterms:W3CDTF">2013-05-08T13:59:01Z</dcterms:created>
  <dcterms:modified xsi:type="dcterms:W3CDTF">2021-05-18T14:06:57Z</dcterms:modified>
</cp:coreProperties>
</file>