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8" r:id="rId2"/>
    <p:sldId id="276" r:id="rId3"/>
    <p:sldId id="291" r:id="rId4"/>
    <p:sldId id="267" r:id="rId5"/>
    <p:sldId id="269" r:id="rId6"/>
    <p:sldId id="284" r:id="rId7"/>
    <p:sldId id="270" r:id="rId8"/>
    <p:sldId id="289" r:id="rId9"/>
    <p:sldId id="281" r:id="rId10"/>
    <p:sldId id="292" r:id="rId11"/>
    <p:sldId id="293" r:id="rId12"/>
  </p:sldIdLst>
  <p:sldSz cx="9144000" cy="5143500" type="screen16x9"/>
  <p:notesSz cx="9928225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8" autoAdjust="0"/>
  </p:normalViewPr>
  <p:slideViewPr>
    <p:cSldViewPr>
      <p:cViewPr varScale="1">
        <p:scale>
          <a:sx n="145" d="100"/>
          <a:sy n="145" d="100"/>
        </p:scale>
        <p:origin x="624" y="15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3713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082C32-354B-4C5C-8C16-DD9B303DB03B}" type="datetimeFigureOut">
              <a:rPr lang="ru-RU" smtClean="0"/>
              <a:t>07.02.2025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3850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3713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C03C3-3B5A-4E93-8E40-60E7A1D17C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803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C03C3-3B5A-4E93-8E40-60E7A1D17C3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72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D7FF2-3F59-4FD8-B3E2-DDF8181501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8154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rgbClr val="F87407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1">
                <a:solidFill>
                  <a:srgbClr val="F87407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017002" y="1913382"/>
            <a:ext cx="585470" cy="1169035"/>
          </a:xfrm>
          <a:custGeom>
            <a:avLst/>
            <a:gdLst/>
            <a:ahLst/>
            <a:cxnLst/>
            <a:rect l="l" t="t" r="r" b="b"/>
            <a:pathLst>
              <a:path w="585470" h="1169035">
                <a:moveTo>
                  <a:pt x="0" y="1168908"/>
                </a:moveTo>
                <a:lnTo>
                  <a:pt x="47998" y="1166969"/>
                </a:lnTo>
                <a:lnTo>
                  <a:pt x="94927" y="1161256"/>
                </a:lnTo>
                <a:lnTo>
                  <a:pt x="140637" y="1151917"/>
                </a:lnTo>
                <a:lnTo>
                  <a:pt x="184977" y="1139104"/>
                </a:lnTo>
                <a:lnTo>
                  <a:pt x="227796" y="1122967"/>
                </a:lnTo>
                <a:lnTo>
                  <a:pt x="268944" y="1103657"/>
                </a:lnTo>
                <a:lnTo>
                  <a:pt x="308270" y="1081324"/>
                </a:lnTo>
                <a:lnTo>
                  <a:pt x="345624" y="1056119"/>
                </a:lnTo>
                <a:lnTo>
                  <a:pt x="380856" y="1028193"/>
                </a:lnTo>
                <a:lnTo>
                  <a:pt x="413813" y="997696"/>
                </a:lnTo>
                <a:lnTo>
                  <a:pt x="444347" y="964778"/>
                </a:lnTo>
                <a:lnTo>
                  <a:pt x="472305" y="929591"/>
                </a:lnTo>
                <a:lnTo>
                  <a:pt x="497539" y="892284"/>
                </a:lnTo>
                <a:lnTo>
                  <a:pt x="519896" y="853009"/>
                </a:lnTo>
                <a:lnTo>
                  <a:pt x="539228" y="811916"/>
                </a:lnTo>
                <a:lnTo>
                  <a:pt x="555382" y="769156"/>
                </a:lnTo>
                <a:lnTo>
                  <a:pt x="568208" y="724879"/>
                </a:lnTo>
                <a:lnTo>
                  <a:pt x="577556" y="679236"/>
                </a:lnTo>
                <a:lnTo>
                  <a:pt x="583276" y="632377"/>
                </a:lnTo>
                <a:lnTo>
                  <a:pt x="585216" y="584454"/>
                </a:lnTo>
                <a:lnTo>
                  <a:pt x="583276" y="536530"/>
                </a:lnTo>
                <a:lnTo>
                  <a:pt x="577556" y="489671"/>
                </a:lnTo>
                <a:lnTo>
                  <a:pt x="568208" y="444028"/>
                </a:lnTo>
                <a:lnTo>
                  <a:pt x="555382" y="399751"/>
                </a:lnTo>
                <a:lnTo>
                  <a:pt x="539228" y="356991"/>
                </a:lnTo>
                <a:lnTo>
                  <a:pt x="519896" y="315898"/>
                </a:lnTo>
                <a:lnTo>
                  <a:pt x="497539" y="276623"/>
                </a:lnTo>
                <a:lnTo>
                  <a:pt x="472305" y="239316"/>
                </a:lnTo>
                <a:lnTo>
                  <a:pt x="444347" y="204129"/>
                </a:lnTo>
                <a:lnTo>
                  <a:pt x="413813" y="171211"/>
                </a:lnTo>
                <a:lnTo>
                  <a:pt x="380856" y="140714"/>
                </a:lnTo>
                <a:lnTo>
                  <a:pt x="345624" y="112788"/>
                </a:lnTo>
                <a:lnTo>
                  <a:pt x="308270" y="87583"/>
                </a:lnTo>
                <a:lnTo>
                  <a:pt x="268944" y="65250"/>
                </a:lnTo>
                <a:lnTo>
                  <a:pt x="227796" y="45940"/>
                </a:lnTo>
                <a:lnTo>
                  <a:pt x="184977" y="29803"/>
                </a:lnTo>
                <a:lnTo>
                  <a:pt x="140637" y="16990"/>
                </a:lnTo>
                <a:lnTo>
                  <a:pt x="94927" y="7651"/>
                </a:lnTo>
                <a:lnTo>
                  <a:pt x="47998" y="1938"/>
                </a:lnTo>
                <a:lnTo>
                  <a:pt x="0" y="0"/>
                </a:lnTo>
              </a:path>
            </a:pathLst>
          </a:custGeom>
          <a:ln w="25908">
            <a:solidFill>
              <a:srgbClr val="2B2B2A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8037576" y="2054351"/>
            <a:ext cx="441959" cy="885825"/>
          </a:xfrm>
          <a:custGeom>
            <a:avLst/>
            <a:gdLst/>
            <a:ahLst/>
            <a:cxnLst/>
            <a:rect l="l" t="t" r="r" b="b"/>
            <a:pathLst>
              <a:path w="441959" h="885825">
                <a:moveTo>
                  <a:pt x="0" y="0"/>
                </a:moveTo>
                <a:lnTo>
                  <a:pt x="0" y="885444"/>
                </a:lnTo>
                <a:lnTo>
                  <a:pt x="48157" y="882845"/>
                </a:lnTo>
                <a:lnTo>
                  <a:pt x="94812" y="875231"/>
                </a:lnTo>
                <a:lnTo>
                  <a:pt x="139695" y="862870"/>
                </a:lnTo>
                <a:lnTo>
                  <a:pt x="182537" y="846034"/>
                </a:lnTo>
                <a:lnTo>
                  <a:pt x="223068" y="824992"/>
                </a:lnTo>
                <a:lnTo>
                  <a:pt x="261018" y="800014"/>
                </a:lnTo>
                <a:lnTo>
                  <a:pt x="296118" y="771372"/>
                </a:lnTo>
                <a:lnTo>
                  <a:pt x="328098" y="739335"/>
                </a:lnTo>
                <a:lnTo>
                  <a:pt x="356689" y="704173"/>
                </a:lnTo>
                <a:lnTo>
                  <a:pt x="381620" y="666157"/>
                </a:lnTo>
                <a:lnTo>
                  <a:pt x="402624" y="625557"/>
                </a:lnTo>
                <a:lnTo>
                  <a:pt x="419429" y="582643"/>
                </a:lnTo>
                <a:lnTo>
                  <a:pt x="431766" y="537686"/>
                </a:lnTo>
                <a:lnTo>
                  <a:pt x="439366" y="490955"/>
                </a:lnTo>
                <a:lnTo>
                  <a:pt x="441959" y="442722"/>
                </a:lnTo>
                <a:lnTo>
                  <a:pt x="439366" y="394488"/>
                </a:lnTo>
                <a:lnTo>
                  <a:pt x="431766" y="347757"/>
                </a:lnTo>
                <a:lnTo>
                  <a:pt x="419429" y="302800"/>
                </a:lnTo>
                <a:lnTo>
                  <a:pt x="402624" y="259886"/>
                </a:lnTo>
                <a:lnTo>
                  <a:pt x="381620" y="219286"/>
                </a:lnTo>
                <a:lnTo>
                  <a:pt x="356689" y="181270"/>
                </a:lnTo>
                <a:lnTo>
                  <a:pt x="328098" y="146108"/>
                </a:lnTo>
                <a:lnTo>
                  <a:pt x="296118" y="114071"/>
                </a:lnTo>
                <a:lnTo>
                  <a:pt x="261018" y="85429"/>
                </a:lnTo>
                <a:lnTo>
                  <a:pt x="223068" y="60451"/>
                </a:lnTo>
                <a:lnTo>
                  <a:pt x="182537" y="39409"/>
                </a:lnTo>
                <a:lnTo>
                  <a:pt x="139695" y="22573"/>
                </a:lnTo>
                <a:lnTo>
                  <a:pt x="94812" y="10212"/>
                </a:lnTo>
                <a:lnTo>
                  <a:pt x="48157" y="2598"/>
                </a:lnTo>
                <a:lnTo>
                  <a:pt x="0" y="0"/>
                </a:lnTo>
                <a:close/>
              </a:path>
            </a:pathLst>
          </a:custGeom>
          <a:solidFill>
            <a:srgbClr val="2D2D2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743455"/>
            <a:ext cx="8129017" cy="198882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769364"/>
            <a:ext cx="8048244" cy="1882139"/>
          </a:xfrm>
          <a:prstGeom prst="rect">
            <a:avLst/>
          </a:prstGeom>
        </p:spPr>
      </p:pic>
      <p:sp>
        <p:nvSpPr>
          <p:cNvPr id="20" name="bg object 20"/>
          <p:cNvSpPr/>
          <p:nvPr/>
        </p:nvSpPr>
        <p:spPr>
          <a:xfrm>
            <a:off x="0" y="771144"/>
            <a:ext cx="1873250" cy="2499360"/>
          </a:xfrm>
          <a:custGeom>
            <a:avLst/>
            <a:gdLst/>
            <a:ahLst/>
            <a:cxnLst/>
            <a:rect l="l" t="t" r="r" b="b"/>
            <a:pathLst>
              <a:path w="1873250" h="2499360">
                <a:moveTo>
                  <a:pt x="623316" y="0"/>
                </a:moveTo>
                <a:lnTo>
                  <a:pt x="575381" y="902"/>
                </a:lnTo>
                <a:lnTo>
                  <a:pt x="527903" y="3588"/>
                </a:lnTo>
                <a:lnTo>
                  <a:pt x="480913" y="8025"/>
                </a:lnTo>
                <a:lnTo>
                  <a:pt x="434445" y="14180"/>
                </a:lnTo>
                <a:lnTo>
                  <a:pt x="388530" y="22022"/>
                </a:lnTo>
                <a:lnTo>
                  <a:pt x="343201" y="31518"/>
                </a:lnTo>
                <a:lnTo>
                  <a:pt x="298491" y="42635"/>
                </a:lnTo>
                <a:lnTo>
                  <a:pt x="254430" y="55342"/>
                </a:lnTo>
                <a:lnTo>
                  <a:pt x="211053" y="69605"/>
                </a:lnTo>
                <a:lnTo>
                  <a:pt x="168391" y="85393"/>
                </a:lnTo>
                <a:lnTo>
                  <a:pt x="126477" y="102672"/>
                </a:lnTo>
                <a:lnTo>
                  <a:pt x="85343" y="121411"/>
                </a:lnTo>
                <a:lnTo>
                  <a:pt x="45021" y="141578"/>
                </a:lnTo>
                <a:lnTo>
                  <a:pt x="5544" y="163140"/>
                </a:lnTo>
                <a:lnTo>
                  <a:pt x="0" y="166432"/>
                </a:lnTo>
                <a:lnTo>
                  <a:pt x="0" y="2332927"/>
                </a:lnTo>
                <a:lnTo>
                  <a:pt x="45021" y="2357781"/>
                </a:lnTo>
                <a:lnTo>
                  <a:pt x="85343" y="2377948"/>
                </a:lnTo>
                <a:lnTo>
                  <a:pt x="126477" y="2396687"/>
                </a:lnTo>
                <a:lnTo>
                  <a:pt x="168391" y="2413966"/>
                </a:lnTo>
                <a:lnTo>
                  <a:pt x="211053" y="2429754"/>
                </a:lnTo>
                <a:lnTo>
                  <a:pt x="254430" y="2444017"/>
                </a:lnTo>
                <a:lnTo>
                  <a:pt x="298491" y="2456724"/>
                </a:lnTo>
                <a:lnTo>
                  <a:pt x="343201" y="2467841"/>
                </a:lnTo>
                <a:lnTo>
                  <a:pt x="388530" y="2477337"/>
                </a:lnTo>
                <a:lnTo>
                  <a:pt x="434445" y="2485179"/>
                </a:lnTo>
                <a:lnTo>
                  <a:pt x="480913" y="2491334"/>
                </a:lnTo>
                <a:lnTo>
                  <a:pt x="527903" y="2495771"/>
                </a:lnTo>
                <a:lnTo>
                  <a:pt x="575381" y="2498457"/>
                </a:lnTo>
                <a:lnTo>
                  <a:pt x="623316" y="2499360"/>
                </a:lnTo>
                <a:lnTo>
                  <a:pt x="671246" y="2498457"/>
                </a:lnTo>
                <a:lnTo>
                  <a:pt x="718721" y="2495771"/>
                </a:lnTo>
                <a:lnTo>
                  <a:pt x="765707" y="2491334"/>
                </a:lnTo>
                <a:lnTo>
                  <a:pt x="812172" y="2485179"/>
                </a:lnTo>
                <a:lnTo>
                  <a:pt x="858084" y="2477337"/>
                </a:lnTo>
                <a:lnTo>
                  <a:pt x="903411" y="2467841"/>
                </a:lnTo>
                <a:lnTo>
                  <a:pt x="948120" y="2456724"/>
                </a:lnTo>
                <a:lnTo>
                  <a:pt x="992178" y="2444017"/>
                </a:lnTo>
                <a:lnTo>
                  <a:pt x="1035554" y="2429754"/>
                </a:lnTo>
                <a:lnTo>
                  <a:pt x="1078215" y="2413966"/>
                </a:lnTo>
                <a:lnTo>
                  <a:pt x="1120128" y="2396687"/>
                </a:lnTo>
                <a:lnTo>
                  <a:pt x="1161262" y="2377948"/>
                </a:lnTo>
                <a:lnTo>
                  <a:pt x="1201583" y="2357781"/>
                </a:lnTo>
                <a:lnTo>
                  <a:pt x="1241060" y="2336219"/>
                </a:lnTo>
                <a:lnTo>
                  <a:pt x="1279660" y="2313295"/>
                </a:lnTo>
                <a:lnTo>
                  <a:pt x="1317351" y="2289041"/>
                </a:lnTo>
                <a:lnTo>
                  <a:pt x="1354100" y="2263489"/>
                </a:lnTo>
                <a:lnTo>
                  <a:pt x="1389875" y="2236672"/>
                </a:lnTo>
                <a:lnTo>
                  <a:pt x="1424644" y="2208622"/>
                </a:lnTo>
                <a:lnTo>
                  <a:pt x="1458373" y="2179371"/>
                </a:lnTo>
                <a:lnTo>
                  <a:pt x="1491032" y="2148951"/>
                </a:lnTo>
                <a:lnTo>
                  <a:pt x="1522587" y="2117396"/>
                </a:lnTo>
                <a:lnTo>
                  <a:pt x="1553007" y="2084737"/>
                </a:lnTo>
                <a:lnTo>
                  <a:pt x="1582258" y="2051008"/>
                </a:lnTo>
                <a:lnTo>
                  <a:pt x="1610308" y="2016239"/>
                </a:lnTo>
                <a:lnTo>
                  <a:pt x="1637125" y="1980464"/>
                </a:lnTo>
                <a:lnTo>
                  <a:pt x="1662677" y="1943715"/>
                </a:lnTo>
                <a:lnTo>
                  <a:pt x="1686931" y="1906024"/>
                </a:lnTo>
                <a:lnTo>
                  <a:pt x="1709855" y="1867424"/>
                </a:lnTo>
                <a:lnTo>
                  <a:pt x="1731417" y="1827947"/>
                </a:lnTo>
                <a:lnTo>
                  <a:pt x="1751584" y="1787626"/>
                </a:lnTo>
                <a:lnTo>
                  <a:pt x="1770323" y="1746492"/>
                </a:lnTo>
                <a:lnTo>
                  <a:pt x="1787602" y="1704579"/>
                </a:lnTo>
                <a:lnTo>
                  <a:pt x="1803390" y="1661918"/>
                </a:lnTo>
                <a:lnTo>
                  <a:pt x="1817653" y="1618542"/>
                </a:lnTo>
                <a:lnTo>
                  <a:pt x="1830360" y="1574484"/>
                </a:lnTo>
                <a:lnTo>
                  <a:pt x="1841477" y="1529775"/>
                </a:lnTo>
                <a:lnTo>
                  <a:pt x="1850973" y="1484448"/>
                </a:lnTo>
                <a:lnTo>
                  <a:pt x="1858815" y="1438536"/>
                </a:lnTo>
                <a:lnTo>
                  <a:pt x="1864970" y="1392071"/>
                </a:lnTo>
                <a:lnTo>
                  <a:pt x="1869407" y="1345085"/>
                </a:lnTo>
                <a:lnTo>
                  <a:pt x="1872093" y="1297610"/>
                </a:lnTo>
                <a:lnTo>
                  <a:pt x="1872995" y="1249679"/>
                </a:lnTo>
                <a:lnTo>
                  <a:pt x="1872093" y="1201749"/>
                </a:lnTo>
                <a:lnTo>
                  <a:pt x="1869407" y="1154274"/>
                </a:lnTo>
                <a:lnTo>
                  <a:pt x="1864970" y="1107288"/>
                </a:lnTo>
                <a:lnTo>
                  <a:pt x="1858815" y="1060823"/>
                </a:lnTo>
                <a:lnTo>
                  <a:pt x="1850973" y="1014911"/>
                </a:lnTo>
                <a:lnTo>
                  <a:pt x="1841477" y="969584"/>
                </a:lnTo>
                <a:lnTo>
                  <a:pt x="1830360" y="924875"/>
                </a:lnTo>
                <a:lnTo>
                  <a:pt x="1817653" y="880817"/>
                </a:lnTo>
                <a:lnTo>
                  <a:pt x="1803390" y="837441"/>
                </a:lnTo>
                <a:lnTo>
                  <a:pt x="1787602" y="794780"/>
                </a:lnTo>
                <a:lnTo>
                  <a:pt x="1770323" y="752867"/>
                </a:lnTo>
                <a:lnTo>
                  <a:pt x="1751584" y="711733"/>
                </a:lnTo>
                <a:lnTo>
                  <a:pt x="1731417" y="671412"/>
                </a:lnTo>
                <a:lnTo>
                  <a:pt x="1709855" y="631935"/>
                </a:lnTo>
                <a:lnTo>
                  <a:pt x="1686931" y="593335"/>
                </a:lnTo>
                <a:lnTo>
                  <a:pt x="1662677" y="555644"/>
                </a:lnTo>
                <a:lnTo>
                  <a:pt x="1637125" y="518895"/>
                </a:lnTo>
                <a:lnTo>
                  <a:pt x="1610308" y="483120"/>
                </a:lnTo>
                <a:lnTo>
                  <a:pt x="1582258" y="448351"/>
                </a:lnTo>
                <a:lnTo>
                  <a:pt x="1553007" y="414622"/>
                </a:lnTo>
                <a:lnTo>
                  <a:pt x="1522587" y="381963"/>
                </a:lnTo>
                <a:lnTo>
                  <a:pt x="1491032" y="350408"/>
                </a:lnTo>
                <a:lnTo>
                  <a:pt x="1458373" y="319988"/>
                </a:lnTo>
                <a:lnTo>
                  <a:pt x="1424644" y="290737"/>
                </a:lnTo>
                <a:lnTo>
                  <a:pt x="1389875" y="262687"/>
                </a:lnTo>
                <a:lnTo>
                  <a:pt x="1354100" y="235870"/>
                </a:lnTo>
                <a:lnTo>
                  <a:pt x="1317351" y="210318"/>
                </a:lnTo>
                <a:lnTo>
                  <a:pt x="1279660" y="186064"/>
                </a:lnTo>
                <a:lnTo>
                  <a:pt x="1241060" y="163140"/>
                </a:lnTo>
                <a:lnTo>
                  <a:pt x="1201583" y="141578"/>
                </a:lnTo>
                <a:lnTo>
                  <a:pt x="1161262" y="121411"/>
                </a:lnTo>
                <a:lnTo>
                  <a:pt x="1120128" y="102672"/>
                </a:lnTo>
                <a:lnTo>
                  <a:pt x="1078215" y="85393"/>
                </a:lnTo>
                <a:lnTo>
                  <a:pt x="1035554" y="69605"/>
                </a:lnTo>
                <a:lnTo>
                  <a:pt x="992178" y="55342"/>
                </a:lnTo>
                <a:lnTo>
                  <a:pt x="948120" y="42635"/>
                </a:lnTo>
                <a:lnTo>
                  <a:pt x="903411" y="31518"/>
                </a:lnTo>
                <a:lnTo>
                  <a:pt x="858084" y="22022"/>
                </a:lnTo>
                <a:lnTo>
                  <a:pt x="812172" y="14180"/>
                </a:lnTo>
                <a:lnTo>
                  <a:pt x="765707" y="8025"/>
                </a:lnTo>
                <a:lnTo>
                  <a:pt x="718721" y="3588"/>
                </a:lnTo>
                <a:lnTo>
                  <a:pt x="671246" y="902"/>
                </a:lnTo>
                <a:lnTo>
                  <a:pt x="623316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bg object 21"/>
          <p:cNvSpPr/>
          <p:nvPr/>
        </p:nvSpPr>
        <p:spPr>
          <a:xfrm>
            <a:off x="0" y="1022603"/>
            <a:ext cx="1621790" cy="1996439"/>
          </a:xfrm>
          <a:custGeom>
            <a:avLst/>
            <a:gdLst/>
            <a:ahLst/>
            <a:cxnLst/>
            <a:rect l="l" t="t" r="r" b="b"/>
            <a:pathLst>
              <a:path w="1621790" h="1996439">
                <a:moveTo>
                  <a:pt x="623316" y="0"/>
                </a:moveTo>
                <a:lnTo>
                  <a:pt x="574951" y="1151"/>
                </a:lnTo>
                <a:lnTo>
                  <a:pt x="527180" y="4569"/>
                </a:lnTo>
                <a:lnTo>
                  <a:pt x="480056" y="10202"/>
                </a:lnTo>
                <a:lnTo>
                  <a:pt x="433630" y="17999"/>
                </a:lnTo>
                <a:lnTo>
                  <a:pt x="387956" y="27905"/>
                </a:lnTo>
                <a:lnTo>
                  <a:pt x="343084" y="39870"/>
                </a:lnTo>
                <a:lnTo>
                  <a:pt x="299068" y="53841"/>
                </a:lnTo>
                <a:lnTo>
                  <a:pt x="255960" y="69765"/>
                </a:lnTo>
                <a:lnTo>
                  <a:pt x="213812" y="87591"/>
                </a:lnTo>
                <a:lnTo>
                  <a:pt x="172677" y="107266"/>
                </a:lnTo>
                <a:lnTo>
                  <a:pt x="132606" y="128737"/>
                </a:lnTo>
                <a:lnTo>
                  <a:pt x="93652" y="151953"/>
                </a:lnTo>
                <a:lnTo>
                  <a:pt x="55867" y="176861"/>
                </a:lnTo>
                <a:lnTo>
                  <a:pt x="19304" y="203409"/>
                </a:lnTo>
                <a:lnTo>
                  <a:pt x="0" y="1777638"/>
                </a:lnTo>
                <a:lnTo>
                  <a:pt x="19304" y="1793030"/>
                </a:lnTo>
                <a:lnTo>
                  <a:pt x="55867" y="1819578"/>
                </a:lnTo>
                <a:lnTo>
                  <a:pt x="93652" y="1844486"/>
                </a:lnTo>
                <a:lnTo>
                  <a:pt x="132606" y="1867702"/>
                </a:lnTo>
                <a:lnTo>
                  <a:pt x="172677" y="1889173"/>
                </a:lnTo>
                <a:lnTo>
                  <a:pt x="213812" y="1908848"/>
                </a:lnTo>
                <a:lnTo>
                  <a:pt x="255960" y="1926674"/>
                </a:lnTo>
                <a:lnTo>
                  <a:pt x="299068" y="1942598"/>
                </a:lnTo>
                <a:lnTo>
                  <a:pt x="343084" y="1956569"/>
                </a:lnTo>
                <a:lnTo>
                  <a:pt x="387956" y="1968534"/>
                </a:lnTo>
                <a:lnTo>
                  <a:pt x="433630" y="1978440"/>
                </a:lnTo>
                <a:lnTo>
                  <a:pt x="480056" y="1986237"/>
                </a:lnTo>
                <a:lnTo>
                  <a:pt x="527180" y="1991870"/>
                </a:lnTo>
                <a:lnTo>
                  <a:pt x="574951" y="1995288"/>
                </a:lnTo>
                <a:lnTo>
                  <a:pt x="623316" y="1996440"/>
                </a:lnTo>
                <a:lnTo>
                  <a:pt x="671681" y="1995288"/>
                </a:lnTo>
                <a:lnTo>
                  <a:pt x="719452" y="1991870"/>
                </a:lnTo>
                <a:lnTo>
                  <a:pt x="766576" y="1986237"/>
                </a:lnTo>
                <a:lnTo>
                  <a:pt x="813002" y="1978440"/>
                </a:lnTo>
                <a:lnTo>
                  <a:pt x="858677" y="1968534"/>
                </a:lnTo>
                <a:lnTo>
                  <a:pt x="903548" y="1956569"/>
                </a:lnTo>
                <a:lnTo>
                  <a:pt x="947565" y="1942598"/>
                </a:lnTo>
                <a:lnTo>
                  <a:pt x="990673" y="1926674"/>
                </a:lnTo>
                <a:lnTo>
                  <a:pt x="1032821" y="1908848"/>
                </a:lnTo>
                <a:lnTo>
                  <a:pt x="1073956" y="1889173"/>
                </a:lnTo>
                <a:lnTo>
                  <a:pt x="1114027" y="1867702"/>
                </a:lnTo>
                <a:lnTo>
                  <a:pt x="1152981" y="1844486"/>
                </a:lnTo>
                <a:lnTo>
                  <a:pt x="1190766" y="1819578"/>
                </a:lnTo>
                <a:lnTo>
                  <a:pt x="1227329" y="1793030"/>
                </a:lnTo>
                <a:lnTo>
                  <a:pt x="1262618" y="1764894"/>
                </a:lnTo>
                <a:lnTo>
                  <a:pt x="1296581" y="1735223"/>
                </a:lnTo>
                <a:lnTo>
                  <a:pt x="1329166" y="1704070"/>
                </a:lnTo>
                <a:lnTo>
                  <a:pt x="1360319" y="1671485"/>
                </a:lnTo>
                <a:lnTo>
                  <a:pt x="1389990" y="1637522"/>
                </a:lnTo>
                <a:lnTo>
                  <a:pt x="1418126" y="1602233"/>
                </a:lnTo>
                <a:lnTo>
                  <a:pt x="1444674" y="1565670"/>
                </a:lnTo>
                <a:lnTo>
                  <a:pt x="1469582" y="1527885"/>
                </a:lnTo>
                <a:lnTo>
                  <a:pt x="1492798" y="1488931"/>
                </a:lnTo>
                <a:lnTo>
                  <a:pt x="1514269" y="1448860"/>
                </a:lnTo>
                <a:lnTo>
                  <a:pt x="1533944" y="1407725"/>
                </a:lnTo>
                <a:lnTo>
                  <a:pt x="1551770" y="1365577"/>
                </a:lnTo>
                <a:lnTo>
                  <a:pt x="1567694" y="1322469"/>
                </a:lnTo>
                <a:lnTo>
                  <a:pt x="1581665" y="1278452"/>
                </a:lnTo>
                <a:lnTo>
                  <a:pt x="1593630" y="1233581"/>
                </a:lnTo>
                <a:lnTo>
                  <a:pt x="1603536" y="1187906"/>
                </a:lnTo>
                <a:lnTo>
                  <a:pt x="1611333" y="1141480"/>
                </a:lnTo>
                <a:lnTo>
                  <a:pt x="1616966" y="1094356"/>
                </a:lnTo>
                <a:lnTo>
                  <a:pt x="1620384" y="1046585"/>
                </a:lnTo>
                <a:lnTo>
                  <a:pt x="1621536" y="998220"/>
                </a:lnTo>
                <a:lnTo>
                  <a:pt x="1620384" y="949854"/>
                </a:lnTo>
                <a:lnTo>
                  <a:pt x="1616966" y="902083"/>
                </a:lnTo>
                <a:lnTo>
                  <a:pt x="1611333" y="854959"/>
                </a:lnTo>
                <a:lnTo>
                  <a:pt x="1603536" y="808533"/>
                </a:lnTo>
                <a:lnTo>
                  <a:pt x="1593630" y="762858"/>
                </a:lnTo>
                <a:lnTo>
                  <a:pt x="1581665" y="717987"/>
                </a:lnTo>
                <a:lnTo>
                  <a:pt x="1567694" y="673970"/>
                </a:lnTo>
                <a:lnTo>
                  <a:pt x="1551770" y="630862"/>
                </a:lnTo>
                <a:lnTo>
                  <a:pt x="1533944" y="588714"/>
                </a:lnTo>
                <a:lnTo>
                  <a:pt x="1514269" y="547579"/>
                </a:lnTo>
                <a:lnTo>
                  <a:pt x="1492798" y="507508"/>
                </a:lnTo>
                <a:lnTo>
                  <a:pt x="1469582" y="468554"/>
                </a:lnTo>
                <a:lnTo>
                  <a:pt x="1444674" y="430769"/>
                </a:lnTo>
                <a:lnTo>
                  <a:pt x="1418126" y="394206"/>
                </a:lnTo>
                <a:lnTo>
                  <a:pt x="1389990" y="358917"/>
                </a:lnTo>
                <a:lnTo>
                  <a:pt x="1360319" y="324954"/>
                </a:lnTo>
                <a:lnTo>
                  <a:pt x="1329166" y="292369"/>
                </a:lnTo>
                <a:lnTo>
                  <a:pt x="1296581" y="261216"/>
                </a:lnTo>
                <a:lnTo>
                  <a:pt x="1262618" y="231545"/>
                </a:lnTo>
                <a:lnTo>
                  <a:pt x="1227329" y="203409"/>
                </a:lnTo>
                <a:lnTo>
                  <a:pt x="1190766" y="176861"/>
                </a:lnTo>
                <a:lnTo>
                  <a:pt x="1152981" y="151953"/>
                </a:lnTo>
                <a:lnTo>
                  <a:pt x="1114027" y="128737"/>
                </a:lnTo>
                <a:lnTo>
                  <a:pt x="1073956" y="107266"/>
                </a:lnTo>
                <a:lnTo>
                  <a:pt x="1032821" y="87591"/>
                </a:lnTo>
                <a:lnTo>
                  <a:pt x="990673" y="69765"/>
                </a:lnTo>
                <a:lnTo>
                  <a:pt x="947565" y="53841"/>
                </a:lnTo>
                <a:lnTo>
                  <a:pt x="903548" y="39870"/>
                </a:lnTo>
                <a:lnTo>
                  <a:pt x="858677" y="27905"/>
                </a:lnTo>
                <a:lnTo>
                  <a:pt x="813002" y="17999"/>
                </a:lnTo>
                <a:lnTo>
                  <a:pt x="766576" y="10202"/>
                </a:lnTo>
                <a:lnTo>
                  <a:pt x="719452" y="4569"/>
                </a:lnTo>
                <a:lnTo>
                  <a:pt x="671681" y="1151"/>
                </a:lnTo>
                <a:lnTo>
                  <a:pt x="623316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2" name="bg object 22"/>
          <p:cNvSpPr/>
          <p:nvPr/>
        </p:nvSpPr>
        <p:spPr>
          <a:xfrm>
            <a:off x="0" y="1141475"/>
            <a:ext cx="1503045" cy="1760220"/>
          </a:xfrm>
          <a:custGeom>
            <a:avLst/>
            <a:gdLst/>
            <a:ahLst/>
            <a:cxnLst/>
            <a:rect l="l" t="t" r="r" b="b"/>
            <a:pathLst>
              <a:path w="1503045" h="1760220">
                <a:moveTo>
                  <a:pt x="622554" y="0"/>
                </a:moveTo>
                <a:lnTo>
                  <a:pt x="574262" y="1302"/>
                </a:lnTo>
                <a:lnTo>
                  <a:pt x="526652" y="5163"/>
                </a:lnTo>
                <a:lnTo>
                  <a:pt x="479790" y="11516"/>
                </a:lnTo>
                <a:lnTo>
                  <a:pt x="433743" y="20295"/>
                </a:lnTo>
                <a:lnTo>
                  <a:pt x="388578" y="31432"/>
                </a:lnTo>
                <a:lnTo>
                  <a:pt x="344363" y="44860"/>
                </a:lnTo>
                <a:lnTo>
                  <a:pt x="301163" y="60512"/>
                </a:lnTo>
                <a:lnTo>
                  <a:pt x="259048" y="78321"/>
                </a:lnTo>
                <a:lnTo>
                  <a:pt x="218083" y="98220"/>
                </a:lnTo>
                <a:lnTo>
                  <a:pt x="178336" y="120141"/>
                </a:lnTo>
                <a:lnTo>
                  <a:pt x="139873" y="144019"/>
                </a:lnTo>
                <a:lnTo>
                  <a:pt x="102763" y="169785"/>
                </a:lnTo>
                <a:lnTo>
                  <a:pt x="67071" y="197373"/>
                </a:lnTo>
                <a:lnTo>
                  <a:pt x="32866" y="226716"/>
                </a:lnTo>
                <a:lnTo>
                  <a:pt x="214" y="257746"/>
                </a:lnTo>
                <a:lnTo>
                  <a:pt x="0" y="257971"/>
                </a:lnTo>
                <a:lnTo>
                  <a:pt x="0" y="1502248"/>
                </a:lnTo>
                <a:lnTo>
                  <a:pt x="32866" y="1533503"/>
                </a:lnTo>
                <a:lnTo>
                  <a:pt x="67071" y="1562846"/>
                </a:lnTo>
                <a:lnTo>
                  <a:pt x="102763" y="1590434"/>
                </a:lnTo>
                <a:lnTo>
                  <a:pt x="139873" y="1616200"/>
                </a:lnTo>
                <a:lnTo>
                  <a:pt x="178336" y="1640078"/>
                </a:lnTo>
                <a:lnTo>
                  <a:pt x="218083" y="1661999"/>
                </a:lnTo>
                <a:lnTo>
                  <a:pt x="259048" y="1681898"/>
                </a:lnTo>
                <a:lnTo>
                  <a:pt x="301163" y="1699707"/>
                </a:lnTo>
                <a:lnTo>
                  <a:pt x="344363" y="1715359"/>
                </a:lnTo>
                <a:lnTo>
                  <a:pt x="388578" y="1728787"/>
                </a:lnTo>
                <a:lnTo>
                  <a:pt x="433743" y="1739924"/>
                </a:lnTo>
                <a:lnTo>
                  <a:pt x="479790" y="1748703"/>
                </a:lnTo>
                <a:lnTo>
                  <a:pt x="526652" y="1755056"/>
                </a:lnTo>
                <a:lnTo>
                  <a:pt x="574262" y="1758917"/>
                </a:lnTo>
                <a:lnTo>
                  <a:pt x="622554" y="1760220"/>
                </a:lnTo>
                <a:lnTo>
                  <a:pt x="670845" y="1758917"/>
                </a:lnTo>
                <a:lnTo>
                  <a:pt x="718455" y="1755056"/>
                </a:lnTo>
                <a:lnTo>
                  <a:pt x="765317" y="1748703"/>
                </a:lnTo>
                <a:lnTo>
                  <a:pt x="811364" y="1739924"/>
                </a:lnTo>
                <a:lnTo>
                  <a:pt x="856529" y="1728787"/>
                </a:lnTo>
                <a:lnTo>
                  <a:pt x="900744" y="1715359"/>
                </a:lnTo>
                <a:lnTo>
                  <a:pt x="943944" y="1699707"/>
                </a:lnTo>
                <a:lnTo>
                  <a:pt x="986059" y="1681898"/>
                </a:lnTo>
                <a:lnTo>
                  <a:pt x="1027024" y="1661999"/>
                </a:lnTo>
                <a:lnTo>
                  <a:pt x="1066771" y="1640078"/>
                </a:lnTo>
                <a:lnTo>
                  <a:pt x="1105234" y="1616200"/>
                </a:lnTo>
                <a:lnTo>
                  <a:pt x="1142344" y="1590434"/>
                </a:lnTo>
                <a:lnTo>
                  <a:pt x="1178036" y="1562846"/>
                </a:lnTo>
                <a:lnTo>
                  <a:pt x="1212241" y="1533503"/>
                </a:lnTo>
                <a:lnTo>
                  <a:pt x="1244893" y="1502473"/>
                </a:lnTo>
                <a:lnTo>
                  <a:pt x="1275925" y="1469822"/>
                </a:lnTo>
                <a:lnTo>
                  <a:pt x="1305269" y="1435618"/>
                </a:lnTo>
                <a:lnTo>
                  <a:pt x="1332859" y="1399928"/>
                </a:lnTo>
                <a:lnTo>
                  <a:pt x="1358628" y="1362818"/>
                </a:lnTo>
                <a:lnTo>
                  <a:pt x="1382507" y="1324355"/>
                </a:lnTo>
                <a:lnTo>
                  <a:pt x="1404431" y="1284608"/>
                </a:lnTo>
                <a:lnTo>
                  <a:pt x="1424332" y="1243642"/>
                </a:lnTo>
                <a:lnTo>
                  <a:pt x="1442143" y="1201526"/>
                </a:lnTo>
                <a:lnTo>
                  <a:pt x="1457797" y="1158325"/>
                </a:lnTo>
                <a:lnTo>
                  <a:pt x="1471227" y="1114107"/>
                </a:lnTo>
                <a:lnTo>
                  <a:pt x="1482365" y="1068939"/>
                </a:lnTo>
                <a:lnTo>
                  <a:pt x="1491145" y="1022888"/>
                </a:lnTo>
                <a:lnTo>
                  <a:pt x="1497499" y="976022"/>
                </a:lnTo>
                <a:lnTo>
                  <a:pt x="1501361" y="928407"/>
                </a:lnTo>
                <a:lnTo>
                  <a:pt x="1502664" y="880110"/>
                </a:lnTo>
                <a:lnTo>
                  <a:pt x="622554" y="880110"/>
                </a:lnTo>
                <a:lnTo>
                  <a:pt x="622554" y="0"/>
                </a:lnTo>
                <a:close/>
              </a:path>
            </a:pathLst>
          </a:custGeom>
          <a:solidFill>
            <a:srgbClr val="2B2B2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3" name="bg object 23"/>
          <p:cNvSpPr/>
          <p:nvPr/>
        </p:nvSpPr>
        <p:spPr>
          <a:xfrm>
            <a:off x="0" y="1278730"/>
            <a:ext cx="1365885" cy="1485265"/>
          </a:xfrm>
          <a:custGeom>
            <a:avLst/>
            <a:gdLst/>
            <a:ahLst/>
            <a:cxnLst/>
            <a:rect l="l" t="t" r="r" b="b"/>
            <a:pathLst>
              <a:path w="1365885" h="1485264">
                <a:moveTo>
                  <a:pt x="645791" y="0"/>
                </a:moveTo>
                <a:lnTo>
                  <a:pt x="600179" y="0"/>
                </a:lnTo>
                <a:lnTo>
                  <a:pt x="554635" y="2784"/>
                </a:lnTo>
                <a:lnTo>
                  <a:pt x="509300" y="8353"/>
                </a:lnTo>
                <a:lnTo>
                  <a:pt x="464310" y="16707"/>
                </a:lnTo>
                <a:lnTo>
                  <a:pt x="419805" y="27846"/>
                </a:lnTo>
                <a:lnTo>
                  <a:pt x="375923" y="41769"/>
                </a:lnTo>
                <a:lnTo>
                  <a:pt x="332802" y="58477"/>
                </a:lnTo>
                <a:lnTo>
                  <a:pt x="290580" y="77970"/>
                </a:lnTo>
                <a:lnTo>
                  <a:pt x="249396" y="100247"/>
                </a:lnTo>
                <a:lnTo>
                  <a:pt x="209389" y="125309"/>
                </a:lnTo>
                <a:lnTo>
                  <a:pt x="170697" y="153155"/>
                </a:lnTo>
                <a:lnTo>
                  <a:pt x="133457" y="183787"/>
                </a:lnTo>
                <a:lnTo>
                  <a:pt x="97810" y="217202"/>
                </a:lnTo>
                <a:lnTo>
                  <a:pt x="64396" y="252852"/>
                </a:lnTo>
                <a:lnTo>
                  <a:pt x="33767" y="290092"/>
                </a:lnTo>
                <a:lnTo>
                  <a:pt x="5922" y="328784"/>
                </a:lnTo>
                <a:lnTo>
                  <a:pt x="0" y="338239"/>
                </a:lnTo>
                <a:lnTo>
                  <a:pt x="0" y="1146456"/>
                </a:lnTo>
                <a:lnTo>
                  <a:pt x="33767" y="1194603"/>
                </a:lnTo>
                <a:lnTo>
                  <a:pt x="64396" y="1231843"/>
                </a:lnTo>
                <a:lnTo>
                  <a:pt x="97810" y="1267492"/>
                </a:lnTo>
                <a:lnTo>
                  <a:pt x="133457" y="1300908"/>
                </a:lnTo>
                <a:lnTo>
                  <a:pt x="170697" y="1331539"/>
                </a:lnTo>
                <a:lnTo>
                  <a:pt x="209389" y="1359386"/>
                </a:lnTo>
                <a:lnTo>
                  <a:pt x="249396" y="1384448"/>
                </a:lnTo>
                <a:lnTo>
                  <a:pt x="290580" y="1406725"/>
                </a:lnTo>
                <a:lnTo>
                  <a:pt x="332802" y="1426218"/>
                </a:lnTo>
                <a:lnTo>
                  <a:pt x="375923" y="1442926"/>
                </a:lnTo>
                <a:lnTo>
                  <a:pt x="419805" y="1456849"/>
                </a:lnTo>
                <a:lnTo>
                  <a:pt x="464310" y="1467987"/>
                </a:lnTo>
                <a:lnTo>
                  <a:pt x="509300" y="1476341"/>
                </a:lnTo>
                <a:lnTo>
                  <a:pt x="554635" y="1481911"/>
                </a:lnTo>
                <a:lnTo>
                  <a:pt x="600179" y="1484695"/>
                </a:lnTo>
                <a:lnTo>
                  <a:pt x="645791" y="1484695"/>
                </a:lnTo>
                <a:lnTo>
                  <a:pt x="691334" y="1481911"/>
                </a:lnTo>
                <a:lnTo>
                  <a:pt x="736669" y="1476341"/>
                </a:lnTo>
                <a:lnTo>
                  <a:pt x="781659" y="1467987"/>
                </a:lnTo>
                <a:lnTo>
                  <a:pt x="826164" y="1456849"/>
                </a:lnTo>
                <a:lnTo>
                  <a:pt x="870046" y="1442926"/>
                </a:lnTo>
                <a:lnTo>
                  <a:pt x="913167" y="1426218"/>
                </a:lnTo>
                <a:lnTo>
                  <a:pt x="955388" y="1406725"/>
                </a:lnTo>
                <a:lnTo>
                  <a:pt x="996571" y="1384448"/>
                </a:lnTo>
                <a:lnTo>
                  <a:pt x="1036578" y="1359386"/>
                </a:lnTo>
                <a:lnTo>
                  <a:pt x="1075270" y="1331539"/>
                </a:lnTo>
                <a:lnTo>
                  <a:pt x="1112509" y="1300908"/>
                </a:lnTo>
                <a:lnTo>
                  <a:pt x="1148156" y="1267492"/>
                </a:lnTo>
                <a:lnTo>
                  <a:pt x="1181563" y="1231843"/>
                </a:lnTo>
                <a:lnTo>
                  <a:pt x="1212186" y="1194603"/>
                </a:lnTo>
                <a:lnTo>
                  <a:pt x="1240025" y="1155911"/>
                </a:lnTo>
                <a:lnTo>
                  <a:pt x="1265080" y="1115904"/>
                </a:lnTo>
                <a:lnTo>
                  <a:pt x="1287352" y="1074723"/>
                </a:lnTo>
                <a:lnTo>
                  <a:pt x="1306839" y="1032504"/>
                </a:lnTo>
                <a:lnTo>
                  <a:pt x="1323543" y="989386"/>
                </a:lnTo>
                <a:lnTo>
                  <a:pt x="1337462" y="945507"/>
                </a:lnTo>
                <a:lnTo>
                  <a:pt x="1348598" y="901006"/>
                </a:lnTo>
                <a:lnTo>
                  <a:pt x="1356950" y="856021"/>
                </a:lnTo>
                <a:lnTo>
                  <a:pt x="1362518" y="810690"/>
                </a:lnTo>
                <a:lnTo>
                  <a:pt x="1365302" y="765151"/>
                </a:lnTo>
                <a:lnTo>
                  <a:pt x="1365302" y="719544"/>
                </a:lnTo>
                <a:lnTo>
                  <a:pt x="1362518" y="674005"/>
                </a:lnTo>
                <a:lnTo>
                  <a:pt x="1356950" y="628674"/>
                </a:lnTo>
                <a:lnTo>
                  <a:pt x="1348598" y="583689"/>
                </a:lnTo>
                <a:lnTo>
                  <a:pt x="1337462" y="539188"/>
                </a:lnTo>
                <a:lnTo>
                  <a:pt x="1323543" y="495309"/>
                </a:lnTo>
                <a:lnTo>
                  <a:pt x="1306839" y="452191"/>
                </a:lnTo>
                <a:lnTo>
                  <a:pt x="1287352" y="409972"/>
                </a:lnTo>
                <a:lnTo>
                  <a:pt x="1265080" y="368790"/>
                </a:lnTo>
                <a:lnTo>
                  <a:pt x="1240025" y="328784"/>
                </a:lnTo>
                <a:lnTo>
                  <a:pt x="1212186" y="290092"/>
                </a:lnTo>
                <a:lnTo>
                  <a:pt x="1181563" y="252852"/>
                </a:lnTo>
                <a:lnTo>
                  <a:pt x="1148156" y="217202"/>
                </a:lnTo>
                <a:lnTo>
                  <a:pt x="1112509" y="183787"/>
                </a:lnTo>
                <a:lnTo>
                  <a:pt x="1075270" y="153155"/>
                </a:lnTo>
                <a:lnTo>
                  <a:pt x="1036578" y="125309"/>
                </a:lnTo>
                <a:lnTo>
                  <a:pt x="996571" y="100247"/>
                </a:lnTo>
                <a:lnTo>
                  <a:pt x="955388" y="77970"/>
                </a:lnTo>
                <a:lnTo>
                  <a:pt x="913167" y="58477"/>
                </a:lnTo>
                <a:lnTo>
                  <a:pt x="870046" y="41769"/>
                </a:lnTo>
                <a:lnTo>
                  <a:pt x="826164" y="27846"/>
                </a:lnTo>
                <a:lnTo>
                  <a:pt x="781659" y="16707"/>
                </a:lnTo>
                <a:lnTo>
                  <a:pt x="736669" y="8353"/>
                </a:lnTo>
                <a:lnTo>
                  <a:pt x="691334" y="2784"/>
                </a:lnTo>
                <a:lnTo>
                  <a:pt x="645791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4" name="bg object 24"/>
          <p:cNvSpPr/>
          <p:nvPr/>
        </p:nvSpPr>
        <p:spPr>
          <a:xfrm>
            <a:off x="315468" y="1587049"/>
            <a:ext cx="741680" cy="868044"/>
          </a:xfrm>
          <a:custGeom>
            <a:avLst/>
            <a:gdLst/>
            <a:ahLst/>
            <a:cxnLst/>
            <a:rect l="l" t="t" r="r" b="b"/>
            <a:pathLst>
              <a:path w="741680" h="868044">
                <a:moveTo>
                  <a:pt x="329646" y="0"/>
                </a:moveTo>
                <a:lnTo>
                  <a:pt x="285154" y="0"/>
                </a:lnTo>
                <a:lnTo>
                  <a:pt x="240851" y="4524"/>
                </a:lnTo>
                <a:lnTo>
                  <a:pt x="197112" y="13573"/>
                </a:lnTo>
                <a:lnTo>
                  <a:pt x="154311" y="27147"/>
                </a:lnTo>
                <a:lnTo>
                  <a:pt x="112825" y="45245"/>
                </a:lnTo>
                <a:lnTo>
                  <a:pt x="73027" y="67868"/>
                </a:lnTo>
                <a:lnTo>
                  <a:pt x="35294" y="95016"/>
                </a:lnTo>
                <a:lnTo>
                  <a:pt x="0" y="126688"/>
                </a:lnTo>
                <a:lnTo>
                  <a:pt x="307428" y="433774"/>
                </a:lnTo>
                <a:lnTo>
                  <a:pt x="0" y="740860"/>
                </a:lnTo>
                <a:lnTo>
                  <a:pt x="35301" y="772532"/>
                </a:lnTo>
                <a:lnTo>
                  <a:pt x="73040" y="799680"/>
                </a:lnTo>
                <a:lnTo>
                  <a:pt x="112843" y="822302"/>
                </a:lnTo>
                <a:lnTo>
                  <a:pt x="154334" y="840401"/>
                </a:lnTo>
                <a:lnTo>
                  <a:pt x="197137" y="853975"/>
                </a:lnTo>
                <a:lnTo>
                  <a:pt x="240879" y="863024"/>
                </a:lnTo>
                <a:lnTo>
                  <a:pt x="285183" y="867548"/>
                </a:lnTo>
                <a:lnTo>
                  <a:pt x="329674" y="867548"/>
                </a:lnTo>
                <a:lnTo>
                  <a:pt x="373978" y="863024"/>
                </a:lnTo>
                <a:lnTo>
                  <a:pt x="417719" y="853975"/>
                </a:lnTo>
                <a:lnTo>
                  <a:pt x="460523" y="840401"/>
                </a:lnTo>
                <a:lnTo>
                  <a:pt x="502014" y="822302"/>
                </a:lnTo>
                <a:lnTo>
                  <a:pt x="541816" y="799680"/>
                </a:lnTo>
                <a:lnTo>
                  <a:pt x="579556" y="772532"/>
                </a:lnTo>
                <a:lnTo>
                  <a:pt x="614857" y="740860"/>
                </a:lnTo>
                <a:lnTo>
                  <a:pt x="646553" y="705584"/>
                </a:lnTo>
                <a:lnTo>
                  <a:pt x="673721" y="667875"/>
                </a:lnTo>
                <a:lnTo>
                  <a:pt x="696361" y="628108"/>
                </a:lnTo>
                <a:lnTo>
                  <a:pt x="714473" y="586657"/>
                </a:lnTo>
                <a:lnTo>
                  <a:pt x="728057" y="543897"/>
                </a:lnTo>
                <a:lnTo>
                  <a:pt x="737113" y="500202"/>
                </a:lnTo>
                <a:lnTo>
                  <a:pt x="741641" y="455947"/>
                </a:lnTo>
                <a:lnTo>
                  <a:pt x="741641" y="411506"/>
                </a:lnTo>
                <a:lnTo>
                  <a:pt x="737113" y="367254"/>
                </a:lnTo>
                <a:lnTo>
                  <a:pt x="728057" y="323566"/>
                </a:lnTo>
                <a:lnTo>
                  <a:pt x="714473" y="280816"/>
                </a:lnTo>
                <a:lnTo>
                  <a:pt x="696361" y="239379"/>
                </a:lnTo>
                <a:lnTo>
                  <a:pt x="673721" y="199628"/>
                </a:lnTo>
                <a:lnTo>
                  <a:pt x="646553" y="161940"/>
                </a:lnTo>
                <a:lnTo>
                  <a:pt x="614857" y="126688"/>
                </a:lnTo>
                <a:lnTo>
                  <a:pt x="579549" y="95016"/>
                </a:lnTo>
                <a:lnTo>
                  <a:pt x="541803" y="67868"/>
                </a:lnTo>
                <a:lnTo>
                  <a:pt x="501995" y="45245"/>
                </a:lnTo>
                <a:lnTo>
                  <a:pt x="460501" y="27147"/>
                </a:lnTo>
                <a:lnTo>
                  <a:pt x="417694" y="13573"/>
                </a:lnTo>
                <a:lnTo>
                  <a:pt x="373951" y="4524"/>
                </a:lnTo>
                <a:lnTo>
                  <a:pt x="329646" y="0"/>
                </a:lnTo>
                <a:close/>
              </a:path>
            </a:pathLst>
          </a:custGeom>
          <a:solidFill>
            <a:srgbClr val="EA5139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bg object 25"/>
          <p:cNvSpPr/>
          <p:nvPr/>
        </p:nvSpPr>
        <p:spPr>
          <a:xfrm>
            <a:off x="300227" y="1697735"/>
            <a:ext cx="646430" cy="646430"/>
          </a:xfrm>
          <a:custGeom>
            <a:avLst/>
            <a:gdLst/>
            <a:ahLst/>
            <a:cxnLst/>
            <a:rect l="l" t="t" r="r" b="b"/>
            <a:pathLst>
              <a:path w="646430" h="646430">
                <a:moveTo>
                  <a:pt x="323088" y="0"/>
                </a:moveTo>
                <a:lnTo>
                  <a:pt x="275344" y="3503"/>
                </a:lnTo>
                <a:lnTo>
                  <a:pt x="229776" y="13679"/>
                </a:lnTo>
                <a:lnTo>
                  <a:pt x="186882" y="30028"/>
                </a:lnTo>
                <a:lnTo>
                  <a:pt x="147163" y="52051"/>
                </a:lnTo>
                <a:lnTo>
                  <a:pt x="111119" y="79248"/>
                </a:lnTo>
                <a:lnTo>
                  <a:pt x="79248" y="111119"/>
                </a:lnTo>
                <a:lnTo>
                  <a:pt x="52051" y="147163"/>
                </a:lnTo>
                <a:lnTo>
                  <a:pt x="30028" y="186882"/>
                </a:lnTo>
                <a:lnTo>
                  <a:pt x="13679" y="229776"/>
                </a:lnTo>
                <a:lnTo>
                  <a:pt x="3503" y="275344"/>
                </a:lnTo>
                <a:lnTo>
                  <a:pt x="0" y="323088"/>
                </a:lnTo>
                <a:lnTo>
                  <a:pt x="3503" y="370831"/>
                </a:lnTo>
                <a:lnTo>
                  <a:pt x="13679" y="416399"/>
                </a:lnTo>
                <a:lnTo>
                  <a:pt x="30028" y="459293"/>
                </a:lnTo>
                <a:lnTo>
                  <a:pt x="52051" y="499012"/>
                </a:lnTo>
                <a:lnTo>
                  <a:pt x="79248" y="535056"/>
                </a:lnTo>
                <a:lnTo>
                  <a:pt x="111119" y="566927"/>
                </a:lnTo>
                <a:lnTo>
                  <a:pt x="147163" y="594124"/>
                </a:lnTo>
                <a:lnTo>
                  <a:pt x="186882" y="616147"/>
                </a:lnTo>
                <a:lnTo>
                  <a:pt x="229776" y="632496"/>
                </a:lnTo>
                <a:lnTo>
                  <a:pt x="275344" y="642672"/>
                </a:lnTo>
                <a:lnTo>
                  <a:pt x="323088" y="646176"/>
                </a:lnTo>
                <a:lnTo>
                  <a:pt x="370831" y="642672"/>
                </a:lnTo>
                <a:lnTo>
                  <a:pt x="416399" y="632496"/>
                </a:lnTo>
                <a:lnTo>
                  <a:pt x="459293" y="616147"/>
                </a:lnTo>
                <a:lnTo>
                  <a:pt x="499012" y="594124"/>
                </a:lnTo>
                <a:lnTo>
                  <a:pt x="535056" y="566927"/>
                </a:lnTo>
                <a:lnTo>
                  <a:pt x="566927" y="535056"/>
                </a:lnTo>
                <a:lnTo>
                  <a:pt x="594124" y="499012"/>
                </a:lnTo>
                <a:lnTo>
                  <a:pt x="616147" y="459293"/>
                </a:lnTo>
                <a:lnTo>
                  <a:pt x="632496" y="416399"/>
                </a:lnTo>
                <a:lnTo>
                  <a:pt x="642672" y="370831"/>
                </a:lnTo>
                <a:lnTo>
                  <a:pt x="646176" y="323088"/>
                </a:lnTo>
                <a:lnTo>
                  <a:pt x="642672" y="275344"/>
                </a:lnTo>
                <a:lnTo>
                  <a:pt x="632496" y="229776"/>
                </a:lnTo>
                <a:lnTo>
                  <a:pt x="616147" y="186882"/>
                </a:lnTo>
                <a:lnTo>
                  <a:pt x="594124" y="147163"/>
                </a:lnTo>
                <a:lnTo>
                  <a:pt x="566927" y="111119"/>
                </a:lnTo>
                <a:lnTo>
                  <a:pt x="535056" y="79248"/>
                </a:lnTo>
                <a:lnTo>
                  <a:pt x="499012" y="52051"/>
                </a:lnTo>
                <a:lnTo>
                  <a:pt x="459293" y="30028"/>
                </a:lnTo>
                <a:lnTo>
                  <a:pt x="416399" y="13679"/>
                </a:lnTo>
                <a:lnTo>
                  <a:pt x="370831" y="3503"/>
                </a:lnTo>
                <a:lnTo>
                  <a:pt x="323088" y="0"/>
                </a:lnTo>
                <a:close/>
              </a:path>
            </a:pathLst>
          </a:custGeom>
          <a:solidFill>
            <a:srgbClr val="F8F8F8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6" name="bg object 26"/>
          <p:cNvSpPr/>
          <p:nvPr/>
        </p:nvSpPr>
        <p:spPr>
          <a:xfrm>
            <a:off x="365759" y="1769364"/>
            <a:ext cx="504825" cy="504825"/>
          </a:xfrm>
          <a:custGeom>
            <a:avLst/>
            <a:gdLst/>
            <a:ahLst/>
            <a:cxnLst/>
            <a:rect l="l" t="t" r="r" b="b"/>
            <a:pathLst>
              <a:path w="504825" h="504825">
                <a:moveTo>
                  <a:pt x="252221" y="0"/>
                </a:moveTo>
                <a:lnTo>
                  <a:pt x="206889" y="4062"/>
                </a:lnTo>
                <a:lnTo>
                  <a:pt x="164220" y="15777"/>
                </a:lnTo>
                <a:lnTo>
                  <a:pt x="124928" y="34431"/>
                </a:lnTo>
                <a:lnTo>
                  <a:pt x="89725" y="59312"/>
                </a:lnTo>
                <a:lnTo>
                  <a:pt x="59325" y="89710"/>
                </a:lnTo>
                <a:lnTo>
                  <a:pt x="34439" y="124911"/>
                </a:lnTo>
                <a:lnTo>
                  <a:pt x="15781" y="164205"/>
                </a:lnTo>
                <a:lnTo>
                  <a:pt x="4064" y="206879"/>
                </a:lnTo>
                <a:lnTo>
                  <a:pt x="0" y="252222"/>
                </a:lnTo>
                <a:lnTo>
                  <a:pt x="4064" y="297564"/>
                </a:lnTo>
                <a:lnTo>
                  <a:pt x="15781" y="340238"/>
                </a:lnTo>
                <a:lnTo>
                  <a:pt x="34439" y="379532"/>
                </a:lnTo>
                <a:lnTo>
                  <a:pt x="59325" y="414733"/>
                </a:lnTo>
                <a:lnTo>
                  <a:pt x="89725" y="445131"/>
                </a:lnTo>
                <a:lnTo>
                  <a:pt x="124928" y="470012"/>
                </a:lnTo>
                <a:lnTo>
                  <a:pt x="164220" y="488666"/>
                </a:lnTo>
                <a:lnTo>
                  <a:pt x="206889" y="500381"/>
                </a:lnTo>
                <a:lnTo>
                  <a:pt x="252221" y="504444"/>
                </a:lnTo>
                <a:lnTo>
                  <a:pt x="297554" y="500381"/>
                </a:lnTo>
                <a:lnTo>
                  <a:pt x="340223" y="488666"/>
                </a:lnTo>
                <a:lnTo>
                  <a:pt x="379515" y="470012"/>
                </a:lnTo>
                <a:lnTo>
                  <a:pt x="414718" y="445131"/>
                </a:lnTo>
                <a:lnTo>
                  <a:pt x="445118" y="414733"/>
                </a:lnTo>
                <a:lnTo>
                  <a:pt x="470004" y="379532"/>
                </a:lnTo>
                <a:lnTo>
                  <a:pt x="488662" y="340238"/>
                </a:lnTo>
                <a:lnTo>
                  <a:pt x="500379" y="297564"/>
                </a:lnTo>
                <a:lnTo>
                  <a:pt x="504444" y="252222"/>
                </a:lnTo>
                <a:lnTo>
                  <a:pt x="465048" y="252222"/>
                </a:lnTo>
                <a:lnTo>
                  <a:pt x="459426" y="300994"/>
                </a:lnTo>
                <a:lnTo>
                  <a:pt x="443411" y="345768"/>
                </a:lnTo>
                <a:lnTo>
                  <a:pt x="418284" y="385266"/>
                </a:lnTo>
                <a:lnTo>
                  <a:pt x="385322" y="418210"/>
                </a:lnTo>
                <a:lnTo>
                  <a:pt x="345805" y="443323"/>
                </a:lnTo>
                <a:lnTo>
                  <a:pt x="301012" y="459328"/>
                </a:lnTo>
                <a:lnTo>
                  <a:pt x="252221" y="464947"/>
                </a:lnTo>
                <a:lnTo>
                  <a:pt x="203415" y="459328"/>
                </a:lnTo>
                <a:lnTo>
                  <a:pt x="158616" y="443323"/>
                </a:lnTo>
                <a:lnTo>
                  <a:pt x="119100" y="418210"/>
                </a:lnTo>
                <a:lnTo>
                  <a:pt x="86143" y="385266"/>
                </a:lnTo>
                <a:lnTo>
                  <a:pt x="61023" y="345768"/>
                </a:lnTo>
                <a:lnTo>
                  <a:pt x="45015" y="300994"/>
                </a:lnTo>
                <a:lnTo>
                  <a:pt x="39395" y="252222"/>
                </a:lnTo>
                <a:lnTo>
                  <a:pt x="45017" y="203402"/>
                </a:lnTo>
                <a:lnTo>
                  <a:pt x="61032" y="158594"/>
                </a:lnTo>
                <a:lnTo>
                  <a:pt x="86159" y="119074"/>
                </a:lnTo>
                <a:lnTo>
                  <a:pt x="119121" y="86116"/>
                </a:lnTo>
                <a:lnTo>
                  <a:pt x="158638" y="60996"/>
                </a:lnTo>
                <a:lnTo>
                  <a:pt x="203431" y="44989"/>
                </a:lnTo>
                <a:lnTo>
                  <a:pt x="252221" y="39370"/>
                </a:lnTo>
                <a:lnTo>
                  <a:pt x="252221" y="0"/>
                </a:lnTo>
                <a:close/>
              </a:path>
            </a:pathLst>
          </a:custGeom>
          <a:solidFill>
            <a:srgbClr val="8FAADC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7" name="bg object 27"/>
          <p:cNvSpPr/>
          <p:nvPr/>
        </p:nvSpPr>
        <p:spPr>
          <a:xfrm>
            <a:off x="4765151" y="0"/>
            <a:ext cx="2905760" cy="1350645"/>
          </a:xfrm>
          <a:custGeom>
            <a:avLst/>
            <a:gdLst/>
            <a:ahLst/>
            <a:cxnLst/>
            <a:rect l="l" t="t" r="r" b="b"/>
            <a:pathLst>
              <a:path w="2905759" h="1350645">
                <a:moveTo>
                  <a:pt x="1487312" y="0"/>
                </a:moveTo>
                <a:lnTo>
                  <a:pt x="1418224" y="0"/>
                </a:lnTo>
                <a:lnTo>
                  <a:pt x="1418224" y="1349883"/>
                </a:lnTo>
                <a:lnTo>
                  <a:pt x="1435484" y="1350168"/>
                </a:lnTo>
                <a:lnTo>
                  <a:pt x="1452768" y="1350264"/>
                </a:lnTo>
                <a:lnTo>
                  <a:pt x="1470052" y="1350168"/>
                </a:lnTo>
                <a:lnTo>
                  <a:pt x="1487312" y="1349883"/>
                </a:lnTo>
                <a:lnTo>
                  <a:pt x="1487312" y="0"/>
                </a:lnTo>
                <a:close/>
              </a:path>
              <a:path w="2905759" h="1350645">
                <a:moveTo>
                  <a:pt x="1388760" y="0"/>
                </a:moveTo>
                <a:lnTo>
                  <a:pt x="1319799" y="0"/>
                </a:lnTo>
                <a:lnTo>
                  <a:pt x="1319799" y="1345184"/>
                </a:lnTo>
                <a:lnTo>
                  <a:pt x="1336986" y="1346412"/>
                </a:lnTo>
                <a:lnTo>
                  <a:pt x="1354232" y="1347200"/>
                </a:lnTo>
                <a:lnTo>
                  <a:pt x="1388760" y="1348359"/>
                </a:lnTo>
                <a:lnTo>
                  <a:pt x="1388760" y="0"/>
                </a:lnTo>
                <a:close/>
              </a:path>
              <a:path w="2905759" h="1350645">
                <a:moveTo>
                  <a:pt x="1585864" y="0"/>
                </a:moveTo>
                <a:lnTo>
                  <a:pt x="1517157" y="0"/>
                </a:lnTo>
                <a:lnTo>
                  <a:pt x="1517157" y="1348359"/>
                </a:lnTo>
                <a:lnTo>
                  <a:pt x="1551511" y="1347200"/>
                </a:lnTo>
                <a:lnTo>
                  <a:pt x="1568699" y="1346412"/>
                </a:lnTo>
                <a:lnTo>
                  <a:pt x="1585864" y="1345184"/>
                </a:lnTo>
                <a:lnTo>
                  <a:pt x="1585864" y="0"/>
                </a:lnTo>
                <a:close/>
              </a:path>
              <a:path w="2905759" h="1350645">
                <a:moveTo>
                  <a:pt x="1290081" y="0"/>
                </a:moveTo>
                <a:lnTo>
                  <a:pt x="1221120" y="0"/>
                </a:lnTo>
                <a:lnTo>
                  <a:pt x="1221120" y="1331595"/>
                </a:lnTo>
                <a:lnTo>
                  <a:pt x="1238271" y="1334392"/>
                </a:lnTo>
                <a:lnTo>
                  <a:pt x="1255458" y="1337024"/>
                </a:lnTo>
                <a:lnTo>
                  <a:pt x="1272716" y="1339417"/>
                </a:lnTo>
                <a:lnTo>
                  <a:pt x="1290081" y="1341501"/>
                </a:lnTo>
                <a:lnTo>
                  <a:pt x="1290081" y="0"/>
                </a:lnTo>
                <a:close/>
              </a:path>
              <a:path w="2905759" h="1350645">
                <a:moveTo>
                  <a:pt x="1684416" y="0"/>
                </a:moveTo>
                <a:lnTo>
                  <a:pt x="1615582" y="0"/>
                </a:lnTo>
                <a:lnTo>
                  <a:pt x="1615582" y="1341501"/>
                </a:lnTo>
                <a:lnTo>
                  <a:pt x="1632874" y="1339417"/>
                </a:lnTo>
                <a:lnTo>
                  <a:pt x="1650094" y="1337024"/>
                </a:lnTo>
                <a:lnTo>
                  <a:pt x="1684416" y="1331595"/>
                </a:lnTo>
                <a:lnTo>
                  <a:pt x="1684416" y="0"/>
                </a:lnTo>
                <a:close/>
              </a:path>
              <a:path w="2905759" h="1350645">
                <a:moveTo>
                  <a:pt x="1191402" y="0"/>
                </a:moveTo>
                <a:lnTo>
                  <a:pt x="1122441" y="0"/>
                </a:lnTo>
                <a:lnTo>
                  <a:pt x="1122441" y="1312290"/>
                </a:lnTo>
                <a:lnTo>
                  <a:pt x="1156874" y="1320196"/>
                </a:lnTo>
                <a:lnTo>
                  <a:pt x="1174108" y="1323828"/>
                </a:lnTo>
                <a:lnTo>
                  <a:pt x="1191402" y="1327150"/>
                </a:lnTo>
                <a:lnTo>
                  <a:pt x="1191402" y="0"/>
                </a:lnTo>
                <a:close/>
              </a:path>
              <a:path w="2905759" h="1350645">
                <a:moveTo>
                  <a:pt x="1783222" y="0"/>
                </a:moveTo>
                <a:lnTo>
                  <a:pt x="1714134" y="0"/>
                </a:lnTo>
                <a:lnTo>
                  <a:pt x="1714134" y="1327150"/>
                </a:lnTo>
                <a:lnTo>
                  <a:pt x="1731501" y="1323828"/>
                </a:lnTo>
                <a:lnTo>
                  <a:pt x="1748773" y="1320196"/>
                </a:lnTo>
                <a:lnTo>
                  <a:pt x="1783222" y="1312290"/>
                </a:lnTo>
                <a:lnTo>
                  <a:pt x="1783222" y="0"/>
                </a:lnTo>
                <a:close/>
              </a:path>
              <a:path w="2905759" h="1350645">
                <a:moveTo>
                  <a:pt x="1092977" y="0"/>
                </a:moveTo>
                <a:lnTo>
                  <a:pt x="1023762" y="0"/>
                </a:lnTo>
                <a:lnTo>
                  <a:pt x="1023762" y="1286637"/>
                </a:lnTo>
                <a:lnTo>
                  <a:pt x="1040953" y="1291673"/>
                </a:lnTo>
                <a:lnTo>
                  <a:pt x="1058227" y="1296257"/>
                </a:lnTo>
                <a:lnTo>
                  <a:pt x="1092977" y="1304925"/>
                </a:lnTo>
                <a:lnTo>
                  <a:pt x="1092977" y="0"/>
                </a:lnTo>
                <a:close/>
              </a:path>
              <a:path w="2905759" h="1350645">
                <a:moveTo>
                  <a:pt x="1881774" y="0"/>
                </a:moveTo>
                <a:lnTo>
                  <a:pt x="1812686" y="0"/>
                </a:lnTo>
                <a:lnTo>
                  <a:pt x="1812686" y="1304925"/>
                </a:lnTo>
                <a:lnTo>
                  <a:pt x="1847325" y="1296257"/>
                </a:lnTo>
                <a:lnTo>
                  <a:pt x="1864585" y="1291673"/>
                </a:lnTo>
                <a:lnTo>
                  <a:pt x="1881774" y="1286637"/>
                </a:lnTo>
                <a:lnTo>
                  <a:pt x="1881774" y="0"/>
                </a:lnTo>
                <a:close/>
              </a:path>
              <a:path w="2905759" h="1350645">
                <a:moveTo>
                  <a:pt x="994044" y="0"/>
                </a:moveTo>
                <a:lnTo>
                  <a:pt x="925337" y="0"/>
                </a:lnTo>
                <a:lnTo>
                  <a:pt x="925337" y="1252220"/>
                </a:lnTo>
                <a:lnTo>
                  <a:pt x="942430" y="1258615"/>
                </a:lnTo>
                <a:lnTo>
                  <a:pt x="959595" y="1264713"/>
                </a:lnTo>
                <a:lnTo>
                  <a:pt x="994044" y="1276350"/>
                </a:lnTo>
                <a:lnTo>
                  <a:pt x="994044" y="0"/>
                </a:lnTo>
                <a:close/>
              </a:path>
              <a:path w="2905759" h="1350645">
                <a:moveTo>
                  <a:pt x="1980199" y="0"/>
                </a:moveTo>
                <a:lnTo>
                  <a:pt x="1911492" y="0"/>
                </a:lnTo>
                <a:lnTo>
                  <a:pt x="1911492" y="1276350"/>
                </a:lnTo>
                <a:lnTo>
                  <a:pt x="1945988" y="1264713"/>
                </a:lnTo>
                <a:lnTo>
                  <a:pt x="1963159" y="1258615"/>
                </a:lnTo>
                <a:lnTo>
                  <a:pt x="1980199" y="1252220"/>
                </a:lnTo>
                <a:lnTo>
                  <a:pt x="1980199" y="0"/>
                </a:lnTo>
                <a:close/>
              </a:path>
              <a:path w="2905759" h="1350645">
                <a:moveTo>
                  <a:pt x="895619" y="0"/>
                </a:moveTo>
                <a:lnTo>
                  <a:pt x="826785" y="0"/>
                </a:lnTo>
                <a:lnTo>
                  <a:pt x="826785" y="1209039"/>
                </a:lnTo>
                <a:lnTo>
                  <a:pt x="860964" y="1225454"/>
                </a:lnTo>
                <a:lnTo>
                  <a:pt x="878202" y="1233435"/>
                </a:lnTo>
                <a:lnTo>
                  <a:pt x="895619" y="1240916"/>
                </a:lnTo>
                <a:lnTo>
                  <a:pt x="895619" y="0"/>
                </a:lnTo>
                <a:close/>
              </a:path>
              <a:path w="2905759" h="1350645">
                <a:moveTo>
                  <a:pt x="2079132" y="0"/>
                </a:moveTo>
                <a:lnTo>
                  <a:pt x="2010171" y="0"/>
                </a:lnTo>
                <a:lnTo>
                  <a:pt x="2010171" y="1240916"/>
                </a:lnTo>
                <a:lnTo>
                  <a:pt x="2027518" y="1233360"/>
                </a:lnTo>
                <a:lnTo>
                  <a:pt x="2044747" y="1225327"/>
                </a:lnTo>
                <a:lnTo>
                  <a:pt x="2079132" y="1208786"/>
                </a:lnTo>
                <a:lnTo>
                  <a:pt x="2079132" y="0"/>
                </a:lnTo>
                <a:close/>
              </a:path>
              <a:path w="2905759" h="1350645">
                <a:moveTo>
                  <a:pt x="797067" y="0"/>
                </a:moveTo>
                <a:lnTo>
                  <a:pt x="727979" y="0"/>
                </a:lnTo>
                <a:lnTo>
                  <a:pt x="727979" y="1157224"/>
                </a:lnTo>
                <a:lnTo>
                  <a:pt x="762333" y="1176623"/>
                </a:lnTo>
                <a:lnTo>
                  <a:pt x="779628" y="1186013"/>
                </a:lnTo>
                <a:lnTo>
                  <a:pt x="797067" y="1195070"/>
                </a:lnTo>
                <a:lnTo>
                  <a:pt x="797067" y="0"/>
                </a:lnTo>
                <a:close/>
              </a:path>
              <a:path w="2905759" h="1350645">
                <a:moveTo>
                  <a:pt x="2177557" y="0"/>
                </a:moveTo>
                <a:lnTo>
                  <a:pt x="2108596" y="0"/>
                </a:lnTo>
                <a:lnTo>
                  <a:pt x="2108596" y="1195070"/>
                </a:lnTo>
                <a:lnTo>
                  <a:pt x="2126015" y="1186013"/>
                </a:lnTo>
                <a:lnTo>
                  <a:pt x="2143267" y="1176623"/>
                </a:lnTo>
                <a:lnTo>
                  <a:pt x="2177557" y="1157224"/>
                </a:lnTo>
                <a:lnTo>
                  <a:pt x="2177557" y="0"/>
                </a:lnTo>
                <a:close/>
              </a:path>
              <a:path w="2905759" h="1350645">
                <a:moveTo>
                  <a:pt x="698515" y="0"/>
                </a:moveTo>
                <a:lnTo>
                  <a:pt x="629427" y="0"/>
                </a:lnTo>
                <a:lnTo>
                  <a:pt x="629427" y="1096010"/>
                </a:lnTo>
                <a:lnTo>
                  <a:pt x="646473" y="1107447"/>
                </a:lnTo>
                <a:lnTo>
                  <a:pt x="663685" y="1118552"/>
                </a:lnTo>
                <a:lnTo>
                  <a:pt x="681041" y="1129371"/>
                </a:lnTo>
                <a:lnTo>
                  <a:pt x="698515" y="1139952"/>
                </a:lnTo>
                <a:lnTo>
                  <a:pt x="698515" y="0"/>
                </a:lnTo>
                <a:close/>
              </a:path>
              <a:path w="2905759" h="1350645">
                <a:moveTo>
                  <a:pt x="2276236" y="0"/>
                </a:moveTo>
                <a:lnTo>
                  <a:pt x="2207402" y="0"/>
                </a:lnTo>
                <a:lnTo>
                  <a:pt x="2207402" y="1139698"/>
                </a:lnTo>
                <a:lnTo>
                  <a:pt x="2224783" y="1129103"/>
                </a:lnTo>
                <a:lnTo>
                  <a:pt x="2242057" y="1118377"/>
                </a:lnTo>
                <a:lnTo>
                  <a:pt x="2259212" y="1107390"/>
                </a:lnTo>
                <a:lnTo>
                  <a:pt x="2276236" y="1096010"/>
                </a:lnTo>
                <a:lnTo>
                  <a:pt x="2276236" y="0"/>
                </a:lnTo>
                <a:close/>
              </a:path>
              <a:path w="2905759" h="1350645">
                <a:moveTo>
                  <a:pt x="599709" y="0"/>
                </a:moveTo>
                <a:lnTo>
                  <a:pt x="530875" y="0"/>
                </a:lnTo>
                <a:lnTo>
                  <a:pt x="530875" y="1023112"/>
                </a:lnTo>
                <a:lnTo>
                  <a:pt x="547810" y="1036413"/>
                </a:lnTo>
                <a:lnTo>
                  <a:pt x="565006" y="1049226"/>
                </a:lnTo>
                <a:lnTo>
                  <a:pt x="599709" y="1074292"/>
                </a:lnTo>
                <a:lnTo>
                  <a:pt x="599709" y="0"/>
                </a:lnTo>
                <a:close/>
              </a:path>
              <a:path w="2905759" h="1350645">
                <a:moveTo>
                  <a:pt x="2374661" y="0"/>
                </a:moveTo>
                <a:lnTo>
                  <a:pt x="2305954" y="0"/>
                </a:lnTo>
                <a:lnTo>
                  <a:pt x="2305954" y="1074292"/>
                </a:lnTo>
                <a:lnTo>
                  <a:pt x="2340593" y="1049226"/>
                </a:lnTo>
                <a:lnTo>
                  <a:pt x="2357746" y="1036413"/>
                </a:lnTo>
                <a:lnTo>
                  <a:pt x="2374661" y="1023112"/>
                </a:lnTo>
                <a:lnTo>
                  <a:pt x="2374661" y="0"/>
                </a:lnTo>
                <a:close/>
              </a:path>
              <a:path w="2905759" h="1350645">
                <a:moveTo>
                  <a:pt x="501030" y="0"/>
                </a:moveTo>
                <a:lnTo>
                  <a:pt x="432069" y="0"/>
                </a:lnTo>
                <a:lnTo>
                  <a:pt x="432069" y="933958"/>
                </a:lnTo>
                <a:lnTo>
                  <a:pt x="449006" y="950075"/>
                </a:lnTo>
                <a:lnTo>
                  <a:pt x="466216" y="965739"/>
                </a:lnTo>
                <a:lnTo>
                  <a:pt x="483593" y="981071"/>
                </a:lnTo>
                <a:lnTo>
                  <a:pt x="501030" y="996188"/>
                </a:lnTo>
                <a:lnTo>
                  <a:pt x="501030" y="0"/>
                </a:lnTo>
                <a:close/>
              </a:path>
              <a:path w="2905759" h="1350645">
                <a:moveTo>
                  <a:pt x="2473594" y="0"/>
                </a:moveTo>
                <a:lnTo>
                  <a:pt x="2404506" y="0"/>
                </a:lnTo>
                <a:lnTo>
                  <a:pt x="2404506" y="996188"/>
                </a:lnTo>
                <a:lnTo>
                  <a:pt x="2422016" y="981071"/>
                </a:lnTo>
                <a:lnTo>
                  <a:pt x="2439431" y="965739"/>
                </a:lnTo>
                <a:lnTo>
                  <a:pt x="2456655" y="950075"/>
                </a:lnTo>
                <a:lnTo>
                  <a:pt x="2473594" y="933958"/>
                </a:lnTo>
                <a:lnTo>
                  <a:pt x="2473594" y="0"/>
                </a:lnTo>
                <a:close/>
              </a:path>
              <a:path w="2905759" h="1350645">
                <a:moveTo>
                  <a:pt x="402605" y="0"/>
                </a:moveTo>
                <a:lnTo>
                  <a:pt x="333517" y="0"/>
                </a:lnTo>
                <a:lnTo>
                  <a:pt x="333517" y="827277"/>
                </a:lnTo>
                <a:lnTo>
                  <a:pt x="350152" y="846705"/>
                </a:lnTo>
                <a:lnTo>
                  <a:pt x="367251" y="865917"/>
                </a:lnTo>
                <a:lnTo>
                  <a:pt x="384756" y="884892"/>
                </a:lnTo>
                <a:lnTo>
                  <a:pt x="402605" y="903604"/>
                </a:lnTo>
                <a:lnTo>
                  <a:pt x="402605" y="0"/>
                </a:lnTo>
                <a:close/>
              </a:path>
              <a:path w="2905759" h="1350645">
                <a:moveTo>
                  <a:pt x="2572019" y="0"/>
                </a:moveTo>
                <a:lnTo>
                  <a:pt x="2502931" y="0"/>
                </a:lnTo>
                <a:lnTo>
                  <a:pt x="2502931" y="903604"/>
                </a:lnTo>
                <a:lnTo>
                  <a:pt x="2520834" y="884892"/>
                </a:lnTo>
                <a:lnTo>
                  <a:pt x="2538332" y="865917"/>
                </a:lnTo>
                <a:lnTo>
                  <a:pt x="2555402" y="846705"/>
                </a:lnTo>
                <a:lnTo>
                  <a:pt x="2572019" y="827277"/>
                </a:lnTo>
                <a:lnTo>
                  <a:pt x="2572019" y="0"/>
                </a:lnTo>
                <a:close/>
              </a:path>
              <a:path w="2905759" h="1350645">
                <a:moveTo>
                  <a:pt x="303672" y="0"/>
                </a:moveTo>
                <a:lnTo>
                  <a:pt x="234965" y="0"/>
                </a:lnTo>
                <a:lnTo>
                  <a:pt x="234965" y="695833"/>
                </a:lnTo>
                <a:lnTo>
                  <a:pt x="251290" y="719770"/>
                </a:lnTo>
                <a:lnTo>
                  <a:pt x="268318" y="743410"/>
                </a:lnTo>
                <a:lnTo>
                  <a:pt x="285846" y="766788"/>
                </a:lnTo>
                <a:lnTo>
                  <a:pt x="303672" y="789939"/>
                </a:lnTo>
                <a:lnTo>
                  <a:pt x="303672" y="0"/>
                </a:lnTo>
                <a:close/>
              </a:path>
              <a:path w="2905759" h="1350645">
                <a:moveTo>
                  <a:pt x="2670571" y="0"/>
                </a:moveTo>
                <a:lnTo>
                  <a:pt x="2601864" y="0"/>
                </a:lnTo>
                <a:lnTo>
                  <a:pt x="2601864" y="789939"/>
                </a:lnTo>
                <a:lnTo>
                  <a:pt x="2619743" y="766788"/>
                </a:lnTo>
                <a:lnTo>
                  <a:pt x="2637265" y="743410"/>
                </a:lnTo>
                <a:lnTo>
                  <a:pt x="2654263" y="719770"/>
                </a:lnTo>
                <a:lnTo>
                  <a:pt x="2670571" y="695833"/>
                </a:lnTo>
                <a:lnTo>
                  <a:pt x="2670571" y="0"/>
                </a:lnTo>
                <a:close/>
              </a:path>
              <a:path w="2905759" h="1350645">
                <a:moveTo>
                  <a:pt x="205247" y="0"/>
                </a:moveTo>
                <a:lnTo>
                  <a:pt x="136540" y="0"/>
                </a:lnTo>
                <a:lnTo>
                  <a:pt x="136540" y="518287"/>
                </a:lnTo>
                <a:lnTo>
                  <a:pt x="152419" y="550695"/>
                </a:lnTo>
                <a:lnTo>
                  <a:pt x="169179" y="582771"/>
                </a:lnTo>
                <a:lnTo>
                  <a:pt x="186796" y="614513"/>
                </a:lnTo>
                <a:lnTo>
                  <a:pt x="205247" y="645922"/>
                </a:lnTo>
                <a:lnTo>
                  <a:pt x="205247" y="0"/>
                </a:lnTo>
                <a:close/>
              </a:path>
              <a:path w="2905759" h="1350645">
                <a:moveTo>
                  <a:pt x="2769377" y="0"/>
                </a:moveTo>
                <a:lnTo>
                  <a:pt x="2700289" y="0"/>
                </a:lnTo>
                <a:lnTo>
                  <a:pt x="2700289" y="645922"/>
                </a:lnTo>
                <a:lnTo>
                  <a:pt x="2718835" y="614340"/>
                </a:lnTo>
                <a:lnTo>
                  <a:pt x="2736548" y="582437"/>
                </a:lnTo>
                <a:lnTo>
                  <a:pt x="2753403" y="550177"/>
                </a:lnTo>
                <a:lnTo>
                  <a:pt x="2769377" y="517525"/>
                </a:lnTo>
                <a:lnTo>
                  <a:pt x="2769377" y="0"/>
                </a:lnTo>
                <a:close/>
              </a:path>
              <a:path w="2905759" h="1350645">
                <a:moveTo>
                  <a:pt x="106695" y="0"/>
                </a:moveTo>
                <a:lnTo>
                  <a:pt x="37607" y="0"/>
                </a:lnTo>
                <a:lnTo>
                  <a:pt x="37607" y="240157"/>
                </a:lnTo>
                <a:lnTo>
                  <a:pt x="51813" y="294435"/>
                </a:lnTo>
                <a:lnTo>
                  <a:pt x="67912" y="348249"/>
                </a:lnTo>
                <a:lnTo>
                  <a:pt x="86131" y="401516"/>
                </a:lnTo>
                <a:lnTo>
                  <a:pt x="106695" y="454151"/>
                </a:lnTo>
                <a:lnTo>
                  <a:pt x="106695" y="0"/>
                </a:lnTo>
                <a:close/>
              </a:path>
              <a:path w="2905759" h="1350645">
                <a:moveTo>
                  <a:pt x="2867929" y="0"/>
                </a:moveTo>
                <a:lnTo>
                  <a:pt x="2798968" y="0"/>
                </a:lnTo>
                <a:lnTo>
                  <a:pt x="2798968" y="454151"/>
                </a:lnTo>
                <a:lnTo>
                  <a:pt x="2819459" y="401516"/>
                </a:lnTo>
                <a:lnTo>
                  <a:pt x="2837640" y="348249"/>
                </a:lnTo>
                <a:lnTo>
                  <a:pt x="2853725" y="294435"/>
                </a:lnTo>
                <a:lnTo>
                  <a:pt x="2867929" y="240157"/>
                </a:lnTo>
                <a:lnTo>
                  <a:pt x="2867929" y="0"/>
                </a:lnTo>
                <a:close/>
              </a:path>
              <a:path w="2905759" h="1350645">
                <a:moveTo>
                  <a:pt x="8143" y="0"/>
                </a:moveTo>
                <a:lnTo>
                  <a:pt x="0" y="0"/>
                </a:lnTo>
                <a:lnTo>
                  <a:pt x="2125" y="28667"/>
                </a:lnTo>
                <a:lnTo>
                  <a:pt x="8143" y="82676"/>
                </a:lnTo>
                <a:lnTo>
                  <a:pt x="8143" y="0"/>
                </a:lnTo>
                <a:close/>
              </a:path>
              <a:path w="2905759" h="1350645">
                <a:moveTo>
                  <a:pt x="2905578" y="0"/>
                </a:moveTo>
                <a:lnTo>
                  <a:pt x="2897647" y="0"/>
                </a:lnTo>
                <a:lnTo>
                  <a:pt x="2897647" y="80645"/>
                </a:lnTo>
                <a:lnTo>
                  <a:pt x="2903572" y="27194"/>
                </a:lnTo>
                <a:lnTo>
                  <a:pt x="2905578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8" name="bg object 28"/>
          <p:cNvSpPr/>
          <p:nvPr/>
        </p:nvSpPr>
        <p:spPr>
          <a:xfrm>
            <a:off x="2246883" y="4071756"/>
            <a:ext cx="2806700" cy="1071880"/>
          </a:xfrm>
          <a:custGeom>
            <a:avLst/>
            <a:gdLst/>
            <a:ahLst/>
            <a:cxnLst/>
            <a:rect l="l" t="t" r="r" b="b"/>
            <a:pathLst>
              <a:path w="2806700" h="1071879">
                <a:moveTo>
                  <a:pt x="570357" y="259070"/>
                </a:moveTo>
                <a:lnTo>
                  <a:pt x="541194" y="279063"/>
                </a:lnTo>
                <a:lnTo>
                  <a:pt x="526797" y="289217"/>
                </a:lnTo>
                <a:lnTo>
                  <a:pt x="512699" y="299685"/>
                </a:lnTo>
                <a:lnTo>
                  <a:pt x="68704" y="1071741"/>
                </a:lnTo>
                <a:lnTo>
                  <a:pt x="102993" y="1071741"/>
                </a:lnTo>
                <a:lnTo>
                  <a:pt x="570357" y="259070"/>
                </a:lnTo>
                <a:close/>
              </a:path>
              <a:path w="2806700" h="1071879">
                <a:moveTo>
                  <a:pt x="744474" y="154117"/>
                </a:moveTo>
                <a:lnTo>
                  <a:pt x="731444" y="161028"/>
                </a:lnTo>
                <a:lnTo>
                  <a:pt x="718724" y="168292"/>
                </a:lnTo>
                <a:lnTo>
                  <a:pt x="706147" y="175654"/>
                </a:lnTo>
                <a:lnTo>
                  <a:pt x="693547" y="182857"/>
                </a:lnTo>
                <a:lnTo>
                  <a:pt x="182246" y="1071741"/>
                </a:lnTo>
                <a:lnTo>
                  <a:pt x="216727" y="1071741"/>
                </a:lnTo>
                <a:lnTo>
                  <a:pt x="744474" y="154117"/>
                </a:lnTo>
                <a:close/>
              </a:path>
              <a:path w="2806700" h="1071879">
                <a:moveTo>
                  <a:pt x="895096" y="89678"/>
                </a:moveTo>
                <a:lnTo>
                  <a:pt x="883920" y="93881"/>
                </a:lnTo>
                <a:lnTo>
                  <a:pt x="872839" y="98218"/>
                </a:lnTo>
                <a:lnTo>
                  <a:pt x="850773" y="107140"/>
                </a:lnTo>
                <a:lnTo>
                  <a:pt x="296003" y="1071741"/>
                </a:lnTo>
                <a:lnTo>
                  <a:pt x="330234" y="1071741"/>
                </a:lnTo>
                <a:lnTo>
                  <a:pt x="895096" y="89678"/>
                </a:lnTo>
                <a:close/>
              </a:path>
              <a:path w="2806700" h="1071879">
                <a:moveTo>
                  <a:pt x="1033907" y="45990"/>
                </a:moveTo>
                <a:lnTo>
                  <a:pt x="1029207" y="47183"/>
                </a:lnTo>
                <a:lnTo>
                  <a:pt x="1024382" y="47818"/>
                </a:lnTo>
                <a:lnTo>
                  <a:pt x="1013051" y="51178"/>
                </a:lnTo>
                <a:lnTo>
                  <a:pt x="999771" y="55693"/>
                </a:lnTo>
                <a:lnTo>
                  <a:pt x="993013" y="57788"/>
                </a:lnTo>
                <a:lnTo>
                  <a:pt x="409845" y="1071741"/>
                </a:lnTo>
                <a:lnTo>
                  <a:pt x="443980" y="1071741"/>
                </a:lnTo>
                <a:lnTo>
                  <a:pt x="1033907" y="45990"/>
                </a:lnTo>
                <a:close/>
              </a:path>
              <a:path w="2806700" h="1071879">
                <a:moveTo>
                  <a:pt x="1163955" y="18037"/>
                </a:moveTo>
                <a:lnTo>
                  <a:pt x="1154217" y="19916"/>
                </a:lnTo>
                <a:lnTo>
                  <a:pt x="1134647" y="24388"/>
                </a:lnTo>
                <a:lnTo>
                  <a:pt x="1124839" y="26495"/>
                </a:lnTo>
                <a:lnTo>
                  <a:pt x="523642" y="1071741"/>
                </a:lnTo>
                <a:lnTo>
                  <a:pt x="557875" y="1071741"/>
                </a:lnTo>
                <a:lnTo>
                  <a:pt x="1163955" y="18037"/>
                </a:lnTo>
                <a:close/>
              </a:path>
              <a:path w="2806700" h="1071879">
                <a:moveTo>
                  <a:pt x="1285748" y="3940"/>
                </a:moveTo>
                <a:lnTo>
                  <a:pt x="1276528" y="4850"/>
                </a:lnTo>
                <a:lnTo>
                  <a:pt x="1258137" y="7156"/>
                </a:lnTo>
                <a:lnTo>
                  <a:pt x="1248918" y="8245"/>
                </a:lnTo>
                <a:lnTo>
                  <a:pt x="637222" y="1071741"/>
                </a:lnTo>
                <a:lnTo>
                  <a:pt x="671621" y="1071741"/>
                </a:lnTo>
                <a:lnTo>
                  <a:pt x="1285748" y="3940"/>
                </a:lnTo>
                <a:close/>
              </a:path>
              <a:path w="2806700" h="1071879">
                <a:moveTo>
                  <a:pt x="1393126" y="0"/>
                </a:moveTo>
                <a:lnTo>
                  <a:pt x="1384554" y="100"/>
                </a:lnTo>
                <a:lnTo>
                  <a:pt x="1367408" y="473"/>
                </a:lnTo>
                <a:lnTo>
                  <a:pt x="751233" y="1071741"/>
                </a:lnTo>
                <a:lnTo>
                  <a:pt x="785296" y="1071741"/>
                </a:lnTo>
                <a:lnTo>
                  <a:pt x="1401699" y="3"/>
                </a:lnTo>
                <a:lnTo>
                  <a:pt x="1393126" y="0"/>
                </a:lnTo>
                <a:close/>
              </a:path>
              <a:path w="2806700" h="1071879">
                <a:moveTo>
                  <a:pt x="1480439" y="1679"/>
                </a:moveTo>
                <a:lnTo>
                  <a:pt x="864973" y="1071741"/>
                </a:lnTo>
                <a:lnTo>
                  <a:pt x="899271" y="1071741"/>
                </a:lnTo>
                <a:lnTo>
                  <a:pt x="1513205" y="4334"/>
                </a:lnTo>
                <a:lnTo>
                  <a:pt x="1488630" y="2205"/>
                </a:lnTo>
                <a:lnTo>
                  <a:pt x="1480439" y="1679"/>
                </a:lnTo>
                <a:close/>
              </a:path>
              <a:path w="2806700" h="1071879">
                <a:moveTo>
                  <a:pt x="1588643" y="11014"/>
                </a:moveTo>
                <a:lnTo>
                  <a:pt x="978549" y="1071741"/>
                </a:lnTo>
                <a:lnTo>
                  <a:pt x="1012935" y="1071741"/>
                </a:lnTo>
                <a:lnTo>
                  <a:pt x="1620139" y="16068"/>
                </a:lnTo>
                <a:lnTo>
                  <a:pt x="1596546" y="12175"/>
                </a:lnTo>
                <a:lnTo>
                  <a:pt x="1588643" y="11014"/>
                </a:lnTo>
                <a:close/>
              </a:path>
              <a:path w="2806700" h="1071879">
                <a:moveTo>
                  <a:pt x="1691767" y="29416"/>
                </a:moveTo>
                <a:lnTo>
                  <a:pt x="1092282" y="1071741"/>
                </a:lnTo>
                <a:lnTo>
                  <a:pt x="1126472" y="1071741"/>
                </a:lnTo>
                <a:lnTo>
                  <a:pt x="1722628" y="35220"/>
                </a:lnTo>
                <a:lnTo>
                  <a:pt x="1714948" y="33638"/>
                </a:lnTo>
                <a:lnTo>
                  <a:pt x="1699446" y="30898"/>
                </a:lnTo>
                <a:lnTo>
                  <a:pt x="1691767" y="29416"/>
                </a:lnTo>
                <a:close/>
              </a:path>
              <a:path w="2806700" h="1071879">
                <a:moveTo>
                  <a:pt x="1791716" y="53914"/>
                </a:moveTo>
                <a:lnTo>
                  <a:pt x="1206287" y="1071741"/>
                </a:lnTo>
                <a:lnTo>
                  <a:pt x="1240276" y="1071741"/>
                </a:lnTo>
                <a:lnTo>
                  <a:pt x="1820926" y="62157"/>
                </a:lnTo>
                <a:lnTo>
                  <a:pt x="1813593" y="60015"/>
                </a:lnTo>
                <a:lnTo>
                  <a:pt x="1791716" y="53914"/>
                </a:lnTo>
                <a:close/>
              </a:path>
              <a:path w="2806700" h="1071879">
                <a:moveTo>
                  <a:pt x="1888108" y="83709"/>
                </a:moveTo>
                <a:lnTo>
                  <a:pt x="1319872" y="1071741"/>
                </a:lnTo>
                <a:lnTo>
                  <a:pt x="1354255" y="1071741"/>
                </a:lnTo>
                <a:lnTo>
                  <a:pt x="1916176" y="94719"/>
                </a:lnTo>
                <a:lnTo>
                  <a:pt x="1895209" y="86309"/>
                </a:lnTo>
                <a:lnTo>
                  <a:pt x="1888108" y="83709"/>
                </a:lnTo>
                <a:close/>
              </a:path>
              <a:path w="2806700" h="1071879">
                <a:moveTo>
                  <a:pt x="1980692" y="120462"/>
                </a:moveTo>
                <a:lnTo>
                  <a:pt x="1433540" y="1071741"/>
                </a:lnTo>
                <a:lnTo>
                  <a:pt x="1467846" y="1071741"/>
                </a:lnTo>
                <a:lnTo>
                  <a:pt x="2008251" y="132121"/>
                </a:lnTo>
                <a:lnTo>
                  <a:pt x="2001426" y="129126"/>
                </a:lnTo>
                <a:lnTo>
                  <a:pt x="1987587" y="123393"/>
                </a:lnTo>
                <a:lnTo>
                  <a:pt x="1980692" y="120462"/>
                </a:lnTo>
                <a:close/>
              </a:path>
              <a:path w="2806700" h="1071879">
                <a:moveTo>
                  <a:pt x="2069719" y="163719"/>
                </a:moveTo>
                <a:lnTo>
                  <a:pt x="1547461" y="1071741"/>
                </a:lnTo>
                <a:lnTo>
                  <a:pt x="1581597" y="1071741"/>
                </a:lnTo>
                <a:lnTo>
                  <a:pt x="2096135" y="177181"/>
                </a:lnTo>
                <a:lnTo>
                  <a:pt x="2089542" y="173739"/>
                </a:lnTo>
                <a:lnTo>
                  <a:pt x="2076311" y="167095"/>
                </a:lnTo>
                <a:lnTo>
                  <a:pt x="2069719" y="163719"/>
                </a:lnTo>
                <a:close/>
              </a:path>
              <a:path w="2806700" h="1071879">
                <a:moveTo>
                  <a:pt x="2155952" y="211598"/>
                </a:moveTo>
                <a:lnTo>
                  <a:pt x="1661210" y="1071741"/>
                </a:lnTo>
                <a:lnTo>
                  <a:pt x="1695664" y="1071741"/>
                </a:lnTo>
                <a:lnTo>
                  <a:pt x="2181098" y="227752"/>
                </a:lnTo>
                <a:lnTo>
                  <a:pt x="2162220" y="215549"/>
                </a:lnTo>
                <a:lnTo>
                  <a:pt x="2155952" y="211598"/>
                </a:lnTo>
                <a:close/>
              </a:path>
              <a:path w="2806700" h="1071879">
                <a:moveTo>
                  <a:pt x="2239010" y="264836"/>
                </a:moveTo>
                <a:lnTo>
                  <a:pt x="1774934" y="1071741"/>
                </a:lnTo>
                <a:lnTo>
                  <a:pt x="1809248" y="1071741"/>
                </a:lnTo>
                <a:lnTo>
                  <a:pt x="2263013" y="282794"/>
                </a:lnTo>
                <a:lnTo>
                  <a:pt x="2256976" y="278322"/>
                </a:lnTo>
                <a:lnTo>
                  <a:pt x="2245046" y="269244"/>
                </a:lnTo>
                <a:lnTo>
                  <a:pt x="2239010" y="264836"/>
                </a:lnTo>
                <a:close/>
              </a:path>
              <a:path w="2806700" h="1071879">
                <a:moveTo>
                  <a:pt x="2317623" y="325618"/>
                </a:moveTo>
                <a:lnTo>
                  <a:pt x="1888498" y="1071741"/>
                </a:lnTo>
                <a:lnTo>
                  <a:pt x="1922901" y="1071741"/>
                </a:lnTo>
                <a:lnTo>
                  <a:pt x="2341245" y="344351"/>
                </a:lnTo>
                <a:lnTo>
                  <a:pt x="2335446" y="339523"/>
                </a:lnTo>
                <a:lnTo>
                  <a:pt x="2329529" y="334851"/>
                </a:lnTo>
                <a:lnTo>
                  <a:pt x="2317623" y="325618"/>
                </a:lnTo>
                <a:close/>
              </a:path>
              <a:path w="2806700" h="1071879">
                <a:moveTo>
                  <a:pt x="2393696" y="391620"/>
                </a:moveTo>
                <a:lnTo>
                  <a:pt x="2002528" y="1071741"/>
                </a:lnTo>
                <a:lnTo>
                  <a:pt x="2036505" y="1071741"/>
                </a:lnTo>
                <a:lnTo>
                  <a:pt x="2415540" y="412727"/>
                </a:lnTo>
                <a:lnTo>
                  <a:pt x="2399252" y="396858"/>
                </a:lnTo>
                <a:lnTo>
                  <a:pt x="2393696" y="391620"/>
                </a:lnTo>
                <a:close/>
              </a:path>
              <a:path w="2806700" h="1071879">
                <a:moveTo>
                  <a:pt x="2466340" y="462918"/>
                </a:moveTo>
                <a:lnTo>
                  <a:pt x="2116162" y="1071741"/>
                </a:lnTo>
                <a:lnTo>
                  <a:pt x="2150592" y="1071741"/>
                </a:lnTo>
                <a:lnTo>
                  <a:pt x="2487041" y="486794"/>
                </a:lnTo>
                <a:lnTo>
                  <a:pt x="2481806" y="480850"/>
                </a:lnTo>
                <a:lnTo>
                  <a:pt x="2471574" y="468797"/>
                </a:lnTo>
                <a:lnTo>
                  <a:pt x="2466340" y="462918"/>
                </a:lnTo>
                <a:close/>
              </a:path>
              <a:path w="2806700" h="1071879">
                <a:moveTo>
                  <a:pt x="2534539" y="542001"/>
                </a:moveTo>
                <a:lnTo>
                  <a:pt x="2229855" y="1071741"/>
                </a:lnTo>
                <a:lnTo>
                  <a:pt x="2264087" y="1071741"/>
                </a:lnTo>
                <a:lnTo>
                  <a:pt x="2554605" y="566639"/>
                </a:lnTo>
                <a:lnTo>
                  <a:pt x="2549737" y="560408"/>
                </a:lnTo>
                <a:lnTo>
                  <a:pt x="2544714" y="554258"/>
                </a:lnTo>
                <a:lnTo>
                  <a:pt x="2534539" y="542001"/>
                </a:lnTo>
                <a:close/>
              </a:path>
              <a:path w="2806700" h="1071879">
                <a:moveTo>
                  <a:pt x="2598547" y="628945"/>
                </a:moveTo>
                <a:lnTo>
                  <a:pt x="2343859" y="1071741"/>
                </a:lnTo>
                <a:lnTo>
                  <a:pt x="2377829" y="1071741"/>
                </a:lnTo>
                <a:lnTo>
                  <a:pt x="2617216" y="655539"/>
                </a:lnTo>
                <a:lnTo>
                  <a:pt x="2612638" y="648764"/>
                </a:lnTo>
                <a:lnTo>
                  <a:pt x="2607929" y="642151"/>
                </a:lnTo>
                <a:lnTo>
                  <a:pt x="2603196" y="635584"/>
                </a:lnTo>
                <a:lnTo>
                  <a:pt x="2598547" y="628945"/>
                </a:lnTo>
                <a:close/>
              </a:path>
              <a:path w="2806700" h="1071879">
                <a:moveTo>
                  <a:pt x="2658237" y="722696"/>
                </a:moveTo>
                <a:lnTo>
                  <a:pt x="2457484" y="1071741"/>
                </a:lnTo>
                <a:lnTo>
                  <a:pt x="2491920" y="1071741"/>
                </a:lnTo>
                <a:lnTo>
                  <a:pt x="2675255" y="752999"/>
                </a:lnTo>
                <a:lnTo>
                  <a:pt x="2671006" y="745403"/>
                </a:lnTo>
                <a:lnTo>
                  <a:pt x="2666793" y="737781"/>
                </a:lnTo>
                <a:lnTo>
                  <a:pt x="2662556" y="730192"/>
                </a:lnTo>
                <a:lnTo>
                  <a:pt x="2658237" y="722696"/>
                </a:lnTo>
                <a:close/>
              </a:path>
              <a:path w="2806700" h="1071879">
                <a:moveTo>
                  <a:pt x="2713228" y="824931"/>
                </a:moveTo>
                <a:lnTo>
                  <a:pt x="2571263" y="1071741"/>
                </a:lnTo>
                <a:lnTo>
                  <a:pt x="2605416" y="1071741"/>
                </a:lnTo>
                <a:lnTo>
                  <a:pt x="2727833" y="858904"/>
                </a:lnTo>
                <a:lnTo>
                  <a:pt x="2724193" y="850420"/>
                </a:lnTo>
                <a:lnTo>
                  <a:pt x="2720625" y="841880"/>
                </a:lnTo>
                <a:lnTo>
                  <a:pt x="2717010" y="833358"/>
                </a:lnTo>
                <a:lnTo>
                  <a:pt x="2713228" y="824931"/>
                </a:lnTo>
                <a:close/>
              </a:path>
              <a:path w="2806700" h="1071879">
                <a:moveTo>
                  <a:pt x="2762123" y="937263"/>
                </a:moveTo>
                <a:lnTo>
                  <a:pt x="2684774" y="1071741"/>
                </a:lnTo>
                <a:lnTo>
                  <a:pt x="2719162" y="1071741"/>
                </a:lnTo>
                <a:lnTo>
                  <a:pt x="2774569" y="975409"/>
                </a:lnTo>
                <a:lnTo>
                  <a:pt x="2771481" y="965873"/>
                </a:lnTo>
                <a:lnTo>
                  <a:pt x="2768536" y="956255"/>
                </a:lnTo>
                <a:lnTo>
                  <a:pt x="2765496" y="946677"/>
                </a:lnTo>
                <a:lnTo>
                  <a:pt x="2762123" y="937263"/>
                </a:lnTo>
                <a:close/>
              </a:path>
              <a:path w="2806700" h="1071879">
                <a:moveTo>
                  <a:pt x="345948" y="450993"/>
                </a:moveTo>
                <a:lnTo>
                  <a:pt x="318678" y="480345"/>
                </a:lnTo>
                <a:lnTo>
                  <a:pt x="292290" y="510381"/>
                </a:lnTo>
                <a:lnTo>
                  <a:pt x="266759" y="541107"/>
                </a:lnTo>
                <a:lnTo>
                  <a:pt x="242062" y="572532"/>
                </a:lnTo>
                <a:lnTo>
                  <a:pt x="52959" y="901322"/>
                </a:lnTo>
                <a:lnTo>
                  <a:pt x="38219" y="938494"/>
                </a:lnTo>
                <a:lnTo>
                  <a:pt x="24479" y="976068"/>
                </a:lnTo>
                <a:lnTo>
                  <a:pt x="11739" y="1014047"/>
                </a:lnTo>
                <a:lnTo>
                  <a:pt x="0" y="1052439"/>
                </a:lnTo>
                <a:lnTo>
                  <a:pt x="345948" y="450993"/>
                </a:lnTo>
                <a:close/>
              </a:path>
              <a:path w="2806700" h="1071879">
                <a:moveTo>
                  <a:pt x="2803398" y="1063722"/>
                </a:moveTo>
                <a:lnTo>
                  <a:pt x="2798786" y="1071741"/>
                </a:lnTo>
                <a:lnTo>
                  <a:pt x="2806141" y="1071741"/>
                </a:lnTo>
                <a:lnTo>
                  <a:pt x="2804795" y="1068379"/>
                </a:lnTo>
                <a:lnTo>
                  <a:pt x="2803398" y="1063722"/>
                </a:lnTo>
                <a:close/>
              </a:path>
            </a:pathLst>
          </a:custGeom>
          <a:solidFill>
            <a:srgbClr val="F1F0F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1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:a16="http://schemas.microsoft.com/office/drawing/2014/main" xmlns="" id="{94FAE566-26F8-718F-DE20-EAC77D8058D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60" y="4739879"/>
            <a:ext cx="791765" cy="326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112C4D5D-C026-E69B-5E55-EA0E50B5E791}"/>
              </a:ext>
            </a:extLst>
          </p:cNvPr>
          <p:cNvSpPr/>
          <p:nvPr userDrawn="1"/>
        </p:nvSpPr>
        <p:spPr>
          <a:xfrm>
            <a:off x="0" y="3889772"/>
            <a:ext cx="1437085" cy="751284"/>
          </a:xfrm>
          <a:prstGeom prst="rect">
            <a:avLst/>
          </a:prstGeom>
          <a:solidFill>
            <a:schemeClr val="bg1"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latin typeface="Golos Text" panose="020B0503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263937A-B909-F671-AA83-7E09273A35BE}"/>
              </a:ext>
            </a:extLst>
          </p:cNvPr>
          <p:cNvSpPr/>
          <p:nvPr userDrawn="1"/>
        </p:nvSpPr>
        <p:spPr>
          <a:xfrm>
            <a:off x="0" y="352426"/>
            <a:ext cx="9144000" cy="43362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latin typeface="Golos Text" panose="020B0503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7B49B379-BA89-2F03-BF1D-8E1619107478}"/>
              </a:ext>
            </a:extLst>
          </p:cNvPr>
          <p:cNvSpPr/>
          <p:nvPr userDrawn="1"/>
        </p:nvSpPr>
        <p:spPr>
          <a:xfrm>
            <a:off x="72628" y="4688681"/>
            <a:ext cx="909638" cy="428625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800" dirty="0">
              <a:latin typeface="Golos Text" panose="020B0503020202020204" pitchFamily="34" charset="0"/>
            </a:endParaRPr>
          </a:p>
        </p:txBody>
      </p:sp>
      <p:sp>
        <p:nvSpPr>
          <p:cNvPr id="7" name="Текст 13"/>
          <p:cNvSpPr>
            <a:spLocks noGrp="1"/>
          </p:cNvSpPr>
          <p:nvPr>
            <p:ph type="body" sz="quarter" idx="14"/>
          </p:nvPr>
        </p:nvSpPr>
        <p:spPr>
          <a:xfrm>
            <a:off x="392705" y="25846"/>
            <a:ext cx="7080249" cy="227712"/>
          </a:xfrm>
        </p:spPr>
        <p:txBody>
          <a:bodyPr>
            <a:normAutofit/>
          </a:bodyPr>
          <a:lstStyle>
            <a:lvl1pPr marL="0" indent="0">
              <a:buNone/>
              <a:defRPr lang="ru-RU" sz="1950" b="1" kern="1200" dirty="0" smtClean="0">
                <a:solidFill>
                  <a:srgbClr val="003C6E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+mj-cs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0CBD2BE-BD96-EF78-BD9B-8546EBDB2AE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928247" y="4748213"/>
            <a:ext cx="2057400" cy="138499"/>
          </a:xfrm>
        </p:spPr>
        <p:txBody>
          <a:bodyPr/>
          <a:lstStyle>
            <a:lvl1pPr>
              <a:defRPr sz="900" b="1">
                <a:latin typeface="Golos Text" panose="020B0503020202020204" pitchFamily="34" charset="0"/>
                <a:ea typeface="Golos Text" panose="020B0503020202020204" pitchFamily="34" charset="0"/>
              </a:defRPr>
            </a:lvl1pPr>
          </a:lstStyle>
          <a:p>
            <a:pPr>
              <a:defRPr/>
            </a:pPr>
            <a:fld id="{30679C53-2B1F-4248-B5B6-5A62B0689D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5550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387" y="103123"/>
            <a:ext cx="9006205" cy="32316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4783455"/>
            <a:ext cx="2103120" cy="276999"/>
          </a:xfrm>
        </p:spPr>
        <p:txBody>
          <a:bodyPr/>
          <a:lstStyle/>
          <a:p>
            <a:fld id="{FC855236-389C-4C99-B2BB-D673E5A0D4A4}" type="datetime1">
              <a:rPr lang="ru-RU" smtClean="0"/>
              <a:t>07.02.2025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08960" y="4783455"/>
            <a:ext cx="2926080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216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387" y="103123"/>
            <a:ext cx="9006205" cy="60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rgbClr val="25252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3923" y="864565"/>
            <a:ext cx="8636152" cy="28765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1">
                <a:solidFill>
                  <a:srgbClr val="F87407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2/7/2025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Овал 14">
            <a:extLst>
              <a:ext uri="{FF2B5EF4-FFF2-40B4-BE49-F238E27FC236}">
                <a16:creationId xmlns="" xmlns:a16="http://schemas.microsoft.com/office/drawing/2014/main" id="{A183A533-5883-4114-B7D0-E67AC0149092}"/>
              </a:ext>
            </a:extLst>
          </p:cNvPr>
          <p:cNvSpPr/>
          <p:nvPr/>
        </p:nvSpPr>
        <p:spPr>
          <a:xfrm>
            <a:off x="172012" y="1750634"/>
            <a:ext cx="1332101" cy="12759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4">
            <a:extLst>
              <a:ext uri="{FF2B5EF4-FFF2-40B4-BE49-F238E27FC236}">
                <a16:creationId xmlns="" xmlns:a16="http://schemas.microsoft.com/office/drawing/2014/main" id="{C9F1AC38-6E2F-472B-B6E9-08C9BC2AD6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6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7" t="7898" r="6580" b="9711"/>
          <a:stretch/>
        </p:blipFill>
        <p:spPr bwMode="auto">
          <a:xfrm>
            <a:off x="0" y="-55606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B812491A-A7E8-416F-983A-752E1EB5834D}"/>
              </a:ext>
            </a:extLst>
          </p:cNvPr>
          <p:cNvSpPr/>
          <p:nvPr/>
        </p:nvSpPr>
        <p:spPr>
          <a:xfrm>
            <a:off x="1508280" y="1650811"/>
            <a:ext cx="7635721" cy="1476763"/>
          </a:xfrm>
          <a:prstGeom prst="rect">
            <a:avLst/>
          </a:prstGeom>
          <a:solidFill>
            <a:srgbClr val="1C5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313" lvl="1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626" lvl="2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8938" lvl="3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250" lvl="4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1564" lvl="5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7875" lvl="6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4187" lvl="7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0500" lvl="8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575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184572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Месяц 10">
            <a:extLst>
              <a:ext uri="{FF2B5EF4-FFF2-40B4-BE49-F238E27FC236}">
                <a16:creationId xmlns="" xmlns:a16="http://schemas.microsoft.com/office/drawing/2014/main" id="{12FA3791-D3EB-44C2-8955-DAFE4A300D57}"/>
              </a:ext>
            </a:extLst>
          </p:cNvPr>
          <p:cNvSpPr/>
          <p:nvPr/>
        </p:nvSpPr>
        <p:spPr>
          <a:xfrm rot="10800000">
            <a:off x="875748" y="1635136"/>
            <a:ext cx="1488778" cy="1506908"/>
          </a:xfrm>
          <a:prstGeom prst="moon">
            <a:avLst>
              <a:gd name="adj" fmla="val 61580"/>
            </a:avLst>
          </a:prstGeom>
          <a:solidFill>
            <a:srgbClr val="1C5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313" lvl="1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626" lvl="2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8938" lvl="3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250" lvl="4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1564" lvl="5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7875" lvl="6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4187" lvl="7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0500" lvl="8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575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FD4BA82-483D-4B9E-966A-CB1AEECAA08A}"/>
              </a:ext>
            </a:extLst>
          </p:cNvPr>
          <p:cNvSpPr/>
          <p:nvPr/>
        </p:nvSpPr>
        <p:spPr>
          <a:xfrm>
            <a:off x="1159198" y="1650811"/>
            <a:ext cx="474228" cy="130913"/>
          </a:xfrm>
          <a:prstGeom prst="rect">
            <a:avLst/>
          </a:prstGeom>
          <a:solidFill>
            <a:srgbClr val="1C52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lvl="0">
              <a:defRPr lang="ru-RU"/>
            </a:defPPr>
            <a:lvl1pPr marL="0" lvl="0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36313" lvl="1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072626" lvl="2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8938" lvl="3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145250" lvl="4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681564" lvl="5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217875" lvl="6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754187" lvl="7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4290500" lvl="8" algn="l" defTabSz="1072626" rtl="0" eaLnBrk="1" latinLnBrk="0" hangingPunct="1"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575" dirty="0"/>
          </a:p>
        </p:txBody>
      </p:sp>
      <p:pic>
        <p:nvPicPr>
          <p:cNvPr id="14" name="Picture 6">
            <a:extLst>
              <a:ext uri="{FF2B5EF4-FFF2-40B4-BE49-F238E27FC236}">
                <a16:creationId xmlns="" xmlns:a16="http://schemas.microsoft.com/office/drawing/2014/main" id="{3A38C632-304B-48B9-B4FA-64C466088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003" y="2997328"/>
            <a:ext cx="476423" cy="130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="" xmlns:a16="http://schemas.microsoft.com/office/drawing/2014/main" id="{3FF15508-D169-42A7-9630-31E4E35CB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duotone>
              <a:srgbClr val="4F81BD">
                <a:shade val="45000"/>
                <a:satMod val="135000"/>
              </a:srgbClr>
              <a:prstClr val="white"/>
            </a:duotone>
            <a:alphaModFix am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341" r="6580" b="42003"/>
          <a:stretch/>
        </p:blipFill>
        <p:spPr bwMode="auto">
          <a:xfrm>
            <a:off x="-103667" y="1428750"/>
            <a:ext cx="9247667" cy="169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66762" y="1722881"/>
            <a:ext cx="7311317" cy="111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37670" algn="ctr">
              <a:spcAft>
                <a:spcPts val="450"/>
              </a:spcAft>
            </a:pPr>
            <a:r>
              <a:rPr lang="ru-RU" sz="2100" b="1" dirty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«Декларационная кампания 2025.</a:t>
            </a:r>
          </a:p>
          <a:p>
            <a:pPr indent="337670" algn="ctr">
              <a:spcAft>
                <a:spcPts val="450"/>
              </a:spcAft>
            </a:pPr>
            <a:r>
              <a:rPr lang="ru-RU" sz="21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Порядок налогообложения доходов от продажи имущества и условия их освобождения от налогообложения»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Овал 1">
            <a:extLst>
              <a:ext uri="{FF2B5EF4-FFF2-40B4-BE49-F238E27FC236}">
                <a16:creationId xmlns="" xmlns:a16="http://schemas.microsoft.com/office/drawing/2014/main" id="{105C3912-5860-428C-8B67-ED3D4761A0DF}"/>
              </a:ext>
            </a:extLst>
          </p:cNvPr>
          <p:cNvSpPr/>
          <p:nvPr/>
        </p:nvSpPr>
        <p:spPr>
          <a:xfrm>
            <a:off x="268972" y="1742923"/>
            <a:ext cx="1212112" cy="127591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3">
            <a:extLst>
              <a:ext uri="{FF2B5EF4-FFF2-40B4-BE49-F238E27FC236}">
                <a16:creationId xmlns="" xmlns:a16="http://schemas.microsoft.com/office/drawing/2014/main" id="{B330C72A-7FC1-4D83-A2BA-E7F25FD7E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42" y="1608049"/>
            <a:ext cx="1488779" cy="156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1EBF933-8E96-41D1-B617-E6924B82C125}"/>
              </a:ext>
            </a:extLst>
          </p:cNvPr>
          <p:cNvSpPr txBox="1"/>
          <p:nvPr/>
        </p:nvSpPr>
        <p:spPr>
          <a:xfrm>
            <a:off x="2758193" y="3353509"/>
            <a:ext cx="6133284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350" dirty="0">
                <a:solidFill>
                  <a:srgbClr val="00457E"/>
                </a:solidFill>
                <a:latin typeface="Century Gothic" panose="020B0502020202020204" pitchFamily="34" charset="0"/>
              </a:rPr>
              <a:t>Начальник отдела</a:t>
            </a:r>
          </a:p>
          <a:p>
            <a:pPr algn="r"/>
            <a:r>
              <a:rPr lang="ru-RU" sz="1350" dirty="0">
                <a:solidFill>
                  <a:srgbClr val="00457E"/>
                </a:solidFill>
                <a:latin typeface="Century Gothic" panose="020B0502020202020204" pitchFamily="34" charset="0"/>
              </a:rPr>
              <a:t>камерального контроля НДФЛ и СВ №2</a:t>
            </a:r>
          </a:p>
          <a:p>
            <a:pPr algn="r"/>
            <a:r>
              <a:rPr lang="ru-RU" sz="1350" dirty="0">
                <a:solidFill>
                  <a:srgbClr val="00457E"/>
                </a:solidFill>
                <a:latin typeface="Century Gothic" panose="020B0502020202020204" pitchFamily="34" charset="0"/>
              </a:rPr>
              <a:t>УФНС России по Брянской области</a:t>
            </a:r>
          </a:p>
          <a:p>
            <a:pPr algn="r"/>
            <a:endParaRPr lang="ru-RU" sz="1350" dirty="0">
              <a:solidFill>
                <a:srgbClr val="00457E"/>
              </a:solidFill>
              <a:latin typeface="Century Gothic" panose="020B0502020202020204" pitchFamily="34" charset="0"/>
            </a:endParaRPr>
          </a:p>
          <a:p>
            <a:pPr algn="r"/>
            <a:r>
              <a:rPr lang="ru-RU" sz="1350" dirty="0">
                <a:solidFill>
                  <a:srgbClr val="00457E"/>
                </a:solidFill>
                <a:latin typeface="Century Gothic" panose="020B0502020202020204" pitchFamily="34" charset="0"/>
              </a:rPr>
              <a:t>Субратова Галина Николаевна</a:t>
            </a:r>
          </a:p>
        </p:txBody>
      </p:sp>
    </p:spTree>
    <p:extLst>
      <p:ext uri="{BB962C8B-B14F-4D97-AF65-F5344CB8AC3E}">
        <p14:creationId xmlns:p14="http://schemas.microsoft.com/office/powerpoint/2010/main" val="123609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11F678-8C67-4993-9B38-24B8634C6A93}"/>
              </a:ext>
            </a:extLst>
          </p:cNvPr>
          <p:cNvSpPr txBox="1"/>
          <p:nvPr/>
        </p:nvSpPr>
        <p:spPr>
          <a:xfrm>
            <a:off x="220615" y="227136"/>
            <a:ext cx="8638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Carlito"/>
              </a:rPr>
              <a:t>Доход от процентов по вкладам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E52A6A-5335-4AD3-BD2E-71CD7E29D2A9}"/>
              </a:ext>
            </a:extLst>
          </p:cNvPr>
          <p:cNvSpPr txBox="1"/>
          <p:nvPr/>
        </p:nvSpPr>
        <p:spPr>
          <a:xfrm>
            <a:off x="1680211" y="2359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оловина рамки 1"/>
          <p:cNvSpPr/>
          <p:nvPr/>
        </p:nvSpPr>
        <p:spPr>
          <a:xfrm>
            <a:off x="1" y="-15963"/>
            <a:ext cx="942974" cy="816062"/>
          </a:xfrm>
          <a:prstGeom prst="halfFrame">
            <a:avLst>
              <a:gd name="adj1" fmla="val 21905"/>
              <a:gd name="adj2" fmla="val 2490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5931" y="619243"/>
            <a:ext cx="373724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 algn="just">
              <a:buClr>
                <a:srgbClr val="095AE4"/>
              </a:buClr>
              <a:buFont typeface="Segoe UI Light" panose="020B0502040204020203" pitchFamily="34" charset="0"/>
              <a:buChar char="►"/>
            </a:pPr>
            <a:r>
              <a:rPr lang="ru-RU" sz="1200" b="1" i="1" dirty="0">
                <a:latin typeface="Century Gothic" panose="020B0502020202020204" pitchFamily="34" charset="0"/>
              </a:rPr>
              <a:t>Федеральный закон от 08.08.2024 N 259-ФЗ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839" y="1066398"/>
            <a:ext cx="8344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 Black" panose="020B0A04020102020204" pitchFamily="34" charset="0"/>
              </a:rPr>
              <a:t>Пункт 1 статьи 214.2 НК РФ: </a:t>
            </a:r>
            <a:r>
              <a:rPr lang="ru-RU" sz="1200" dirty="0">
                <a:latin typeface="Century Gothic" panose="020B0502020202020204" pitchFamily="34" charset="0"/>
              </a:rPr>
              <a:t>при исчислении НДФЛ по вкладам, срок действия которых при их открытии согласно условиям договора банковского вклада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превышает 15 месяцев </a:t>
            </a:r>
            <a:r>
              <a:rPr lang="ru-RU" sz="1200" dirty="0">
                <a:latin typeface="Century Gothic" panose="020B0502020202020204" pitchFamily="34" charset="0"/>
              </a:rPr>
              <a:t>и по которым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выплата процентов производится в конце срока действия вклада</a:t>
            </a:r>
            <a:r>
              <a:rPr lang="ru-RU" sz="1200" dirty="0">
                <a:latin typeface="Century Gothic" panose="020B0502020202020204" pitchFamily="34" charset="0"/>
              </a:rPr>
              <a:t>, необлагаемый минимум будет рассчитываться исходя из сумм процентов, начисленных за каждый год действия договора банковского вклада. </a:t>
            </a:r>
          </a:p>
        </p:txBody>
      </p:sp>
      <p:sp>
        <p:nvSpPr>
          <p:cNvPr id="5" name="Прямоугольник с одним вырезанным углом 4"/>
          <p:cNvSpPr/>
          <p:nvPr/>
        </p:nvSpPr>
        <p:spPr>
          <a:xfrm>
            <a:off x="1" y="1066397"/>
            <a:ext cx="188261" cy="807914"/>
          </a:xfrm>
          <a:custGeom>
            <a:avLst/>
            <a:gdLst>
              <a:gd name="connsiteX0" fmla="*/ 0 w 254381"/>
              <a:gd name="connsiteY0" fmla="*/ 0 h 1181644"/>
              <a:gd name="connsiteX1" fmla="*/ 127191 w 254381"/>
              <a:gd name="connsiteY1" fmla="*/ 0 h 1181644"/>
              <a:gd name="connsiteX2" fmla="*/ 254381 w 254381"/>
              <a:gd name="connsiteY2" fmla="*/ 127191 h 1181644"/>
              <a:gd name="connsiteX3" fmla="*/ 254381 w 254381"/>
              <a:gd name="connsiteY3" fmla="*/ 1181644 h 1181644"/>
              <a:gd name="connsiteX4" fmla="*/ 0 w 254381"/>
              <a:gd name="connsiteY4" fmla="*/ 1181644 h 1181644"/>
              <a:gd name="connsiteX5" fmla="*/ 0 w 254381"/>
              <a:gd name="connsiteY5" fmla="*/ 0 h 1181644"/>
              <a:gd name="connsiteX0" fmla="*/ 44259 w 298640"/>
              <a:gd name="connsiteY0" fmla="*/ 19050 h 1200694"/>
              <a:gd name="connsiteX1" fmla="*/ 0 w 298640"/>
              <a:gd name="connsiteY1" fmla="*/ 0 h 1200694"/>
              <a:gd name="connsiteX2" fmla="*/ 298640 w 298640"/>
              <a:gd name="connsiteY2" fmla="*/ 146241 h 1200694"/>
              <a:gd name="connsiteX3" fmla="*/ 298640 w 298640"/>
              <a:gd name="connsiteY3" fmla="*/ 1200694 h 1200694"/>
              <a:gd name="connsiteX4" fmla="*/ 44259 w 298640"/>
              <a:gd name="connsiteY4" fmla="*/ 1200694 h 1200694"/>
              <a:gd name="connsiteX5" fmla="*/ 44259 w 298640"/>
              <a:gd name="connsiteY5" fmla="*/ 19050 h 1200694"/>
              <a:gd name="connsiteX0" fmla="*/ 34734 w 298640"/>
              <a:gd name="connsiteY0" fmla="*/ 47625 h 1200694"/>
              <a:gd name="connsiteX1" fmla="*/ 0 w 298640"/>
              <a:gd name="connsiteY1" fmla="*/ 0 h 1200694"/>
              <a:gd name="connsiteX2" fmla="*/ 298640 w 298640"/>
              <a:gd name="connsiteY2" fmla="*/ 146241 h 1200694"/>
              <a:gd name="connsiteX3" fmla="*/ 298640 w 298640"/>
              <a:gd name="connsiteY3" fmla="*/ 1200694 h 1200694"/>
              <a:gd name="connsiteX4" fmla="*/ 44259 w 298640"/>
              <a:gd name="connsiteY4" fmla="*/ 1200694 h 1200694"/>
              <a:gd name="connsiteX5" fmla="*/ 34734 w 298640"/>
              <a:gd name="connsiteY5" fmla="*/ 47625 h 1200694"/>
              <a:gd name="connsiteX0" fmla="*/ 44259 w 298640"/>
              <a:gd name="connsiteY0" fmla="*/ 47625 h 1200694"/>
              <a:gd name="connsiteX1" fmla="*/ 0 w 298640"/>
              <a:gd name="connsiteY1" fmla="*/ 0 h 1200694"/>
              <a:gd name="connsiteX2" fmla="*/ 298640 w 298640"/>
              <a:gd name="connsiteY2" fmla="*/ 146241 h 1200694"/>
              <a:gd name="connsiteX3" fmla="*/ 298640 w 298640"/>
              <a:gd name="connsiteY3" fmla="*/ 1200694 h 1200694"/>
              <a:gd name="connsiteX4" fmla="*/ 44259 w 298640"/>
              <a:gd name="connsiteY4" fmla="*/ 1200694 h 1200694"/>
              <a:gd name="connsiteX5" fmla="*/ 44259 w 298640"/>
              <a:gd name="connsiteY5" fmla="*/ 47625 h 1200694"/>
              <a:gd name="connsiteX0" fmla="*/ 25209 w 279590"/>
              <a:gd name="connsiteY0" fmla="*/ 0 h 1153069"/>
              <a:gd name="connsiteX1" fmla="*/ 0 w 279590"/>
              <a:gd name="connsiteY1" fmla="*/ 19050 h 1153069"/>
              <a:gd name="connsiteX2" fmla="*/ 279590 w 279590"/>
              <a:gd name="connsiteY2" fmla="*/ 98616 h 1153069"/>
              <a:gd name="connsiteX3" fmla="*/ 279590 w 279590"/>
              <a:gd name="connsiteY3" fmla="*/ 1153069 h 1153069"/>
              <a:gd name="connsiteX4" fmla="*/ 25209 w 279590"/>
              <a:gd name="connsiteY4" fmla="*/ 1153069 h 1153069"/>
              <a:gd name="connsiteX5" fmla="*/ 25209 w 279590"/>
              <a:gd name="connsiteY5" fmla="*/ 0 h 1153069"/>
              <a:gd name="connsiteX0" fmla="*/ 25209 w 279590"/>
              <a:gd name="connsiteY0" fmla="*/ 0 h 1153069"/>
              <a:gd name="connsiteX1" fmla="*/ 0 w 279590"/>
              <a:gd name="connsiteY1" fmla="*/ 19050 h 1153069"/>
              <a:gd name="connsiteX2" fmla="*/ 260540 w 279590"/>
              <a:gd name="connsiteY2" fmla="*/ 283822 h 1153069"/>
              <a:gd name="connsiteX3" fmla="*/ 279590 w 279590"/>
              <a:gd name="connsiteY3" fmla="*/ 1153069 h 1153069"/>
              <a:gd name="connsiteX4" fmla="*/ 25209 w 279590"/>
              <a:gd name="connsiteY4" fmla="*/ 1153069 h 1153069"/>
              <a:gd name="connsiteX5" fmla="*/ 25209 w 279590"/>
              <a:gd name="connsiteY5" fmla="*/ 0 h 1153069"/>
              <a:gd name="connsiteX0" fmla="*/ 6159 w 260540"/>
              <a:gd name="connsiteY0" fmla="*/ 0 h 1153069"/>
              <a:gd name="connsiteX1" fmla="*/ 0 w 260540"/>
              <a:gd name="connsiteY1" fmla="*/ 44306 h 1153069"/>
              <a:gd name="connsiteX2" fmla="*/ 241490 w 260540"/>
              <a:gd name="connsiteY2" fmla="*/ 283822 h 1153069"/>
              <a:gd name="connsiteX3" fmla="*/ 260540 w 260540"/>
              <a:gd name="connsiteY3" fmla="*/ 1153069 h 1153069"/>
              <a:gd name="connsiteX4" fmla="*/ 6159 w 260540"/>
              <a:gd name="connsiteY4" fmla="*/ 1153069 h 1153069"/>
              <a:gd name="connsiteX5" fmla="*/ 6159 w 260540"/>
              <a:gd name="connsiteY5" fmla="*/ 0 h 1153069"/>
              <a:gd name="connsiteX0" fmla="*/ 6159 w 260540"/>
              <a:gd name="connsiteY0" fmla="*/ 0 h 1153069"/>
              <a:gd name="connsiteX1" fmla="*/ 0 w 260540"/>
              <a:gd name="connsiteY1" fmla="*/ 44306 h 1153069"/>
              <a:gd name="connsiteX2" fmla="*/ 251015 w 260540"/>
              <a:gd name="connsiteY2" fmla="*/ 303865 h 1153069"/>
              <a:gd name="connsiteX3" fmla="*/ 260540 w 260540"/>
              <a:gd name="connsiteY3" fmla="*/ 1153069 h 1153069"/>
              <a:gd name="connsiteX4" fmla="*/ 6159 w 260540"/>
              <a:gd name="connsiteY4" fmla="*/ 1153069 h 1153069"/>
              <a:gd name="connsiteX5" fmla="*/ 6159 w 260540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35140 w 251015"/>
              <a:gd name="connsiteY3" fmla="*/ 101945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60540"/>
              <a:gd name="connsiteY0" fmla="*/ 0 h 1153069"/>
              <a:gd name="connsiteX1" fmla="*/ 0 w 260540"/>
              <a:gd name="connsiteY1" fmla="*/ 44306 h 1153069"/>
              <a:gd name="connsiteX2" fmla="*/ 251015 w 260540"/>
              <a:gd name="connsiteY2" fmla="*/ 303865 h 1153069"/>
              <a:gd name="connsiteX3" fmla="*/ 260540 w 260540"/>
              <a:gd name="connsiteY3" fmla="*/ 979364 h 1153069"/>
              <a:gd name="connsiteX4" fmla="*/ 6159 w 260540"/>
              <a:gd name="connsiteY4" fmla="*/ 1153069 h 1153069"/>
              <a:gd name="connsiteX5" fmla="*/ 6159 w 260540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945959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72469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925916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7665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930775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977168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884382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884382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861186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861186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6671"/>
              <a:gd name="connsiteY0" fmla="*/ 0 h 1153069"/>
              <a:gd name="connsiteX1" fmla="*/ 0 w 256671"/>
              <a:gd name="connsiteY1" fmla="*/ 44306 h 1153069"/>
              <a:gd name="connsiteX2" fmla="*/ 251015 w 256671"/>
              <a:gd name="connsiteY2" fmla="*/ 303865 h 1153069"/>
              <a:gd name="connsiteX3" fmla="*/ 254190 w 256671"/>
              <a:gd name="connsiteY3" fmla="*/ 861186 h 1153069"/>
              <a:gd name="connsiteX4" fmla="*/ 6159 w 256671"/>
              <a:gd name="connsiteY4" fmla="*/ 1153069 h 1153069"/>
              <a:gd name="connsiteX5" fmla="*/ 6159 w 256671"/>
              <a:gd name="connsiteY5" fmla="*/ 0 h 1153069"/>
              <a:gd name="connsiteX0" fmla="*/ 6159 w 251866"/>
              <a:gd name="connsiteY0" fmla="*/ 0 h 1153069"/>
              <a:gd name="connsiteX1" fmla="*/ 0 w 251866"/>
              <a:gd name="connsiteY1" fmla="*/ 44306 h 1153069"/>
              <a:gd name="connsiteX2" fmla="*/ 251015 w 251866"/>
              <a:gd name="connsiteY2" fmla="*/ 303865 h 1153069"/>
              <a:gd name="connsiteX3" fmla="*/ 247840 w 251866"/>
              <a:gd name="connsiteY3" fmla="*/ 857320 h 1153069"/>
              <a:gd name="connsiteX4" fmla="*/ 6159 w 251866"/>
              <a:gd name="connsiteY4" fmla="*/ 1153069 h 1153069"/>
              <a:gd name="connsiteX5" fmla="*/ 6159 w 251866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5732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5732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5732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015" h="1153069">
                <a:moveTo>
                  <a:pt x="6159" y="0"/>
                </a:moveTo>
                <a:lnTo>
                  <a:pt x="0" y="44306"/>
                </a:lnTo>
                <a:lnTo>
                  <a:pt x="251015" y="303865"/>
                </a:lnTo>
                <a:cubicBezTo>
                  <a:pt x="249957" y="517896"/>
                  <a:pt x="248898" y="569834"/>
                  <a:pt x="247840" y="857320"/>
                </a:cubicBezTo>
                <a:cubicBezTo>
                  <a:pt x="147171" y="993275"/>
                  <a:pt x="84603" y="1055775"/>
                  <a:pt x="6159" y="1153069"/>
                </a:cubicBezTo>
                <a:lnTo>
                  <a:pt x="61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Блок-схема: процесс 37"/>
          <p:cNvSpPr/>
          <p:nvPr/>
        </p:nvSpPr>
        <p:spPr>
          <a:xfrm>
            <a:off x="0" y="4281895"/>
            <a:ext cx="9144000" cy="861606"/>
          </a:xfrm>
          <a:prstGeom prst="flowChartProcess">
            <a:avLst/>
          </a:prstGeom>
          <a:pattFill prst="pct5">
            <a:fgClr>
              <a:srgbClr val="095AE4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41839" y="2228198"/>
            <a:ext cx="8344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Arial Black" panose="020B0A04020102020204" pitchFamily="34" charset="0"/>
              </a:rPr>
              <a:t>Пункт 4 статьи 214.2 НК РФ: </a:t>
            </a:r>
            <a:r>
              <a:rPr lang="ru-RU" sz="1200" dirty="0">
                <a:latin typeface="Century Gothic" panose="020B0502020202020204" pitchFamily="34" charset="0"/>
              </a:rPr>
              <a:t>банки, находящиеся на территории Российской Федерации, должны, начиная с 01.01.2025, представлять в налоговый орган информацию о суммах выплаченных физическому лицу процентов по вкладам (остаткам на счетах), в том числе с разбивкой указанных сумм по годам, за которые они начислены.</a:t>
            </a:r>
          </a:p>
        </p:txBody>
      </p:sp>
      <p:sp>
        <p:nvSpPr>
          <p:cNvPr id="26" name="Прямоугольник с одним вырезанным углом 4"/>
          <p:cNvSpPr/>
          <p:nvPr/>
        </p:nvSpPr>
        <p:spPr>
          <a:xfrm>
            <a:off x="-1843" y="2228198"/>
            <a:ext cx="188261" cy="807913"/>
          </a:xfrm>
          <a:custGeom>
            <a:avLst/>
            <a:gdLst>
              <a:gd name="connsiteX0" fmla="*/ 0 w 254381"/>
              <a:gd name="connsiteY0" fmla="*/ 0 h 1181644"/>
              <a:gd name="connsiteX1" fmla="*/ 127191 w 254381"/>
              <a:gd name="connsiteY1" fmla="*/ 0 h 1181644"/>
              <a:gd name="connsiteX2" fmla="*/ 254381 w 254381"/>
              <a:gd name="connsiteY2" fmla="*/ 127191 h 1181644"/>
              <a:gd name="connsiteX3" fmla="*/ 254381 w 254381"/>
              <a:gd name="connsiteY3" fmla="*/ 1181644 h 1181644"/>
              <a:gd name="connsiteX4" fmla="*/ 0 w 254381"/>
              <a:gd name="connsiteY4" fmla="*/ 1181644 h 1181644"/>
              <a:gd name="connsiteX5" fmla="*/ 0 w 254381"/>
              <a:gd name="connsiteY5" fmla="*/ 0 h 1181644"/>
              <a:gd name="connsiteX0" fmla="*/ 44259 w 298640"/>
              <a:gd name="connsiteY0" fmla="*/ 19050 h 1200694"/>
              <a:gd name="connsiteX1" fmla="*/ 0 w 298640"/>
              <a:gd name="connsiteY1" fmla="*/ 0 h 1200694"/>
              <a:gd name="connsiteX2" fmla="*/ 298640 w 298640"/>
              <a:gd name="connsiteY2" fmla="*/ 146241 h 1200694"/>
              <a:gd name="connsiteX3" fmla="*/ 298640 w 298640"/>
              <a:gd name="connsiteY3" fmla="*/ 1200694 h 1200694"/>
              <a:gd name="connsiteX4" fmla="*/ 44259 w 298640"/>
              <a:gd name="connsiteY4" fmla="*/ 1200694 h 1200694"/>
              <a:gd name="connsiteX5" fmla="*/ 44259 w 298640"/>
              <a:gd name="connsiteY5" fmla="*/ 19050 h 1200694"/>
              <a:gd name="connsiteX0" fmla="*/ 34734 w 298640"/>
              <a:gd name="connsiteY0" fmla="*/ 47625 h 1200694"/>
              <a:gd name="connsiteX1" fmla="*/ 0 w 298640"/>
              <a:gd name="connsiteY1" fmla="*/ 0 h 1200694"/>
              <a:gd name="connsiteX2" fmla="*/ 298640 w 298640"/>
              <a:gd name="connsiteY2" fmla="*/ 146241 h 1200694"/>
              <a:gd name="connsiteX3" fmla="*/ 298640 w 298640"/>
              <a:gd name="connsiteY3" fmla="*/ 1200694 h 1200694"/>
              <a:gd name="connsiteX4" fmla="*/ 44259 w 298640"/>
              <a:gd name="connsiteY4" fmla="*/ 1200694 h 1200694"/>
              <a:gd name="connsiteX5" fmla="*/ 34734 w 298640"/>
              <a:gd name="connsiteY5" fmla="*/ 47625 h 1200694"/>
              <a:gd name="connsiteX0" fmla="*/ 44259 w 298640"/>
              <a:gd name="connsiteY0" fmla="*/ 47625 h 1200694"/>
              <a:gd name="connsiteX1" fmla="*/ 0 w 298640"/>
              <a:gd name="connsiteY1" fmla="*/ 0 h 1200694"/>
              <a:gd name="connsiteX2" fmla="*/ 298640 w 298640"/>
              <a:gd name="connsiteY2" fmla="*/ 146241 h 1200694"/>
              <a:gd name="connsiteX3" fmla="*/ 298640 w 298640"/>
              <a:gd name="connsiteY3" fmla="*/ 1200694 h 1200694"/>
              <a:gd name="connsiteX4" fmla="*/ 44259 w 298640"/>
              <a:gd name="connsiteY4" fmla="*/ 1200694 h 1200694"/>
              <a:gd name="connsiteX5" fmla="*/ 44259 w 298640"/>
              <a:gd name="connsiteY5" fmla="*/ 47625 h 1200694"/>
              <a:gd name="connsiteX0" fmla="*/ 25209 w 279590"/>
              <a:gd name="connsiteY0" fmla="*/ 0 h 1153069"/>
              <a:gd name="connsiteX1" fmla="*/ 0 w 279590"/>
              <a:gd name="connsiteY1" fmla="*/ 19050 h 1153069"/>
              <a:gd name="connsiteX2" fmla="*/ 279590 w 279590"/>
              <a:gd name="connsiteY2" fmla="*/ 98616 h 1153069"/>
              <a:gd name="connsiteX3" fmla="*/ 279590 w 279590"/>
              <a:gd name="connsiteY3" fmla="*/ 1153069 h 1153069"/>
              <a:gd name="connsiteX4" fmla="*/ 25209 w 279590"/>
              <a:gd name="connsiteY4" fmla="*/ 1153069 h 1153069"/>
              <a:gd name="connsiteX5" fmla="*/ 25209 w 279590"/>
              <a:gd name="connsiteY5" fmla="*/ 0 h 1153069"/>
              <a:gd name="connsiteX0" fmla="*/ 25209 w 279590"/>
              <a:gd name="connsiteY0" fmla="*/ 0 h 1153069"/>
              <a:gd name="connsiteX1" fmla="*/ 0 w 279590"/>
              <a:gd name="connsiteY1" fmla="*/ 19050 h 1153069"/>
              <a:gd name="connsiteX2" fmla="*/ 260540 w 279590"/>
              <a:gd name="connsiteY2" fmla="*/ 283822 h 1153069"/>
              <a:gd name="connsiteX3" fmla="*/ 279590 w 279590"/>
              <a:gd name="connsiteY3" fmla="*/ 1153069 h 1153069"/>
              <a:gd name="connsiteX4" fmla="*/ 25209 w 279590"/>
              <a:gd name="connsiteY4" fmla="*/ 1153069 h 1153069"/>
              <a:gd name="connsiteX5" fmla="*/ 25209 w 279590"/>
              <a:gd name="connsiteY5" fmla="*/ 0 h 1153069"/>
              <a:gd name="connsiteX0" fmla="*/ 6159 w 260540"/>
              <a:gd name="connsiteY0" fmla="*/ 0 h 1153069"/>
              <a:gd name="connsiteX1" fmla="*/ 0 w 260540"/>
              <a:gd name="connsiteY1" fmla="*/ 44306 h 1153069"/>
              <a:gd name="connsiteX2" fmla="*/ 241490 w 260540"/>
              <a:gd name="connsiteY2" fmla="*/ 283822 h 1153069"/>
              <a:gd name="connsiteX3" fmla="*/ 260540 w 260540"/>
              <a:gd name="connsiteY3" fmla="*/ 1153069 h 1153069"/>
              <a:gd name="connsiteX4" fmla="*/ 6159 w 260540"/>
              <a:gd name="connsiteY4" fmla="*/ 1153069 h 1153069"/>
              <a:gd name="connsiteX5" fmla="*/ 6159 w 260540"/>
              <a:gd name="connsiteY5" fmla="*/ 0 h 1153069"/>
              <a:gd name="connsiteX0" fmla="*/ 6159 w 260540"/>
              <a:gd name="connsiteY0" fmla="*/ 0 h 1153069"/>
              <a:gd name="connsiteX1" fmla="*/ 0 w 260540"/>
              <a:gd name="connsiteY1" fmla="*/ 44306 h 1153069"/>
              <a:gd name="connsiteX2" fmla="*/ 251015 w 260540"/>
              <a:gd name="connsiteY2" fmla="*/ 303865 h 1153069"/>
              <a:gd name="connsiteX3" fmla="*/ 260540 w 260540"/>
              <a:gd name="connsiteY3" fmla="*/ 1153069 h 1153069"/>
              <a:gd name="connsiteX4" fmla="*/ 6159 w 260540"/>
              <a:gd name="connsiteY4" fmla="*/ 1153069 h 1153069"/>
              <a:gd name="connsiteX5" fmla="*/ 6159 w 260540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35140 w 251015"/>
              <a:gd name="connsiteY3" fmla="*/ 101945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60540"/>
              <a:gd name="connsiteY0" fmla="*/ 0 h 1153069"/>
              <a:gd name="connsiteX1" fmla="*/ 0 w 260540"/>
              <a:gd name="connsiteY1" fmla="*/ 44306 h 1153069"/>
              <a:gd name="connsiteX2" fmla="*/ 251015 w 260540"/>
              <a:gd name="connsiteY2" fmla="*/ 303865 h 1153069"/>
              <a:gd name="connsiteX3" fmla="*/ 260540 w 260540"/>
              <a:gd name="connsiteY3" fmla="*/ 979364 h 1153069"/>
              <a:gd name="connsiteX4" fmla="*/ 6159 w 260540"/>
              <a:gd name="connsiteY4" fmla="*/ 1153069 h 1153069"/>
              <a:gd name="connsiteX5" fmla="*/ 6159 w 260540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945959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72469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925916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7665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930775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977168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884382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884382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861186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861186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6671"/>
              <a:gd name="connsiteY0" fmla="*/ 0 h 1153069"/>
              <a:gd name="connsiteX1" fmla="*/ 0 w 256671"/>
              <a:gd name="connsiteY1" fmla="*/ 44306 h 1153069"/>
              <a:gd name="connsiteX2" fmla="*/ 251015 w 256671"/>
              <a:gd name="connsiteY2" fmla="*/ 303865 h 1153069"/>
              <a:gd name="connsiteX3" fmla="*/ 254190 w 256671"/>
              <a:gd name="connsiteY3" fmla="*/ 861186 h 1153069"/>
              <a:gd name="connsiteX4" fmla="*/ 6159 w 256671"/>
              <a:gd name="connsiteY4" fmla="*/ 1153069 h 1153069"/>
              <a:gd name="connsiteX5" fmla="*/ 6159 w 256671"/>
              <a:gd name="connsiteY5" fmla="*/ 0 h 1153069"/>
              <a:gd name="connsiteX0" fmla="*/ 6159 w 251866"/>
              <a:gd name="connsiteY0" fmla="*/ 0 h 1153069"/>
              <a:gd name="connsiteX1" fmla="*/ 0 w 251866"/>
              <a:gd name="connsiteY1" fmla="*/ 44306 h 1153069"/>
              <a:gd name="connsiteX2" fmla="*/ 251015 w 251866"/>
              <a:gd name="connsiteY2" fmla="*/ 303865 h 1153069"/>
              <a:gd name="connsiteX3" fmla="*/ 247840 w 251866"/>
              <a:gd name="connsiteY3" fmla="*/ 857320 h 1153069"/>
              <a:gd name="connsiteX4" fmla="*/ 6159 w 251866"/>
              <a:gd name="connsiteY4" fmla="*/ 1153069 h 1153069"/>
              <a:gd name="connsiteX5" fmla="*/ 6159 w 251866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5732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5732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5732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015" h="1153069">
                <a:moveTo>
                  <a:pt x="6159" y="0"/>
                </a:moveTo>
                <a:lnTo>
                  <a:pt x="0" y="44306"/>
                </a:lnTo>
                <a:lnTo>
                  <a:pt x="251015" y="303865"/>
                </a:lnTo>
                <a:cubicBezTo>
                  <a:pt x="249957" y="517896"/>
                  <a:pt x="248898" y="569834"/>
                  <a:pt x="247840" y="857320"/>
                </a:cubicBezTo>
                <a:cubicBezTo>
                  <a:pt x="147171" y="993275"/>
                  <a:pt x="84603" y="1055775"/>
                  <a:pt x="6159" y="1153069"/>
                </a:cubicBezTo>
                <a:lnTo>
                  <a:pt x="61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241838" y="3474409"/>
            <a:ext cx="8344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Century Gothic" panose="020B0502020202020204" pitchFamily="34" charset="0"/>
              </a:rPr>
              <a:t>Информацию в электронной форме о суммах выплаченных процентов, предусмотренную пунктом 4 статьи 214.2 Кодекса (в редакции Федерального закона), за налоговый период 2023 года банки обязаны представить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не позднее 1 апреля 2025 года </a:t>
            </a:r>
            <a:r>
              <a:rPr lang="ru-RU" sz="1200" dirty="0">
                <a:latin typeface="Century Gothic" panose="020B0502020202020204" pitchFamily="34" charset="0"/>
              </a:rPr>
              <a:t>в налоговый орган по месту своего нахождения.</a:t>
            </a:r>
          </a:p>
        </p:txBody>
      </p:sp>
      <p:sp>
        <p:nvSpPr>
          <p:cNvPr id="32" name="Прямоугольник с одним вырезанным углом 4"/>
          <p:cNvSpPr/>
          <p:nvPr/>
        </p:nvSpPr>
        <p:spPr>
          <a:xfrm>
            <a:off x="1" y="3364707"/>
            <a:ext cx="188261" cy="833744"/>
          </a:xfrm>
          <a:custGeom>
            <a:avLst/>
            <a:gdLst>
              <a:gd name="connsiteX0" fmla="*/ 0 w 254381"/>
              <a:gd name="connsiteY0" fmla="*/ 0 h 1181644"/>
              <a:gd name="connsiteX1" fmla="*/ 127191 w 254381"/>
              <a:gd name="connsiteY1" fmla="*/ 0 h 1181644"/>
              <a:gd name="connsiteX2" fmla="*/ 254381 w 254381"/>
              <a:gd name="connsiteY2" fmla="*/ 127191 h 1181644"/>
              <a:gd name="connsiteX3" fmla="*/ 254381 w 254381"/>
              <a:gd name="connsiteY3" fmla="*/ 1181644 h 1181644"/>
              <a:gd name="connsiteX4" fmla="*/ 0 w 254381"/>
              <a:gd name="connsiteY4" fmla="*/ 1181644 h 1181644"/>
              <a:gd name="connsiteX5" fmla="*/ 0 w 254381"/>
              <a:gd name="connsiteY5" fmla="*/ 0 h 1181644"/>
              <a:gd name="connsiteX0" fmla="*/ 44259 w 298640"/>
              <a:gd name="connsiteY0" fmla="*/ 19050 h 1200694"/>
              <a:gd name="connsiteX1" fmla="*/ 0 w 298640"/>
              <a:gd name="connsiteY1" fmla="*/ 0 h 1200694"/>
              <a:gd name="connsiteX2" fmla="*/ 298640 w 298640"/>
              <a:gd name="connsiteY2" fmla="*/ 146241 h 1200694"/>
              <a:gd name="connsiteX3" fmla="*/ 298640 w 298640"/>
              <a:gd name="connsiteY3" fmla="*/ 1200694 h 1200694"/>
              <a:gd name="connsiteX4" fmla="*/ 44259 w 298640"/>
              <a:gd name="connsiteY4" fmla="*/ 1200694 h 1200694"/>
              <a:gd name="connsiteX5" fmla="*/ 44259 w 298640"/>
              <a:gd name="connsiteY5" fmla="*/ 19050 h 1200694"/>
              <a:gd name="connsiteX0" fmla="*/ 34734 w 298640"/>
              <a:gd name="connsiteY0" fmla="*/ 47625 h 1200694"/>
              <a:gd name="connsiteX1" fmla="*/ 0 w 298640"/>
              <a:gd name="connsiteY1" fmla="*/ 0 h 1200694"/>
              <a:gd name="connsiteX2" fmla="*/ 298640 w 298640"/>
              <a:gd name="connsiteY2" fmla="*/ 146241 h 1200694"/>
              <a:gd name="connsiteX3" fmla="*/ 298640 w 298640"/>
              <a:gd name="connsiteY3" fmla="*/ 1200694 h 1200694"/>
              <a:gd name="connsiteX4" fmla="*/ 44259 w 298640"/>
              <a:gd name="connsiteY4" fmla="*/ 1200694 h 1200694"/>
              <a:gd name="connsiteX5" fmla="*/ 34734 w 298640"/>
              <a:gd name="connsiteY5" fmla="*/ 47625 h 1200694"/>
              <a:gd name="connsiteX0" fmla="*/ 44259 w 298640"/>
              <a:gd name="connsiteY0" fmla="*/ 47625 h 1200694"/>
              <a:gd name="connsiteX1" fmla="*/ 0 w 298640"/>
              <a:gd name="connsiteY1" fmla="*/ 0 h 1200694"/>
              <a:gd name="connsiteX2" fmla="*/ 298640 w 298640"/>
              <a:gd name="connsiteY2" fmla="*/ 146241 h 1200694"/>
              <a:gd name="connsiteX3" fmla="*/ 298640 w 298640"/>
              <a:gd name="connsiteY3" fmla="*/ 1200694 h 1200694"/>
              <a:gd name="connsiteX4" fmla="*/ 44259 w 298640"/>
              <a:gd name="connsiteY4" fmla="*/ 1200694 h 1200694"/>
              <a:gd name="connsiteX5" fmla="*/ 44259 w 298640"/>
              <a:gd name="connsiteY5" fmla="*/ 47625 h 1200694"/>
              <a:gd name="connsiteX0" fmla="*/ 25209 w 279590"/>
              <a:gd name="connsiteY0" fmla="*/ 0 h 1153069"/>
              <a:gd name="connsiteX1" fmla="*/ 0 w 279590"/>
              <a:gd name="connsiteY1" fmla="*/ 19050 h 1153069"/>
              <a:gd name="connsiteX2" fmla="*/ 279590 w 279590"/>
              <a:gd name="connsiteY2" fmla="*/ 98616 h 1153069"/>
              <a:gd name="connsiteX3" fmla="*/ 279590 w 279590"/>
              <a:gd name="connsiteY3" fmla="*/ 1153069 h 1153069"/>
              <a:gd name="connsiteX4" fmla="*/ 25209 w 279590"/>
              <a:gd name="connsiteY4" fmla="*/ 1153069 h 1153069"/>
              <a:gd name="connsiteX5" fmla="*/ 25209 w 279590"/>
              <a:gd name="connsiteY5" fmla="*/ 0 h 1153069"/>
              <a:gd name="connsiteX0" fmla="*/ 25209 w 279590"/>
              <a:gd name="connsiteY0" fmla="*/ 0 h 1153069"/>
              <a:gd name="connsiteX1" fmla="*/ 0 w 279590"/>
              <a:gd name="connsiteY1" fmla="*/ 19050 h 1153069"/>
              <a:gd name="connsiteX2" fmla="*/ 260540 w 279590"/>
              <a:gd name="connsiteY2" fmla="*/ 283822 h 1153069"/>
              <a:gd name="connsiteX3" fmla="*/ 279590 w 279590"/>
              <a:gd name="connsiteY3" fmla="*/ 1153069 h 1153069"/>
              <a:gd name="connsiteX4" fmla="*/ 25209 w 279590"/>
              <a:gd name="connsiteY4" fmla="*/ 1153069 h 1153069"/>
              <a:gd name="connsiteX5" fmla="*/ 25209 w 279590"/>
              <a:gd name="connsiteY5" fmla="*/ 0 h 1153069"/>
              <a:gd name="connsiteX0" fmla="*/ 6159 w 260540"/>
              <a:gd name="connsiteY0" fmla="*/ 0 h 1153069"/>
              <a:gd name="connsiteX1" fmla="*/ 0 w 260540"/>
              <a:gd name="connsiteY1" fmla="*/ 44306 h 1153069"/>
              <a:gd name="connsiteX2" fmla="*/ 241490 w 260540"/>
              <a:gd name="connsiteY2" fmla="*/ 283822 h 1153069"/>
              <a:gd name="connsiteX3" fmla="*/ 260540 w 260540"/>
              <a:gd name="connsiteY3" fmla="*/ 1153069 h 1153069"/>
              <a:gd name="connsiteX4" fmla="*/ 6159 w 260540"/>
              <a:gd name="connsiteY4" fmla="*/ 1153069 h 1153069"/>
              <a:gd name="connsiteX5" fmla="*/ 6159 w 260540"/>
              <a:gd name="connsiteY5" fmla="*/ 0 h 1153069"/>
              <a:gd name="connsiteX0" fmla="*/ 6159 w 260540"/>
              <a:gd name="connsiteY0" fmla="*/ 0 h 1153069"/>
              <a:gd name="connsiteX1" fmla="*/ 0 w 260540"/>
              <a:gd name="connsiteY1" fmla="*/ 44306 h 1153069"/>
              <a:gd name="connsiteX2" fmla="*/ 251015 w 260540"/>
              <a:gd name="connsiteY2" fmla="*/ 303865 h 1153069"/>
              <a:gd name="connsiteX3" fmla="*/ 260540 w 260540"/>
              <a:gd name="connsiteY3" fmla="*/ 1153069 h 1153069"/>
              <a:gd name="connsiteX4" fmla="*/ 6159 w 260540"/>
              <a:gd name="connsiteY4" fmla="*/ 1153069 h 1153069"/>
              <a:gd name="connsiteX5" fmla="*/ 6159 w 260540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35140 w 251015"/>
              <a:gd name="connsiteY3" fmla="*/ 101945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60540"/>
              <a:gd name="connsiteY0" fmla="*/ 0 h 1153069"/>
              <a:gd name="connsiteX1" fmla="*/ 0 w 260540"/>
              <a:gd name="connsiteY1" fmla="*/ 44306 h 1153069"/>
              <a:gd name="connsiteX2" fmla="*/ 251015 w 260540"/>
              <a:gd name="connsiteY2" fmla="*/ 303865 h 1153069"/>
              <a:gd name="connsiteX3" fmla="*/ 260540 w 260540"/>
              <a:gd name="connsiteY3" fmla="*/ 979364 h 1153069"/>
              <a:gd name="connsiteX4" fmla="*/ 6159 w 260540"/>
              <a:gd name="connsiteY4" fmla="*/ 1153069 h 1153069"/>
              <a:gd name="connsiteX5" fmla="*/ 6159 w 260540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945959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72469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925916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7665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930775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977168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884382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884382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861186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1490 w 251015"/>
              <a:gd name="connsiteY3" fmla="*/ 861186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6671"/>
              <a:gd name="connsiteY0" fmla="*/ 0 h 1153069"/>
              <a:gd name="connsiteX1" fmla="*/ 0 w 256671"/>
              <a:gd name="connsiteY1" fmla="*/ 44306 h 1153069"/>
              <a:gd name="connsiteX2" fmla="*/ 251015 w 256671"/>
              <a:gd name="connsiteY2" fmla="*/ 303865 h 1153069"/>
              <a:gd name="connsiteX3" fmla="*/ 254190 w 256671"/>
              <a:gd name="connsiteY3" fmla="*/ 861186 h 1153069"/>
              <a:gd name="connsiteX4" fmla="*/ 6159 w 256671"/>
              <a:gd name="connsiteY4" fmla="*/ 1153069 h 1153069"/>
              <a:gd name="connsiteX5" fmla="*/ 6159 w 256671"/>
              <a:gd name="connsiteY5" fmla="*/ 0 h 1153069"/>
              <a:gd name="connsiteX0" fmla="*/ 6159 w 251866"/>
              <a:gd name="connsiteY0" fmla="*/ 0 h 1153069"/>
              <a:gd name="connsiteX1" fmla="*/ 0 w 251866"/>
              <a:gd name="connsiteY1" fmla="*/ 44306 h 1153069"/>
              <a:gd name="connsiteX2" fmla="*/ 251015 w 251866"/>
              <a:gd name="connsiteY2" fmla="*/ 303865 h 1153069"/>
              <a:gd name="connsiteX3" fmla="*/ 247840 w 251866"/>
              <a:gd name="connsiteY3" fmla="*/ 857320 h 1153069"/>
              <a:gd name="connsiteX4" fmla="*/ 6159 w 251866"/>
              <a:gd name="connsiteY4" fmla="*/ 1153069 h 1153069"/>
              <a:gd name="connsiteX5" fmla="*/ 6159 w 251866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5732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5732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  <a:gd name="connsiteX0" fmla="*/ 6159 w 251015"/>
              <a:gd name="connsiteY0" fmla="*/ 0 h 1153069"/>
              <a:gd name="connsiteX1" fmla="*/ 0 w 251015"/>
              <a:gd name="connsiteY1" fmla="*/ 44306 h 1153069"/>
              <a:gd name="connsiteX2" fmla="*/ 251015 w 251015"/>
              <a:gd name="connsiteY2" fmla="*/ 303865 h 1153069"/>
              <a:gd name="connsiteX3" fmla="*/ 247840 w 251015"/>
              <a:gd name="connsiteY3" fmla="*/ 857320 h 1153069"/>
              <a:gd name="connsiteX4" fmla="*/ 6159 w 251015"/>
              <a:gd name="connsiteY4" fmla="*/ 1153069 h 1153069"/>
              <a:gd name="connsiteX5" fmla="*/ 6159 w 251015"/>
              <a:gd name="connsiteY5" fmla="*/ 0 h 1153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1015" h="1153069">
                <a:moveTo>
                  <a:pt x="6159" y="0"/>
                </a:moveTo>
                <a:lnTo>
                  <a:pt x="0" y="44306"/>
                </a:lnTo>
                <a:lnTo>
                  <a:pt x="251015" y="303865"/>
                </a:lnTo>
                <a:cubicBezTo>
                  <a:pt x="249957" y="517896"/>
                  <a:pt x="248898" y="569834"/>
                  <a:pt x="247840" y="857320"/>
                </a:cubicBezTo>
                <a:cubicBezTo>
                  <a:pt x="147171" y="993275"/>
                  <a:pt x="84603" y="1055775"/>
                  <a:pt x="6159" y="1153069"/>
                </a:cubicBezTo>
                <a:lnTo>
                  <a:pt x="615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43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11F678-8C67-4993-9B38-24B8634C6A93}"/>
              </a:ext>
            </a:extLst>
          </p:cNvPr>
          <p:cNvSpPr txBox="1"/>
          <p:nvPr/>
        </p:nvSpPr>
        <p:spPr>
          <a:xfrm>
            <a:off x="190785" y="175189"/>
            <a:ext cx="86388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Carlito"/>
              </a:rPr>
              <a:t>Ст. 217.1 НК РФ: изменения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E52A6A-5335-4AD3-BD2E-71CD7E29D2A9}"/>
              </a:ext>
            </a:extLst>
          </p:cNvPr>
          <p:cNvSpPr txBox="1"/>
          <p:nvPr/>
        </p:nvSpPr>
        <p:spPr>
          <a:xfrm>
            <a:off x="1680211" y="2359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оловина рамки 1"/>
          <p:cNvSpPr/>
          <p:nvPr/>
        </p:nvSpPr>
        <p:spPr>
          <a:xfrm>
            <a:off x="1" y="-15963"/>
            <a:ext cx="942974" cy="816062"/>
          </a:xfrm>
          <a:prstGeom prst="halfFrame">
            <a:avLst>
              <a:gd name="adj1" fmla="val 21905"/>
              <a:gd name="adj2" fmla="val 2490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652" y="504829"/>
            <a:ext cx="37372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 algn="just">
              <a:buClr>
                <a:srgbClr val="095AE4"/>
              </a:buClr>
              <a:buFont typeface="Segoe UI Light" panose="020B0502040204020203" pitchFamily="34" charset="0"/>
              <a:buChar char="►"/>
            </a:pPr>
            <a:r>
              <a:rPr lang="ru-RU" sz="1200" b="1" i="1" dirty="0">
                <a:solidFill>
                  <a:schemeClr val="accent6"/>
                </a:solidFill>
                <a:latin typeface="Century Gothic" panose="020B0502020202020204" pitchFamily="34" charset="0"/>
              </a:rPr>
              <a:t>Федеральный закон от 08.08.2024 N 259-ФЗ</a:t>
            </a:r>
          </a:p>
          <a:p>
            <a:pPr marL="214313" indent="-214313" algn="just">
              <a:buClr>
                <a:srgbClr val="095AE4"/>
              </a:buClr>
              <a:buFont typeface="Segoe UI Light" panose="020B0502040204020203" pitchFamily="34" charset="0"/>
              <a:buChar char="►"/>
            </a:pPr>
            <a:r>
              <a:rPr lang="ru-RU" sz="1200" b="1" i="1" dirty="0">
                <a:solidFill>
                  <a:schemeClr val="accent6"/>
                </a:solidFill>
                <a:latin typeface="Century Gothic" panose="020B0502020202020204" pitchFamily="34" charset="0"/>
              </a:rPr>
              <a:t>Федеральный закон от 22.07.2024 N 193-ФЗ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14600" y="982209"/>
            <a:ext cx="45122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Carlito"/>
              </a:rPr>
              <a:t>По доходам с 01.01.2024</a:t>
            </a:r>
          </a:p>
        </p:txBody>
      </p:sp>
      <p:pic>
        <p:nvPicPr>
          <p:cNvPr id="34" name="Рисунок 33"/>
          <p:cNvPicPr/>
          <p:nvPr/>
        </p:nvPicPr>
        <p:blipFill rotWithShape="1">
          <a:blip r:embed="rId2"/>
          <a:srcRect l="19715" t="35270" r="4087" b="20939"/>
          <a:stretch/>
        </p:blipFill>
        <p:spPr bwMode="auto">
          <a:xfrm>
            <a:off x="727615" y="1550095"/>
            <a:ext cx="7565231" cy="28978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1503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5402" y="133350"/>
            <a:ext cx="1952998" cy="381000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Обязанность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24200" y="163286"/>
            <a:ext cx="2743200" cy="655864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Black" pitchFamily="34" charset="0"/>
              </a:rPr>
              <a:t>Декларирование доходов физическими лицами</a:t>
            </a:r>
            <a:endParaRPr lang="ru-RU" sz="14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3839" y="1210231"/>
            <a:ext cx="1780309" cy="457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Продажа имущества</a:t>
            </a:r>
            <a:endParaRPr lang="ru-RU" sz="1000" dirty="0">
              <a:solidFill>
                <a:srgbClr val="0070C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478476" y="578551"/>
            <a:ext cx="1780680" cy="6096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  <a:latin typeface="Arial Black" pitchFamily="34" charset="0"/>
              </a:rPr>
              <a:t>Физические лица, получившие доходы</a:t>
            </a:r>
            <a:endParaRPr lang="ru-RU" sz="9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939" y="2257429"/>
            <a:ext cx="1780309" cy="3198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Выигрыши и призы </a:t>
            </a:r>
            <a:endParaRPr lang="ru-RU" sz="1000" dirty="0">
              <a:solidFill>
                <a:srgbClr val="0070C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37405" y="2759405"/>
            <a:ext cx="1780309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Подарки не от близкого родственника</a:t>
            </a:r>
            <a:endParaRPr lang="ru-RU" sz="900" b="1" dirty="0">
              <a:solidFill>
                <a:srgbClr val="0070C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9033" y="3181350"/>
            <a:ext cx="1780309" cy="304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От источников за границей</a:t>
            </a:r>
            <a:endParaRPr lang="ru-RU" sz="900" dirty="0">
              <a:solidFill>
                <a:srgbClr val="0070C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939" y="1806904"/>
            <a:ext cx="1739239" cy="29589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Сдача имущества в аренду</a:t>
            </a:r>
            <a:endParaRPr lang="ru-RU" sz="1000" dirty="0">
              <a:solidFill>
                <a:srgbClr val="0070C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21919" y="3638550"/>
            <a:ext cx="2514600" cy="5334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Индивидуальные </a:t>
            </a:r>
            <a:r>
              <a:rPr lang="ru-RU" sz="9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предприниматели</a:t>
            </a:r>
            <a:r>
              <a:rPr lang="ru-RU" sz="9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нотариусы, занимающиеся частной практикой, адвокаты, учредившие адвокатские </a:t>
            </a:r>
            <a:r>
              <a:rPr lang="ru-RU" sz="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кабинеты и др.</a:t>
            </a:r>
            <a:endParaRPr lang="ru-RU" sz="9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единительная линия 19"/>
          <p:cNvCxnSpPr>
            <a:stCxn id="12" idx="1"/>
          </p:cNvCxnSpPr>
          <p:nvPr/>
        </p:nvCxnSpPr>
        <p:spPr>
          <a:xfrm flipH="1">
            <a:off x="232560" y="883351"/>
            <a:ext cx="2459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32558" y="883351"/>
            <a:ext cx="0" cy="24388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endCxn id="16" idx="1"/>
          </p:cNvCxnSpPr>
          <p:nvPr/>
        </p:nvCxnSpPr>
        <p:spPr>
          <a:xfrm>
            <a:off x="232558" y="3333750"/>
            <a:ext cx="21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endCxn id="15" idx="1"/>
          </p:cNvCxnSpPr>
          <p:nvPr/>
        </p:nvCxnSpPr>
        <p:spPr>
          <a:xfrm>
            <a:off x="232558" y="2911805"/>
            <a:ext cx="20484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4" idx="1"/>
          </p:cNvCxnSpPr>
          <p:nvPr/>
        </p:nvCxnSpPr>
        <p:spPr>
          <a:xfrm>
            <a:off x="221919" y="2417375"/>
            <a:ext cx="2360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7" idx="1"/>
          </p:cNvCxnSpPr>
          <p:nvPr/>
        </p:nvCxnSpPr>
        <p:spPr>
          <a:xfrm>
            <a:off x="232558" y="1954851"/>
            <a:ext cx="2253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endCxn id="10" idx="1"/>
          </p:cNvCxnSpPr>
          <p:nvPr/>
        </p:nvCxnSpPr>
        <p:spPr>
          <a:xfrm>
            <a:off x="232558" y="1438831"/>
            <a:ext cx="2112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733800" y="4286250"/>
            <a:ext cx="1905000" cy="533400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Срок подачи декларации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879771" y="110218"/>
            <a:ext cx="1828800" cy="381000"/>
          </a:xfrm>
          <a:prstGeom prst="rect">
            <a:avLst/>
          </a:prstGeom>
        </p:spPr>
        <p:style>
          <a:lnRef idx="1">
            <a:schemeClr val="accen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 Black" pitchFamily="34" charset="0"/>
              </a:rPr>
              <a:t>Право</a:t>
            </a:r>
            <a:endParaRPr lang="ru-RU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5" name="Стрелка влево 54"/>
          <p:cNvSpPr/>
          <p:nvPr/>
        </p:nvSpPr>
        <p:spPr>
          <a:xfrm>
            <a:off x="6553201" y="578551"/>
            <a:ext cx="2057400" cy="715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bg1"/>
                </a:solidFill>
                <a:latin typeface="Arial Black" pitchFamily="34" charset="0"/>
              </a:rPr>
              <a:t>Физические лица, имеющие право на получение налоговых вычетов</a:t>
            </a:r>
            <a:endParaRPr lang="ru-RU" sz="800" b="1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010401" y="1294287"/>
            <a:ext cx="1485899" cy="21066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Стандартные</a:t>
            </a:r>
            <a:endParaRPr lang="ru-RU" sz="1000" dirty="0">
              <a:solidFill>
                <a:srgbClr val="0070C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7010401" y="1633291"/>
            <a:ext cx="1485899" cy="26484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Имущественные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7010401" y="2038350"/>
            <a:ext cx="1485899" cy="21932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Социальные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7010401" y="2408588"/>
            <a:ext cx="1485899" cy="22427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Инвестиционные</a:t>
            </a:r>
            <a:endParaRPr lang="ru-RU" sz="1000" b="1" dirty="0">
              <a:solidFill>
                <a:srgbClr val="0070C0"/>
              </a:solidFill>
              <a:latin typeface="Arial Black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7010400" y="2762250"/>
            <a:ext cx="1485899" cy="29725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70C0"/>
                </a:solidFill>
                <a:latin typeface="Arial Black" pitchFamily="34" charset="0"/>
                <a:cs typeface="Times New Roman" panose="02020603050405020304" pitchFamily="18" charset="0"/>
              </a:rPr>
              <a:t>Профессиональные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6934200" y="3219450"/>
            <a:ext cx="165735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переносе на будущие периоды убытков от операций с ценными бумагами и др.</a:t>
            </a:r>
            <a:endParaRPr lang="ru-RU" sz="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6524146" y="4298867"/>
            <a:ext cx="1655618" cy="45720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В любое время в течение года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75" name="Стрелка вправо 74"/>
          <p:cNvSpPr/>
          <p:nvPr/>
        </p:nvSpPr>
        <p:spPr>
          <a:xfrm>
            <a:off x="5867400" y="4400550"/>
            <a:ext cx="15240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6" name="Стрелка влево 75"/>
          <p:cNvSpPr/>
          <p:nvPr/>
        </p:nvSpPr>
        <p:spPr>
          <a:xfrm>
            <a:off x="3333750" y="4362450"/>
            <a:ext cx="190500" cy="2286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1479220" y="4286250"/>
            <a:ext cx="1559872" cy="457200"/>
          </a:xfrm>
          <a:prstGeom prst="roundRect">
            <a:avLst/>
          </a:prstGeom>
        </p:spPr>
        <p:style>
          <a:lnRef idx="1">
            <a:schemeClr val="accent1"/>
          </a:lnRef>
          <a:fillRef idx="1001">
            <a:schemeClr val="dk2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Не позднее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</a:rPr>
              <a:t>30 апреля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79" name="Прямая соединительная линия 78"/>
          <p:cNvCxnSpPr>
            <a:stCxn id="51" idx="3"/>
            <a:endCxn id="51" idx="3"/>
          </p:cNvCxnSpPr>
          <p:nvPr/>
        </p:nvCxnSpPr>
        <p:spPr>
          <a:xfrm>
            <a:off x="8708571" y="300718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55" idx="3"/>
          </p:cNvCxnSpPr>
          <p:nvPr/>
        </p:nvCxnSpPr>
        <p:spPr>
          <a:xfrm>
            <a:off x="8610601" y="936419"/>
            <a:ext cx="761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8686800" y="936419"/>
            <a:ext cx="0" cy="25497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endCxn id="61" idx="3"/>
          </p:cNvCxnSpPr>
          <p:nvPr/>
        </p:nvCxnSpPr>
        <p:spPr>
          <a:xfrm flipH="1">
            <a:off x="8591550" y="3486150"/>
            <a:ext cx="952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>
            <a:endCxn id="60" idx="3"/>
          </p:cNvCxnSpPr>
          <p:nvPr/>
        </p:nvCxnSpPr>
        <p:spPr>
          <a:xfrm flipH="1">
            <a:off x="8496299" y="2910877"/>
            <a:ext cx="19050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>
            <a:endCxn id="59" idx="3"/>
          </p:cNvCxnSpPr>
          <p:nvPr/>
        </p:nvCxnSpPr>
        <p:spPr>
          <a:xfrm flipH="1">
            <a:off x="8496300" y="2520723"/>
            <a:ext cx="19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>
            <a:endCxn id="58" idx="3"/>
          </p:cNvCxnSpPr>
          <p:nvPr/>
        </p:nvCxnSpPr>
        <p:spPr>
          <a:xfrm flipH="1">
            <a:off x="8496300" y="2148011"/>
            <a:ext cx="19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>
            <a:endCxn id="57" idx="3"/>
          </p:cNvCxnSpPr>
          <p:nvPr/>
        </p:nvCxnSpPr>
        <p:spPr>
          <a:xfrm flipH="1">
            <a:off x="8496300" y="1765713"/>
            <a:ext cx="1905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>
            <a:endCxn id="56" idx="3"/>
          </p:cNvCxnSpPr>
          <p:nvPr/>
        </p:nvCxnSpPr>
        <p:spPr>
          <a:xfrm flipH="1">
            <a:off x="8496300" y="1399618"/>
            <a:ext cx="1905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subra\OneDrive\Рабочий стол\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572" y="1019235"/>
            <a:ext cx="2305051" cy="2481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14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B11F678-8C67-4993-9B38-24B8634C6A93}"/>
              </a:ext>
            </a:extLst>
          </p:cNvPr>
          <p:cNvSpPr txBox="1"/>
          <p:nvPr/>
        </p:nvSpPr>
        <p:spPr>
          <a:xfrm>
            <a:off x="246131" y="261489"/>
            <a:ext cx="7329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2"/>
                </a:solidFill>
                <a:latin typeface="Arial Black" panose="020B0A04020102020204" pitchFamily="34" charset="0"/>
              </a:rPr>
              <a:t>Прогрессивная шкала НДФЛ: изменение ставок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6E52A6A-5335-4AD3-BD2E-71CD7E29D2A9}"/>
              </a:ext>
            </a:extLst>
          </p:cNvPr>
          <p:cNvSpPr txBox="1"/>
          <p:nvPr/>
        </p:nvSpPr>
        <p:spPr>
          <a:xfrm>
            <a:off x="1680211" y="2359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" name="Половина рамки 1"/>
          <p:cNvSpPr/>
          <p:nvPr/>
        </p:nvSpPr>
        <p:spPr>
          <a:xfrm>
            <a:off x="1" y="-15962"/>
            <a:ext cx="942974" cy="794631"/>
          </a:xfrm>
          <a:prstGeom prst="halfFrame">
            <a:avLst>
              <a:gd name="adj1" fmla="val 27299"/>
              <a:gd name="adj2" fmla="val 24905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57200" y="966599"/>
            <a:ext cx="3550444" cy="3800667"/>
          </a:xfrm>
          <a:prstGeom prst="roundRect">
            <a:avLst/>
          </a:prstGeom>
          <a:pattFill prst="pct5">
            <a:fgClr>
              <a:srgbClr val="095AE4"/>
            </a:fgClr>
            <a:bgClr>
              <a:schemeClr val="bg1"/>
            </a:bgClr>
          </a:pattFill>
          <a:ln w="9525" cap="flat" cmpd="sng" algn="ctr">
            <a:solidFill>
              <a:schemeClr val="tx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algn="ctr" defTabSz="268422">
              <a:defRPr/>
            </a:pPr>
            <a:r>
              <a:rPr lang="ru-RU" sz="135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2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ДО</a:t>
            </a:r>
            <a:r>
              <a:rPr lang="ru-RU" sz="13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2025 года</a:t>
            </a:r>
            <a:endParaRPr lang="ru-RU" sz="15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>
              <a:defRPr/>
            </a:pPr>
            <a:endParaRPr lang="ru-RU" sz="135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>
              <a:defRPr/>
            </a:pPr>
            <a:r>
              <a:rPr lang="ru-RU" sz="13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Основные доходы</a:t>
            </a:r>
          </a:p>
          <a:p>
            <a:pPr algn="ctr" defTabSz="268422">
              <a:defRPr/>
            </a:pP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ЗП, ГПХ,  доходы ИП на ОСНО, проценты     по займам, арендная плата</a:t>
            </a:r>
          </a:p>
          <a:p>
            <a:pPr algn="ctr" defTabSz="268422">
              <a:defRPr/>
            </a:pPr>
            <a:endParaRPr lang="ru-RU" sz="135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>
              <a:defRPr/>
            </a:pPr>
            <a:r>
              <a:rPr lang="ru-RU" sz="1350" dirty="0">
                <a:solidFill>
                  <a:prstClr val="black"/>
                </a:solidFill>
                <a:latin typeface="Century Gothic" panose="020B0502020202020204" pitchFamily="34" charset="0"/>
              </a:rPr>
              <a:t>      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0-5 млн                 </a:t>
            </a:r>
            <a:r>
              <a:rPr lang="en-U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 13%</a:t>
            </a:r>
          </a:p>
          <a:p>
            <a:pPr algn="ctr" defTabSz="268422">
              <a:defRPr/>
            </a:pP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     </a:t>
            </a:r>
            <a:r>
              <a:rPr lang="en-U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&gt;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5 млн                 </a:t>
            </a:r>
            <a:r>
              <a:rPr lang="en-U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   15%</a:t>
            </a:r>
          </a:p>
          <a:p>
            <a:pPr algn="ctr" defTabSz="268422">
              <a:defRPr/>
            </a:pPr>
            <a:endParaRPr lang="en-US" sz="135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>
              <a:defRPr/>
            </a:pPr>
            <a:endParaRPr lang="ru-RU" sz="135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>
              <a:defRPr/>
            </a:pPr>
            <a:r>
              <a:rPr lang="ru-RU" sz="13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Пассивные доходы</a:t>
            </a:r>
            <a:br>
              <a:rPr lang="ru-RU" sz="1350" b="1" dirty="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ru-RU" sz="105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дивиденды, ЦБ, % по вкладам</a:t>
            </a:r>
          </a:p>
          <a:p>
            <a:pPr algn="ctr" defTabSz="268422">
              <a:defRPr/>
            </a:pPr>
            <a:endParaRPr lang="ru-RU" sz="135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>
              <a:defRPr/>
            </a:pP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 0-5 млн                 13%</a:t>
            </a:r>
          </a:p>
          <a:p>
            <a:pPr defTabSz="268422">
              <a:defRPr/>
            </a:pPr>
            <a:r>
              <a:rPr lang="ru-RU" sz="135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</a:t>
            </a:r>
            <a:r>
              <a:rPr lang="en-US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&gt; 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5 млн                 </a:t>
            </a:r>
            <a:r>
              <a:rPr lang="ru-RU" sz="15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 15 </a:t>
            </a:r>
            <a:r>
              <a:rPr lang="ru-RU" sz="1500" dirty="0">
                <a:solidFill>
                  <a:prstClr val="black"/>
                </a:solidFill>
                <a:latin typeface="Century Gothic" panose="020B0502020202020204" pitchFamily="34" charset="0"/>
              </a:rPr>
              <a:t>%</a:t>
            </a:r>
          </a:p>
          <a:p>
            <a:pPr defTabSz="268422">
              <a:defRPr/>
            </a:pP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268422">
              <a:defRPr/>
            </a:pP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268422">
              <a:defRPr/>
            </a:pP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defTabSz="268422">
              <a:defRPr/>
            </a:pPr>
            <a:endParaRPr lang="ru-RU" sz="12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>
              <a:defRPr/>
            </a:pPr>
            <a:endParaRPr lang="ru-RU" sz="135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>
              <a:defRPr/>
            </a:pPr>
            <a:endParaRPr lang="ru-RU" sz="135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>
              <a:defRPr/>
            </a:pPr>
            <a:endParaRPr lang="ru-RU" sz="13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925277" y="639181"/>
            <a:ext cx="4066324" cy="4229100"/>
          </a:xfrm>
          <a:prstGeom prst="roundRect">
            <a:avLst/>
          </a:prstGeom>
          <a:pattFill prst="pct5">
            <a:fgClr>
              <a:srgbClr val="095AE4"/>
            </a:fgClr>
            <a:bgClr>
              <a:schemeClr val="bg1"/>
            </a:bgClr>
          </a:pattFill>
          <a:ln w="9525" cap="flat" cmpd="sng" algn="ctr">
            <a:solidFill>
              <a:schemeClr val="tx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t"/>
          <a:lstStyle/>
          <a:p>
            <a:pPr algn="ctr" defTabSz="268422">
              <a:defRPr/>
            </a:pPr>
            <a:r>
              <a:rPr lang="en-US" sz="2100" b="1" dirty="0">
                <a:solidFill>
                  <a:schemeClr val="tx2"/>
                </a:solidFill>
                <a:latin typeface="Century Gothic" panose="020B0502020202020204" pitchFamily="34" charset="0"/>
              </a:rPr>
              <a:t>C</a:t>
            </a:r>
            <a:r>
              <a:rPr lang="ru-RU" sz="21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2025 года</a:t>
            </a:r>
            <a:endParaRPr lang="en-US" sz="15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>
              <a:defRPr/>
            </a:pPr>
            <a:endParaRPr lang="ru-RU" sz="900" b="1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algn="ctr" defTabSz="268422">
              <a:defRPr/>
            </a:pPr>
            <a:r>
              <a:rPr lang="ru-RU" sz="1500" b="1" dirty="0">
                <a:solidFill>
                  <a:prstClr val="black"/>
                </a:solidFill>
                <a:latin typeface="Calibri" panose="020F0502020204030204" pitchFamily="34" charset="0"/>
              </a:rPr>
              <a:t>    </a:t>
            </a:r>
            <a:r>
              <a:rPr lang="ru-RU" sz="1350" b="1" dirty="0">
                <a:solidFill>
                  <a:prstClr val="black"/>
                </a:solidFill>
                <a:latin typeface="Century Gothic" panose="020B0502020202020204" pitchFamily="34" charset="0"/>
              </a:rPr>
              <a:t>Основные доходы</a:t>
            </a:r>
            <a:endParaRPr lang="ru-RU" sz="15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>
              <a:spcAft>
                <a:spcPts val="450"/>
              </a:spcAft>
              <a:defRPr/>
            </a:pPr>
            <a:r>
              <a:rPr lang="ru-RU" sz="9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ЗП, ГПХ,  доходы ИП на ОСНО, проценты по займам,  арендная плата</a:t>
            </a:r>
            <a:endParaRPr lang="en-US" sz="9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268422">
              <a:defRPr/>
            </a:pPr>
            <a:r>
              <a:rPr lang="ru-RU" sz="135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0-2,4 млн                  13%</a:t>
            </a:r>
          </a:p>
          <a:p>
            <a:pPr algn="ctr" defTabSz="268422">
              <a:defRPr/>
            </a:pP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2,4-5 млн                  15%</a:t>
            </a:r>
          </a:p>
          <a:p>
            <a:pPr algn="ctr" defTabSz="268422">
              <a:defRPr/>
            </a:pP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5-20 млн                   18%</a:t>
            </a:r>
          </a:p>
          <a:p>
            <a:pPr algn="ctr" defTabSz="268422">
              <a:defRPr/>
            </a:pP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20-50 млн               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20%</a:t>
            </a:r>
          </a:p>
          <a:p>
            <a:pPr algn="ctr" defTabSz="268422">
              <a:defRPr/>
            </a:pP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&gt;50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млн                  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22%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>
              <a:defRPr/>
            </a:pPr>
            <a:endParaRPr lang="ru-RU" sz="10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>
              <a:defRPr/>
            </a:pPr>
            <a:r>
              <a:rPr lang="ru-RU" sz="13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   Пассивные доходы </a:t>
            </a:r>
          </a:p>
          <a:p>
            <a:pPr algn="ctr" defTabSz="268422">
              <a:defRPr/>
            </a:pPr>
            <a:r>
              <a:rPr lang="ru-RU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дивиденды, ЦБ, % по вкладам,</a:t>
            </a:r>
          </a:p>
          <a:p>
            <a:pPr algn="ctr" defTabSz="268422">
              <a:defRPr/>
            </a:pPr>
            <a:r>
              <a:rPr lang="ru-RU" sz="90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1050" b="1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продажа недвижимости </a:t>
            </a:r>
            <a:endParaRPr lang="en-US" sz="1050" b="1" dirty="0" smtClean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 defTabSz="268422">
              <a:defRPr/>
            </a:pPr>
            <a:endParaRPr lang="ru-RU" sz="900" dirty="0" smtClean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 fontAlgn="t">
              <a:defRPr/>
            </a:pPr>
            <a:r>
              <a:rPr lang="ru-RU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         </a:t>
            </a:r>
            <a:r>
              <a:rPr lang="en-US" sz="12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0 -2,4 млн                    13%</a:t>
            </a:r>
          </a:p>
          <a:p>
            <a:pPr algn="ctr" defTabSz="268422" fontAlgn="t">
              <a:defRPr/>
            </a:pP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</a:t>
            </a:r>
            <a:r>
              <a:rPr lang="en-US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&gt;</a:t>
            </a:r>
            <a:r>
              <a:rPr lang="ru-R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2,4 млн                   </a:t>
            </a:r>
            <a:r>
              <a:rPr lang="en-US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  </a:t>
            </a:r>
            <a:r>
              <a:rPr lang="ru-R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15%</a:t>
            </a:r>
            <a:endParaRPr lang="en-US" sz="14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 fontAlgn="t">
              <a:defRPr/>
            </a:pPr>
            <a:endParaRPr lang="ru-RU" sz="900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algn="ctr" defTabSz="268422" fontAlgn="t">
              <a:defRPr/>
            </a:pPr>
            <a:r>
              <a:rPr lang="ru-RU" sz="9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Отдельные виды доходов СВО, северные   виды надбавок</a:t>
            </a:r>
          </a:p>
          <a:p>
            <a:pPr algn="ctr" defTabSz="268422" fontAlgn="t">
              <a:defRPr/>
            </a:pP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0 -5 млн                    </a:t>
            </a:r>
            <a:r>
              <a:rPr lang="en-US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  </a:t>
            </a: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13%</a:t>
            </a:r>
          </a:p>
          <a:p>
            <a:pPr algn="ctr" defTabSz="268422" fontAlgn="t">
              <a:defRPr/>
            </a:pPr>
            <a:r>
              <a:rPr lang="ru-RU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</a:t>
            </a:r>
            <a:r>
              <a:rPr lang="en-US" sz="1050" b="1" dirty="0">
                <a:solidFill>
                  <a:prstClr val="black"/>
                </a:solidFill>
                <a:latin typeface="Century Gothic" panose="020B0502020202020204" pitchFamily="34" charset="0"/>
              </a:rPr>
              <a:t> </a:t>
            </a:r>
            <a:r>
              <a:rPr lang="en-US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&gt; </a:t>
            </a:r>
            <a:r>
              <a:rPr lang="ru-RU" sz="1050" dirty="0">
                <a:solidFill>
                  <a:prstClr val="black"/>
                </a:solidFill>
                <a:latin typeface="Century Gothic" panose="020B0502020202020204" pitchFamily="34" charset="0"/>
              </a:rPr>
              <a:t>5 млн                      15%</a:t>
            </a:r>
          </a:p>
          <a:p>
            <a:pPr defTabSz="268422" fontAlgn="t">
              <a:defRPr/>
            </a:pP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268422">
              <a:defRPr/>
            </a:pP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268422">
              <a:defRPr/>
            </a:pP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268422">
              <a:defRPr/>
            </a:pP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268422">
              <a:defRPr/>
            </a:pP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268422">
              <a:defRPr/>
            </a:pP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268422">
              <a:defRPr/>
            </a:pP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  <a:p>
            <a:pPr defTabSz="268422">
              <a:defRPr/>
            </a:pPr>
            <a:endParaRPr lang="ru-RU" sz="1050" dirty="0">
              <a:solidFill>
                <a:prstClr val="black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4007644" y="2421730"/>
            <a:ext cx="917633" cy="750094"/>
          </a:xfrm>
          <a:prstGeom prst="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4328" y="597267"/>
            <a:ext cx="370197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14313" indent="-214313" algn="just">
              <a:buClr>
                <a:srgbClr val="095AE4"/>
              </a:buClr>
              <a:buFont typeface="Segoe UI Light" panose="020B0502040204020203" pitchFamily="34" charset="0"/>
              <a:buChar char="►"/>
            </a:pPr>
            <a:r>
              <a:rPr lang="ru-RU" sz="1200" b="1" i="1" dirty="0">
                <a:solidFill>
                  <a:schemeClr val="tx1"/>
                </a:solidFill>
                <a:latin typeface="Century Gothic" panose="020B0502020202020204" pitchFamily="34" charset="0"/>
              </a:rPr>
              <a:t>Федеральный закон от 12.07.2024 N 176-ФЗ</a:t>
            </a:r>
            <a:endParaRPr lang="ru-RU" sz="1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57225" y="-15962"/>
            <a:ext cx="8486775" cy="21600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6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50212" y="3063183"/>
            <a:ext cx="1396365" cy="1440815"/>
            <a:chOff x="7350212" y="3063183"/>
            <a:chExt cx="1396365" cy="14408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50212" y="3063183"/>
              <a:ext cx="1396042" cy="144026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370825" y="3083813"/>
              <a:ext cx="1210310" cy="1335405"/>
            </a:xfrm>
            <a:custGeom>
              <a:avLst/>
              <a:gdLst/>
              <a:ahLst/>
              <a:cxnLst/>
              <a:rect l="l" t="t" r="r" b="b"/>
              <a:pathLst>
                <a:path w="1210309" h="1335404">
                  <a:moveTo>
                    <a:pt x="1048766" y="1173670"/>
                  </a:moveTo>
                  <a:lnTo>
                    <a:pt x="80645" y="1173670"/>
                  </a:lnTo>
                  <a:lnTo>
                    <a:pt x="49238" y="1180010"/>
                  </a:lnTo>
                  <a:lnTo>
                    <a:pt x="23606" y="1197298"/>
                  </a:lnTo>
                  <a:lnTo>
                    <a:pt x="6332" y="1222940"/>
                  </a:lnTo>
                  <a:lnTo>
                    <a:pt x="0" y="1254340"/>
                  </a:lnTo>
                  <a:lnTo>
                    <a:pt x="6332" y="1285748"/>
                  </a:lnTo>
                  <a:lnTo>
                    <a:pt x="23606" y="1311394"/>
                  </a:lnTo>
                  <a:lnTo>
                    <a:pt x="49238" y="1328684"/>
                  </a:lnTo>
                  <a:lnTo>
                    <a:pt x="80645" y="1335024"/>
                  </a:lnTo>
                  <a:lnTo>
                    <a:pt x="1048766" y="1335024"/>
                  </a:lnTo>
                  <a:lnTo>
                    <a:pt x="1080172" y="1328684"/>
                  </a:lnTo>
                  <a:lnTo>
                    <a:pt x="1105804" y="1311394"/>
                  </a:lnTo>
                  <a:lnTo>
                    <a:pt x="1123078" y="1285748"/>
                  </a:lnTo>
                  <a:lnTo>
                    <a:pt x="1129410" y="1254340"/>
                  </a:lnTo>
                  <a:lnTo>
                    <a:pt x="968121" y="1254340"/>
                  </a:lnTo>
                  <a:lnTo>
                    <a:pt x="974453" y="1222940"/>
                  </a:lnTo>
                  <a:lnTo>
                    <a:pt x="991727" y="1197298"/>
                  </a:lnTo>
                  <a:lnTo>
                    <a:pt x="1017359" y="1180010"/>
                  </a:lnTo>
                  <a:lnTo>
                    <a:pt x="1048766" y="1173670"/>
                  </a:lnTo>
                  <a:close/>
                </a:path>
                <a:path w="1210309" h="1335404">
                  <a:moveTo>
                    <a:pt x="1210182" y="0"/>
                  </a:moveTo>
                  <a:lnTo>
                    <a:pt x="242062" y="0"/>
                  </a:lnTo>
                  <a:lnTo>
                    <a:pt x="210635" y="6332"/>
                  </a:lnTo>
                  <a:lnTo>
                    <a:pt x="184959" y="23606"/>
                  </a:lnTo>
                  <a:lnTo>
                    <a:pt x="167641" y="49238"/>
                  </a:lnTo>
                  <a:lnTo>
                    <a:pt x="161290" y="80644"/>
                  </a:lnTo>
                  <a:lnTo>
                    <a:pt x="161290" y="1173670"/>
                  </a:lnTo>
                  <a:lnTo>
                    <a:pt x="1048766" y="1173670"/>
                  </a:lnTo>
                  <a:lnTo>
                    <a:pt x="1064506" y="1176840"/>
                  </a:lnTo>
                  <a:lnTo>
                    <a:pt x="1077341" y="1185484"/>
                  </a:lnTo>
                  <a:lnTo>
                    <a:pt x="1085984" y="1198305"/>
                  </a:lnTo>
                  <a:lnTo>
                    <a:pt x="1089152" y="1214005"/>
                  </a:lnTo>
                  <a:lnTo>
                    <a:pt x="1085984" y="1229705"/>
                  </a:lnTo>
                  <a:lnTo>
                    <a:pt x="1077341" y="1242526"/>
                  </a:lnTo>
                  <a:lnTo>
                    <a:pt x="1064506" y="1251171"/>
                  </a:lnTo>
                  <a:lnTo>
                    <a:pt x="1048766" y="1254340"/>
                  </a:lnTo>
                  <a:lnTo>
                    <a:pt x="1129410" y="1254340"/>
                  </a:lnTo>
                  <a:lnTo>
                    <a:pt x="1129410" y="161290"/>
                  </a:lnTo>
                  <a:lnTo>
                    <a:pt x="1210182" y="161290"/>
                  </a:lnTo>
                  <a:lnTo>
                    <a:pt x="1194442" y="158124"/>
                  </a:lnTo>
                  <a:lnTo>
                    <a:pt x="1181607" y="149494"/>
                  </a:lnTo>
                  <a:lnTo>
                    <a:pt x="1172964" y="136697"/>
                  </a:lnTo>
                  <a:lnTo>
                    <a:pt x="1169797" y="121031"/>
                  </a:lnTo>
                  <a:lnTo>
                    <a:pt x="1172964" y="105290"/>
                  </a:lnTo>
                  <a:lnTo>
                    <a:pt x="1181607" y="92456"/>
                  </a:lnTo>
                  <a:lnTo>
                    <a:pt x="1194442" y="83812"/>
                  </a:lnTo>
                  <a:lnTo>
                    <a:pt x="1210182" y="80644"/>
                  </a:lnTo>
                  <a:lnTo>
                    <a:pt x="1129410" y="80644"/>
                  </a:lnTo>
                  <a:lnTo>
                    <a:pt x="1135762" y="49238"/>
                  </a:lnTo>
                  <a:lnTo>
                    <a:pt x="1153080" y="23606"/>
                  </a:lnTo>
                  <a:lnTo>
                    <a:pt x="1178756" y="6332"/>
                  </a:lnTo>
                  <a:lnTo>
                    <a:pt x="12101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8338946" y="3083813"/>
              <a:ext cx="323215" cy="1254760"/>
            </a:xfrm>
            <a:custGeom>
              <a:avLst/>
              <a:gdLst/>
              <a:ahLst/>
              <a:cxnLst/>
              <a:rect l="l" t="t" r="r" b="b"/>
              <a:pathLst>
                <a:path w="323215" h="1254760">
                  <a:moveTo>
                    <a:pt x="80645" y="1173670"/>
                  </a:moveTo>
                  <a:lnTo>
                    <a:pt x="49238" y="1180010"/>
                  </a:lnTo>
                  <a:lnTo>
                    <a:pt x="23606" y="1197298"/>
                  </a:lnTo>
                  <a:lnTo>
                    <a:pt x="6332" y="1222940"/>
                  </a:lnTo>
                  <a:lnTo>
                    <a:pt x="0" y="1254340"/>
                  </a:lnTo>
                  <a:lnTo>
                    <a:pt x="80645" y="1254340"/>
                  </a:lnTo>
                  <a:lnTo>
                    <a:pt x="96385" y="1251171"/>
                  </a:lnTo>
                  <a:lnTo>
                    <a:pt x="109220" y="1242526"/>
                  </a:lnTo>
                  <a:lnTo>
                    <a:pt x="117863" y="1229705"/>
                  </a:lnTo>
                  <a:lnTo>
                    <a:pt x="121030" y="1214005"/>
                  </a:lnTo>
                  <a:lnTo>
                    <a:pt x="117863" y="1198305"/>
                  </a:lnTo>
                  <a:lnTo>
                    <a:pt x="109220" y="1185484"/>
                  </a:lnTo>
                  <a:lnTo>
                    <a:pt x="96385" y="1176840"/>
                  </a:lnTo>
                  <a:lnTo>
                    <a:pt x="80645" y="1173670"/>
                  </a:lnTo>
                  <a:close/>
                </a:path>
                <a:path w="323215" h="1254760">
                  <a:moveTo>
                    <a:pt x="242061" y="0"/>
                  </a:moveTo>
                  <a:lnTo>
                    <a:pt x="210635" y="6332"/>
                  </a:lnTo>
                  <a:lnTo>
                    <a:pt x="184959" y="23606"/>
                  </a:lnTo>
                  <a:lnTo>
                    <a:pt x="167641" y="49238"/>
                  </a:lnTo>
                  <a:lnTo>
                    <a:pt x="161289" y="80644"/>
                  </a:lnTo>
                  <a:lnTo>
                    <a:pt x="242061" y="80644"/>
                  </a:lnTo>
                  <a:lnTo>
                    <a:pt x="226321" y="83812"/>
                  </a:lnTo>
                  <a:lnTo>
                    <a:pt x="213486" y="92456"/>
                  </a:lnTo>
                  <a:lnTo>
                    <a:pt x="204843" y="105290"/>
                  </a:lnTo>
                  <a:lnTo>
                    <a:pt x="201675" y="121031"/>
                  </a:lnTo>
                  <a:lnTo>
                    <a:pt x="204843" y="136697"/>
                  </a:lnTo>
                  <a:lnTo>
                    <a:pt x="213486" y="149494"/>
                  </a:lnTo>
                  <a:lnTo>
                    <a:pt x="226321" y="158124"/>
                  </a:lnTo>
                  <a:lnTo>
                    <a:pt x="242061" y="161290"/>
                  </a:lnTo>
                  <a:lnTo>
                    <a:pt x="273468" y="154957"/>
                  </a:lnTo>
                  <a:lnTo>
                    <a:pt x="299100" y="137683"/>
                  </a:lnTo>
                  <a:lnTo>
                    <a:pt x="316374" y="112051"/>
                  </a:lnTo>
                  <a:lnTo>
                    <a:pt x="322706" y="80644"/>
                  </a:lnTo>
                  <a:lnTo>
                    <a:pt x="316374" y="49238"/>
                  </a:lnTo>
                  <a:lnTo>
                    <a:pt x="299100" y="23606"/>
                  </a:lnTo>
                  <a:lnTo>
                    <a:pt x="273468" y="6332"/>
                  </a:lnTo>
                  <a:lnTo>
                    <a:pt x="242061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7370825" y="3083813"/>
              <a:ext cx="1290955" cy="1335405"/>
            </a:xfrm>
            <a:custGeom>
              <a:avLst/>
              <a:gdLst/>
              <a:ahLst/>
              <a:cxnLst/>
              <a:rect l="l" t="t" r="r" b="b"/>
              <a:pathLst>
                <a:path w="1290954" h="1335404">
                  <a:moveTo>
                    <a:pt x="1129410" y="161290"/>
                  </a:moveTo>
                  <a:lnTo>
                    <a:pt x="1129410" y="1254340"/>
                  </a:lnTo>
                  <a:lnTo>
                    <a:pt x="1123078" y="1285748"/>
                  </a:lnTo>
                  <a:lnTo>
                    <a:pt x="1105804" y="1311394"/>
                  </a:lnTo>
                  <a:lnTo>
                    <a:pt x="1080172" y="1328684"/>
                  </a:lnTo>
                  <a:lnTo>
                    <a:pt x="1048766" y="1335024"/>
                  </a:lnTo>
                  <a:lnTo>
                    <a:pt x="80645" y="1335024"/>
                  </a:lnTo>
                  <a:lnTo>
                    <a:pt x="49238" y="1328684"/>
                  </a:lnTo>
                  <a:lnTo>
                    <a:pt x="23606" y="1311394"/>
                  </a:lnTo>
                  <a:lnTo>
                    <a:pt x="6332" y="1285748"/>
                  </a:lnTo>
                  <a:lnTo>
                    <a:pt x="0" y="1254340"/>
                  </a:lnTo>
                  <a:lnTo>
                    <a:pt x="6332" y="1222940"/>
                  </a:lnTo>
                  <a:lnTo>
                    <a:pt x="23606" y="1197298"/>
                  </a:lnTo>
                  <a:lnTo>
                    <a:pt x="49238" y="1180010"/>
                  </a:lnTo>
                  <a:lnTo>
                    <a:pt x="80645" y="1173670"/>
                  </a:lnTo>
                  <a:lnTo>
                    <a:pt x="161290" y="1173670"/>
                  </a:lnTo>
                  <a:lnTo>
                    <a:pt x="161290" y="80644"/>
                  </a:lnTo>
                  <a:lnTo>
                    <a:pt x="167641" y="49238"/>
                  </a:lnTo>
                  <a:lnTo>
                    <a:pt x="184959" y="23606"/>
                  </a:lnTo>
                  <a:lnTo>
                    <a:pt x="210635" y="6332"/>
                  </a:lnTo>
                  <a:lnTo>
                    <a:pt x="242062" y="0"/>
                  </a:lnTo>
                  <a:lnTo>
                    <a:pt x="1210182" y="0"/>
                  </a:lnTo>
                  <a:lnTo>
                    <a:pt x="1241589" y="6332"/>
                  </a:lnTo>
                  <a:lnTo>
                    <a:pt x="1267221" y="23606"/>
                  </a:lnTo>
                  <a:lnTo>
                    <a:pt x="1284495" y="49238"/>
                  </a:lnTo>
                  <a:lnTo>
                    <a:pt x="1290827" y="80644"/>
                  </a:lnTo>
                  <a:lnTo>
                    <a:pt x="1284495" y="112051"/>
                  </a:lnTo>
                  <a:lnTo>
                    <a:pt x="1267221" y="137683"/>
                  </a:lnTo>
                  <a:lnTo>
                    <a:pt x="1241589" y="154957"/>
                  </a:lnTo>
                  <a:lnTo>
                    <a:pt x="1210182" y="161290"/>
                  </a:lnTo>
                  <a:lnTo>
                    <a:pt x="1129410" y="161290"/>
                  </a:lnTo>
                  <a:close/>
                </a:path>
              </a:pathLst>
            </a:custGeom>
            <a:ln w="25908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25992" y="4244530"/>
              <a:ext cx="146938" cy="187261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7532115" y="4257484"/>
              <a:ext cx="887730" cy="0"/>
            </a:xfrm>
            <a:custGeom>
              <a:avLst/>
              <a:gdLst/>
              <a:ahLst/>
              <a:cxnLst/>
              <a:rect l="l" t="t" r="r" b="b"/>
              <a:pathLst>
                <a:path w="887729">
                  <a:moveTo>
                    <a:pt x="0" y="0"/>
                  </a:moveTo>
                  <a:lnTo>
                    <a:pt x="887476" y="0"/>
                  </a:lnTo>
                </a:path>
              </a:pathLst>
            </a:custGeom>
            <a:ln w="25908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87282" y="3070859"/>
              <a:ext cx="106679" cy="187198"/>
            </a:xfrm>
            <a:prstGeom prst="rect">
              <a:avLst/>
            </a:prstGeom>
          </p:spPr>
        </p:pic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7795" y="173992"/>
            <a:ext cx="9006205" cy="388311"/>
          </a:xfrm>
          <a:prstGeom prst="rect">
            <a:avLst/>
          </a:prstGeom>
        </p:spPr>
        <p:txBody>
          <a:bodyPr vert="horz" wrap="square" lIns="0" tIns="64516" rIns="0" bIns="0" rtlCol="0">
            <a:spAutoFit/>
          </a:bodyPr>
          <a:lstStyle/>
          <a:p>
            <a:pPr marL="208279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2"/>
                </a:solidFill>
              </a:rPr>
              <a:t>Имущественные</a:t>
            </a:r>
            <a:r>
              <a:rPr spc="-20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вычеты</a:t>
            </a:r>
            <a:r>
              <a:rPr spc="-25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по</a:t>
            </a:r>
            <a:r>
              <a:rPr spc="-40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видам</a:t>
            </a:r>
            <a:r>
              <a:rPr spc="-60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имущества</a:t>
            </a:r>
            <a:r>
              <a:rPr spc="5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при</a:t>
            </a:r>
            <a:r>
              <a:rPr spc="-45" dirty="0">
                <a:solidFill>
                  <a:schemeClr val="tx2"/>
                </a:solidFill>
              </a:rPr>
              <a:t> </a:t>
            </a:r>
            <a:r>
              <a:rPr spc="-10" dirty="0">
                <a:solidFill>
                  <a:schemeClr val="tx2"/>
                </a:solidFill>
              </a:rPr>
              <a:t>продаже</a:t>
            </a:r>
          </a:p>
        </p:txBody>
      </p:sp>
      <p:sp>
        <p:nvSpPr>
          <p:cNvPr id="11" name="object 11"/>
          <p:cNvSpPr/>
          <p:nvPr/>
        </p:nvSpPr>
        <p:spPr>
          <a:xfrm>
            <a:off x="1131569" y="761237"/>
            <a:ext cx="1435735" cy="736600"/>
          </a:xfrm>
          <a:custGeom>
            <a:avLst/>
            <a:gdLst/>
            <a:ahLst/>
            <a:cxnLst/>
            <a:rect l="l" t="t" r="r" b="b"/>
            <a:pathLst>
              <a:path w="1435735" h="736600">
                <a:moveTo>
                  <a:pt x="0" y="122682"/>
                </a:moveTo>
                <a:lnTo>
                  <a:pt x="9641" y="74955"/>
                </a:lnTo>
                <a:lnTo>
                  <a:pt x="35933" y="35956"/>
                </a:lnTo>
                <a:lnTo>
                  <a:pt x="74929" y="9650"/>
                </a:lnTo>
                <a:lnTo>
                  <a:pt x="122682" y="0"/>
                </a:lnTo>
                <a:lnTo>
                  <a:pt x="1312926" y="0"/>
                </a:lnTo>
                <a:lnTo>
                  <a:pt x="1360652" y="9650"/>
                </a:lnTo>
                <a:lnTo>
                  <a:pt x="1399651" y="35956"/>
                </a:lnTo>
                <a:lnTo>
                  <a:pt x="1425957" y="74955"/>
                </a:lnTo>
                <a:lnTo>
                  <a:pt x="1435608" y="122682"/>
                </a:lnTo>
                <a:lnTo>
                  <a:pt x="1435608" y="613410"/>
                </a:lnTo>
                <a:lnTo>
                  <a:pt x="1425957" y="661136"/>
                </a:lnTo>
                <a:lnTo>
                  <a:pt x="1399651" y="700135"/>
                </a:lnTo>
                <a:lnTo>
                  <a:pt x="1360652" y="726441"/>
                </a:lnTo>
                <a:lnTo>
                  <a:pt x="1312926" y="736091"/>
                </a:lnTo>
                <a:lnTo>
                  <a:pt x="122682" y="736091"/>
                </a:lnTo>
                <a:lnTo>
                  <a:pt x="74929" y="726441"/>
                </a:lnTo>
                <a:lnTo>
                  <a:pt x="35933" y="700135"/>
                </a:lnTo>
                <a:lnTo>
                  <a:pt x="9641" y="661136"/>
                </a:lnTo>
                <a:lnTo>
                  <a:pt x="0" y="613410"/>
                </a:lnTo>
                <a:lnTo>
                  <a:pt x="0" y="122682"/>
                </a:lnTo>
                <a:close/>
              </a:path>
            </a:pathLst>
          </a:custGeom>
          <a:ln w="25907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12"/>
          <p:cNvSpPr txBox="1"/>
          <p:nvPr/>
        </p:nvSpPr>
        <p:spPr>
          <a:xfrm>
            <a:off x="1268983" y="897127"/>
            <a:ext cx="1158240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Недвижимое</a:t>
            </a:r>
            <a:endParaRPr sz="14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имущество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09243" y="1523238"/>
            <a:ext cx="1868170" cy="528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4780" indent="-132080">
              <a:lnSpc>
                <a:spcPct val="100000"/>
              </a:lnSpc>
              <a:spcBef>
                <a:spcPts val="105"/>
              </a:spcBef>
              <a:buClr>
                <a:srgbClr val="EC7C30"/>
              </a:buClr>
              <a:buChar char="•"/>
              <a:tabLst>
                <a:tab pos="144780" algn="l"/>
              </a:tabLst>
            </a:pPr>
            <a:r>
              <a:rPr sz="1100" dirty="0">
                <a:latin typeface="Arial"/>
                <a:cs typeface="Arial"/>
              </a:rPr>
              <a:t>Квартиры,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комнаты</a:t>
            </a:r>
            <a:endParaRPr sz="1100" dirty="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buClr>
                <a:srgbClr val="EC7C30"/>
              </a:buClr>
              <a:buChar char="•"/>
              <a:tabLst>
                <a:tab pos="144780" algn="l"/>
              </a:tabLst>
            </a:pPr>
            <a:r>
              <a:rPr sz="1100" dirty="0">
                <a:latin typeface="Arial"/>
                <a:cs typeface="Arial"/>
              </a:rPr>
              <a:t>Жилые</a:t>
            </a:r>
            <a:r>
              <a:rPr sz="1100" spc="-5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или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садовые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дома</a:t>
            </a:r>
            <a:endParaRPr sz="1100" dirty="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buClr>
                <a:srgbClr val="EC7C30"/>
              </a:buClr>
              <a:buChar char="•"/>
              <a:tabLst>
                <a:tab pos="144780" algn="l"/>
              </a:tabLst>
            </a:pPr>
            <a:r>
              <a:rPr sz="1100" dirty="0">
                <a:latin typeface="Arial"/>
                <a:cs typeface="Arial"/>
              </a:rPr>
              <a:t>Земельный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участки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19450" y="770381"/>
            <a:ext cx="1440180" cy="718185"/>
          </a:xfrm>
          <a:custGeom>
            <a:avLst/>
            <a:gdLst/>
            <a:ahLst/>
            <a:cxnLst/>
            <a:rect l="l" t="t" r="r" b="b"/>
            <a:pathLst>
              <a:path w="1440179" h="718185">
                <a:moveTo>
                  <a:pt x="0" y="119633"/>
                </a:moveTo>
                <a:lnTo>
                  <a:pt x="9405" y="73080"/>
                </a:lnTo>
                <a:lnTo>
                  <a:pt x="35051" y="35051"/>
                </a:lnTo>
                <a:lnTo>
                  <a:pt x="73080" y="9405"/>
                </a:lnTo>
                <a:lnTo>
                  <a:pt x="119634" y="0"/>
                </a:lnTo>
                <a:lnTo>
                  <a:pt x="1320546" y="0"/>
                </a:lnTo>
                <a:lnTo>
                  <a:pt x="1367099" y="9405"/>
                </a:lnTo>
                <a:lnTo>
                  <a:pt x="1405127" y="35051"/>
                </a:lnTo>
                <a:lnTo>
                  <a:pt x="1430774" y="73080"/>
                </a:lnTo>
                <a:lnTo>
                  <a:pt x="1440179" y="119633"/>
                </a:lnTo>
                <a:lnTo>
                  <a:pt x="1440179" y="598169"/>
                </a:lnTo>
                <a:lnTo>
                  <a:pt x="1430774" y="644723"/>
                </a:lnTo>
                <a:lnTo>
                  <a:pt x="1405127" y="682751"/>
                </a:lnTo>
                <a:lnTo>
                  <a:pt x="1367099" y="708398"/>
                </a:lnTo>
                <a:lnTo>
                  <a:pt x="1320546" y="717803"/>
                </a:lnTo>
                <a:lnTo>
                  <a:pt x="119634" y="717803"/>
                </a:lnTo>
                <a:lnTo>
                  <a:pt x="73080" y="708398"/>
                </a:lnTo>
                <a:lnTo>
                  <a:pt x="35052" y="682751"/>
                </a:lnTo>
                <a:lnTo>
                  <a:pt x="9405" y="644723"/>
                </a:lnTo>
                <a:lnTo>
                  <a:pt x="0" y="598169"/>
                </a:lnTo>
                <a:lnTo>
                  <a:pt x="0" y="119633"/>
                </a:lnTo>
                <a:close/>
              </a:path>
            </a:pathLst>
          </a:custGeom>
          <a:ln w="25908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5" name="object 15"/>
          <p:cNvSpPr txBox="1"/>
          <p:nvPr/>
        </p:nvSpPr>
        <p:spPr>
          <a:xfrm>
            <a:off x="3297428" y="790447"/>
            <a:ext cx="1701164" cy="1252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408940" algn="ctr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latin typeface="Arial"/>
                <a:cs typeface="Arial"/>
              </a:rPr>
              <a:t>Иное</a:t>
            </a:r>
            <a:endParaRPr sz="1400" dirty="0">
              <a:latin typeface="Arial"/>
              <a:cs typeface="Arial"/>
            </a:endParaRPr>
          </a:p>
          <a:p>
            <a:pPr marR="410845" algn="ctr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недвижимое</a:t>
            </a:r>
            <a:endParaRPr sz="1400" dirty="0">
              <a:latin typeface="Arial"/>
              <a:cs typeface="Arial"/>
            </a:endParaRPr>
          </a:p>
          <a:p>
            <a:pPr marR="411480" algn="ctr">
              <a:lnSpc>
                <a:spcPct val="100000"/>
              </a:lnSpc>
            </a:pPr>
            <a:r>
              <a:rPr sz="1400" spc="-10" dirty="0">
                <a:latin typeface="Arial"/>
                <a:cs typeface="Arial"/>
              </a:rPr>
              <a:t>имущество</a:t>
            </a:r>
            <a:endParaRPr sz="1400" dirty="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spcBef>
                <a:spcPts val="650"/>
              </a:spcBef>
              <a:buClr>
                <a:srgbClr val="EC7C30"/>
              </a:buClr>
              <a:buChar char="•"/>
              <a:tabLst>
                <a:tab pos="144780" algn="l"/>
              </a:tabLst>
            </a:pPr>
            <a:r>
              <a:rPr sz="1100" spc="-10" dirty="0">
                <a:latin typeface="Arial"/>
                <a:cs typeface="Arial"/>
              </a:rPr>
              <a:t>Апартаменты</a:t>
            </a:r>
            <a:endParaRPr sz="1100" dirty="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buClr>
                <a:srgbClr val="EC7C30"/>
              </a:buClr>
              <a:buChar char="•"/>
              <a:tabLst>
                <a:tab pos="144780" algn="l"/>
              </a:tabLst>
            </a:pPr>
            <a:r>
              <a:rPr sz="1100" dirty="0">
                <a:latin typeface="Arial"/>
                <a:cs typeface="Arial"/>
              </a:rPr>
              <a:t>Нежилые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помещения</a:t>
            </a:r>
            <a:endParaRPr sz="1100" dirty="0">
              <a:latin typeface="Arial"/>
              <a:cs typeface="Arial"/>
            </a:endParaRPr>
          </a:p>
          <a:p>
            <a:pPr marL="144780" indent="-132080">
              <a:lnSpc>
                <a:spcPct val="100000"/>
              </a:lnSpc>
              <a:spcBef>
                <a:spcPts val="5"/>
              </a:spcBef>
              <a:buClr>
                <a:srgbClr val="EC7C30"/>
              </a:buClr>
              <a:buChar char="•"/>
              <a:tabLst>
                <a:tab pos="144780" algn="l"/>
              </a:tabLst>
            </a:pPr>
            <a:r>
              <a:rPr sz="1100" dirty="0">
                <a:latin typeface="Arial"/>
                <a:cs typeface="Arial"/>
              </a:rPr>
              <a:t>Гаражи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и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машиноместа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131569" y="2224277"/>
            <a:ext cx="3528060" cy="280670"/>
          </a:xfrm>
          <a:custGeom>
            <a:avLst/>
            <a:gdLst/>
            <a:ahLst/>
            <a:cxnLst/>
            <a:rect l="l" t="t" r="r" b="b"/>
            <a:pathLst>
              <a:path w="3528060" h="280669">
                <a:moveTo>
                  <a:pt x="0" y="49276"/>
                </a:moveTo>
                <a:lnTo>
                  <a:pt x="3633" y="31283"/>
                </a:lnTo>
                <a:lnTo>
                  <a:pt x="13541" y="16589"/>
                </a:lnTo>
                <a:lnTo>
                  <a:pt x="28235" y="6681"/>
                </a:lnTo>
                <a:lnTo>
                  <a:pt x="46228" y="3048"/>
                </a:lnTo>
                <a:lnTo>
                  <a:pt x="1389380" y="3048"/>
                </a:lnTo>
                <a:lnTo>
                  <a:pt x="1407372" y="6681"/>
                </a:lnTo>
                <a:lnTo>
                  <a:pt x="1422066" y="16589"/>
                </a:lnTo>
                <a:lnTo>
                  <a:pt x="1431974" y="31283"/>
                </a:lnTo>
                <a:lnTo>
                  <a:pt x="1435608" y="49276"/>
                </a:lnTo>
                <a:lnTo>
                  <a:pt x="1435608" y="234188"/>
                </a:lnTo>
                <a:lnTo>
                  <a:pt x="1431974" y="252180"/>
                </a:lnTo>
                <a:lnTo>
                  <a:pt x="1422066" y="266874"/>
                </a:lnTo>
                <a:lnTo>
                  <a:pt x="1407372" y="276782"/>
                </a:lnTo>
                <a:lnTo>
                  <a:pt x="1389380" y="280416"/>
                </a:lnTo>
                <a:lnTo>
                  <a:pt x="46228" y="280416"/>
                </a:lnTo>
                <a:lnTo>
                  <a:pt x="28235" y="276782"/>
                </a:lnTo>
                <a:lnTo>
                  <a:pt x="13541" y="266874"/>
                </a:lnTo>
                <a:lnTo>
                  <a:pt x="3633" y="252180"/>
                </a:lnTo>
                <a:lnTo>
                  <a:pt x="0" y="234188"/>
                </a:lnTo>
                <a:lnTo>
                  <a:pt x="0" y="49276"/>
                </a:lnTo>
                <a:close/>
              </a:path>
              <a:path w="3528060" h="280669">
                <a:moveTo>
                  <a:pt x="2103120" y="45974"/>
                </a:moveTo>
                <a:lnTo>
                  <a:pt x="2106731" y="28074"/>
                </a:lnTo>
                <a:lnTo>
                  <a:pt x="2116582" y="13462"/>
                </a:lnTo>
                <a:lnTo>
                  <a:pt x="2131194" y="3611"/>
                </a:lnTo>
                <a:lnTo>
                  <a:pt x="2149094" y="0"/>
                </a:lnTo>
                <a:lnTo>
                  <a:pt x="3482085" y="0"/>
                </a:lnTo>
                <a:lnTo>
                  <a:pt x="3499985" y="3611"/>
                </a:lnTo>
                <a:lnTo>
                  <a:pt x="3514598" y="13462"/>
                </a:lnTo>
                <a:lnTo>
                  <a:pt x="3524448" y="28074"/>
                </a:lnTo>
                <a:lnTo>
                  <a:pt x="3528059" y="45974"/>
                </a:lnTo>
                <a:lnTo>
                  <a:pt x="3528059" y="229870"/>
                </a:lnTo>
                <a:lnTo>
                  <a:pt x="3524448" y="247769"/>
                </a:lnTo>
                <a:lnTo>
                  <a:pt x="3514598" y="262382"/>
                </a:lnTo>
                <a:lnTo>
                  <a:pt x="3499985" y="272232"/>
                </a:lnTo>
                <a:lnTo>
                  <a:pt x="3482085" y="275844"/>
                </a:lnTo>
                <a:lnTo>
                  <a:pt x="2149094" y="275844"/>
                </a:lnTo>
                <a:lnTo>
                  <a:pt x="2131194" y="272232"/>
                </a:lnTo>
                <a:lnTo>
                  <a:pt x="2116582" y="262382"/>
                </a:lnTo>
                <a:lnTo>
                  <a:pt x="2106731" y="247769"/>
                </a:lnTo>
                <a:lnTo>
                  <a:pt x="2103120" y="229870"/>
                </a:lnTo>
                <a:lnTo>
                  <a:pt x="2103120" y="45974"/>
                </a:lnTo>
                <a:close/>
              </a:path>
            </a:pathLst>
          </a:custGeom>
          <a:ln w="25908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140" y="2425649"/>
            <a:ext cx="629285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Вычет: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007" y="892302"/>
            <a:ext cx="10071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Группа</a:t>
            </a:r>
            <a:endParaRPr sz="1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имущества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4835" y="3297123"/>
            <a:ext cx="1316990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latin typeface="Arial"/>
                <a:cs typeface="Arial"/>
              </a:rPr>
              <a:t>Минимальный </a:t>
            </a:r>
            <a:r>
              <a:rPr sz="1500" dirty="0">
                <a:latin typeface="Arial"/>
                <a:cs typeface="Arial"/>
              </a:rPr>
              <a:t>срок</a:t>
            </a:r>
            <a:r>
              <a:rPr sz="1500" spc="-3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владения </a:t>
            </a:r>
            <a:r>
              <a:rPr sz="1500" i="1" dirty="0">
                <a:latin typeface="Arial"/>
                <a:cs typeface="Arial"/>
              </a:rPr>
              <a:t>(не</a:t>
            </a:r>
            <a:r>
              <a:rPr sz="1500" i="1" spc="-30" dirty="0">
                <a:latin typeface="Arial"/>
                <a:cs typeface="Arial"/>
              </a:rPr>
              <a:t> </a:t>
            </a:r>
            <a:r>
              <a:rPr sz="1500" i="1" spc="-10" dirty="0">
                <a:latin typeface="Arial"/>
                <a:cs typeface="Arial"/>
              </a:rPr>
              <a:t>подлежит обложению)</a:t>
            </a:r>
            <a:r>
              <a:rPr sz="1500" spc="-10" dirty="0">
                <a:latin typeface="Arial"/>
                <a:cs typeface="Arial"/>
              </a:rPr>
              <a:t>: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11902" y="782573"/>
            <a:ext cx="1435735" cy="718185"/>
          </a:xfrm>
          <a:custGeom>
            <a:avLst/>
            <a:gdLst/>
            <a:ahLst/>
            <a:cxnLst/>
            <a:rect l="l" t="t" r="r" b="b"/>
            <a:pathLst>
              <a:path w="1435734" h="718185">
                <a:moveTo>
                  <a:pt x="0" y="119634"/>
                </a:moveTo>
                <a:lnTo>
                  <a:pt x="9405" y="73080"/>
                </a:lnTo>
                <a:lnTo>
                  <a:pt x="35052" y="35051"/>
                </a:lnTo>
                <a:lnTo>
                  <a:pt x="73080" y="9405"/>
                </a:lnTo>
                <a:lnTo>
                  <a:pt x="119634" y="0"/>
                </a:lnTo>
                <a:lnTo>
                  <a:pt x="1315974" y="0"/>
                </a:lnTo>
                <a:lnTo>
                  <a:pt x="1362527" y="9405"/>
                </a:lnTo>
                <a:lnTo>
                  <a:pt x="1400555" y="35051"/>
                </a:lnTo>
                <a:lnTo>
                  <a:pt x="1426202" y="73080"/>
                </a:lnTo>
                <a:lnTo>
                  <a:pt x="1435607" y="119634"/>
                </a:lnTo>
                <a:lnTo>
                  <a:pt x="1435607" y="598170"/>
                </a:lnTo>
                <a:lnTo>
                  <a:pt x="1426202" y="644723"/>
                </a:lnTo>
                <a:lnTo>
                  <a:pt x="1400555" y="682751"/>
                </a:lnTo>
                <a:lnTo>
                  <a:pt x="1362527" y="708398"/>
                </a:lnTo>
                <a:lnTo>
                  <a:pt x="1315974" y="717803"/>
                </a:lnTo>
                <a:lnTo>
                  <a:pt x="119634" y="717803"/>
                </a:lnTo>
                <a:lnTo>
                  <a:pt x="73080" y="708398"/>
                </a:lnTo>
                <a:lnTo>
                  <a:pt x="35052" y="682751"/>
                </a:lnTo>
                <a:lnTo>
                  <a:pt x="9405" y="644723"/>
                </a:lnTo>
                <a:lnTo>
                  <a:pt x="0" y="598170"/>
                </a:lnTo>
                <a:lnTo>
                  <a:pt x="0" y="119634"/>
                </a:lnTo>
                <a:close/>
              </a:path>
            </a:pathLst>
          </a:custGeom>
          <a:ln w="25908">
            <a:solidFill>
              <a:schemeClr val="tx2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5359146" y="894715"/>
            <a:ext cx="1736089" cy="114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7985" algn="ctr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Arial"/>
                <a:cs typeface="Arial"/>
              </a:rPr>
              <a:t>Иное</a:t>
            </a:r>
            <a:endParaRPr sz="1500" dirty="0">
              <a:latin typeface="Arial"/>
              <a:cs typeface="Arial"/>
            </a:endParaRPr>
          </a:p>
          <a:p>
            <a:pPr marR="388620" algn="ctr">
              <a:lnSpc>
                <a:spcPct val="100000"/>
              </a:lnSpc>
            </a:pPr>
            <a:r>
              <a:rPr sz="1500" spc="-10" dirty="0">
                <a:latin typeface="Arial"/>
                <a:cs typeface="Arial"/>
              </a:rPr>
              <a:t>имущество</a:t>
            </a:r>
            <a:endParaRPr sz="1500" dirty="0">
              <a:latin typeface="Arial"/>
              <a:cs typeface="Arial"/>
            </a:endParaRPr>
          </a:p>
          <a:p>
            <a:pPr marL="147955" indent="-135255">
              <a:lnSpc>
                <a:spcPct val="100000"/>
              </a:lnSpc>
              <a:spcBef>
                <a:spcPts val="1275"/>
              </a:spcBef>
              <a:buClr>
                <a:srgbClr val="EC7C30"/>
              </a:buClr>
              <a:buChar char="•"/>
              <a:tabLst>
                <a:tab pos="147955" algn="l"/>
              </a:tabLst>
            </a:pPr>
            <a:r>
              <a:rPr sz="1100" dirty="0">
                <a:latin typeface="Arial"/>
                <a:cs typeface="Arial"/>
              </a:rPr>
              <a:t>Транспортные</a:t>
            </a:r>
            <a:r>
              <a:rPr sz="1100" spc="-70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средства</a:t>
            </a:r>
            <a:endParaRPr sz="1100" dirty="0">
              <a:latin typeface="Arial"/>
              <a:cs typeface="Arial"/>
            </a:endParaRPr>
          </a:p>
          <a:p>
            <a:pPr marL="147955" indent="-135255">
              <a:lnSpc>
                <a:spcPct val="100000"/>
              </a:lnSpc>
              <a:buClr>
                <a:srgbClr val="EC7C30"/>
              </a:buClr>
              <a:buChar char="•"/>
              <a:tabLst>
                <a:tab pos="147955" algn="l"/>
              </a:tabLst>
            </a:pPr>
            <a:r>
              <a:rPr sz="1100" spc="-10" dirty="0">
                <a:latin typeface="Arial"/>
                <a:cs typeface="Arial"/>
              </a:rPr>
              <a:t>Мебель</a:t>
            </a:r>
            <a:endParaRPr sz="1100" dirty="0">
              <a:latin typeface="Arial"/>
              <a:cs typeface="Arial"/>
            </a:endParaRPr>
          </a:p>
          <a:p>
            <a:pPr marL="147955" indent="-135255">
              <a:lnSpc>
                <a:spcPct val="100000"/>
              </a:lnSpc>
              <a:buClr>
                <a:srgbClr val="EC7C30"/>
              </a:buClr>
              <a:buChar char="•"/>
              <a:tabLst>
                <a:tab pos="147955" algn="l"/>
              </a:tabLst>
            </a:pPr>
            <a:r>
              <a:rPr sz="1100" spc="-10" dirty="0">
                <a:latin typeface="Arial"/>
                <a:cs typeface="Arial"/>
              </a:rPr>
              <a:t>Техника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209243" y="2026158"/>
            <a:ext cx="54076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780" indent="-132080">
              <a:lnSpc>
                <a:spcPct val="100000"/>
              </a:lnSpc>
              <a:spcBef>
                <a:spcPts val="100"/>
              </a:spcBef>
              <a:buClr>
                <a:srgbClr val="EC7C30"/>
              </a:buClr>
              <a:buChar char="•"/>
              <a:tabLst>
                <a:tab pos="144780" algn="l"/>
              </a:tabLst>
            </a:pPr>
            <a:r>
              <a:rPr sz="1100" dirty="0">
                <a:latin typeface="Arial"/>
                <a:cs typeface="Arial"/>
              </a:rPr>
              <a:t>Доли</a:t>
            </a:r>
            <a:r>
              <a:rPr sz="1100" spc="-4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указанном</a:t>
            </a:r>
            <a:r>
              <a:rPr sz="1100" spc="-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имуществе</a:t>
            </a:r>
            <a:r>
              <a:rPr sz="1100" spc="-75" dirty="0">
                <a:latin typeface="Arial"/>
                <a:cs typeface="Arial"/>
              </a:rPr>
              <a:t> </a:t>
            </a:r>
            <a:r>
              <a:rPr sz="1650" baseline="2525" dirty="0">
                <a:solidFill>
                  <a:srgbClr val="EC7C30"/>
                </a:solidFill>
                <a:latin typeface="Arial"/>
                <a:cs typeface="Arial"/>
              </a:rPr>
              <a:t>•</a:t>
            </a:r>
            <a:r>
              <a:rPr sz="1650" spc="472" baseline="252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650" baseline="2525" dirty="0">
                <a:latin typeface="Arial"/>
                <a:cs typeface="Arial"/>
              </a:rPr>
              <a:t>Доли</a:t>
            </a:r>
            <a:r>
              <a:rPr sz="1650" spc="-37" baseline="2525" dirty="0">
                <a:latin typeface="Arial"/>
                <a:cs typeface="Arial"/>
              </a:rPr>
              <a:t> </a:t>
            </a:r>
            <a:r>
              <a:rPr sz="1650" baseline="2525" dirty="0">
                <a:latin typeface="Arial"/>
                <a:cs typeface="Arial"/>
              </a:rPr>
              <a:t>в</a:t>
            </a:r>
            <a:r>
              <a:rPr sz="1650" spc="-37" baseline="2525" dirty="0">
                <a:latin typeface="Arial"/>
                <a:cs typeface="Arial"/>
              </a:rPr>
              <a:t> </a:t>
            </a:r>
            <a:r>
              <a:rPr sz="1650" baseline="2525" dirty="0">
                <a:latin typeface="Arial"/>
                <a:cs typeface="Arial"/>
              </a:rPr>
              <a:t>указанном</a:t>
            </a:r>
            <a:r>
              <a:rPr sz="1650" spc="-7" baseline="2525" dirty="0">
                <a:latin typeface="Arial"/>
                <a:cs typeface="Arial"/>
              </a:rPr>
              <a:t> </a:t>
            </a:r>
            <a:r>
              <a:rPr sz="1650" baseline="2525" dirty="0">
                <a:latin typeface="Arial"/>
                <a:cs typeface="Arial"/>
              </a:rPr>
              <a:t>имуществе</a:t>
            </a:r>
            <a:r>
              <a:rPr sz="1650" baseline="2525" dirty="0">
                <a:solidFill>
                  <a:srgbClr val="EC7C30"/>
                </a:solidFill>
                <a:latin typeface="Arial"/>
                <a:cs typeface="Arial"/>
              </a:rPr>
              <a:t>•</a:t>
            </a:r>
            <a:r>
              <a:rPr sz="1650" spc="509" baseline="2525" dirty="0">
                <a:solidFill>
                  <a:srgbClr val="EC7C30"/>
                </a:solidFill>
                <a:latin typeface="Arial"/>
                <a:cs typeface="Arial"/>
              </a:rPr>
              <a:t> </a:t>
            </a:r>
            <a:r>
              <a:rPr sz="1650" baseline="2525" dirty="0">
                <a:latin typeface="Arial"/>
                <a:cs typeface="Arial"/>
              </a:rPr>
              <a:t>Золотые</a:t>
            </a:r>
            <a:r>
              <a:rPr sz="1650" spc="-75" baseline="2525" dirty="0">
                <a:latin typeface="Arial"/>
                <a:cs typeface="Arial"/>
              </a:rPr>
              <a:t> </a:t>
            </a:r>
            <a:r>
              <a:rPr sz="1650" spc="-15" baseline="2525" dirty="0">
                <a:latin typeface="Arial"/>
                <a:cs typeface="Arial"/>
              </a:rPr>
              <a:t>монеты</a:t>
            </a:r>
            <a:endParaRPr sz="1650" baseline="2525" dirty="0">
              <a:latin typeface="Arial"/>
              <a:cs typeface="Arial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14298" y="2214308"/>
            <a:ext cx="5346700" cy="2562225"/>
            <a:chOff x="1414298" y="2214308"/>
            <a:chExt cx="5346700" cy="2562225"/>
          </a:xfrm>
        </p:grpSpPr>
        <p:sp>
          <p:nvSpPr>
            <p:cNvPr id="24" name="object 24"/>
            <p:cNvSpPr/>
            <p:nvPr/>
          </p:nvSpPr>
          <p:spPr>
            <a:xfrm>
              <a:off x="5328665" y="2227325"/>
              <a:ext cx="1419225" cy="277495"/>
            </a:xfrm>
            <a:custGeom>
              <a:avLst/>
              <a:gdLst/>
              <a:ahLst/>
              <a:cxnLst/>
              <a:rect l="l" t="t" r="r" b="b"/>
              <a:pathLst>
                <a:path w="1419225" h="277494">
                  <a:moveTo>
                    <a:pt x="0" y="46228"/>
                  </a:moveTo>
                  <a:lnTo>
                    <a:pt x="3633" y="28235"/>
                  </a:lnTo>
                  <a:lnTo>
                    <a:pt x="13541" y="13541"/>
                  </a:lnTo>
                  <a:lnTo>
                    <a:pt x="28235" y="3633"/>
                  </a:lnTo>
                  <a:lnTo>
                    <a:pt x="46228" y="0"/>
                  </a:lnTo>
                  <a:lnTo>
                    <a:pt x="1372615" y="0"/>
                  </a:lnTo>
                  <a:lnTo>
                    <a:pt x="1390608" y="3633"/>
                  </a:lnTo>
                  <a:lnTo>
                    <a:pt x="1405302" y="13541"/>
                  </a:lnTo>
                  <a:lnTo>
                    <a:pt x="1415210" y="28235"/>
                  </a:lnTo>
                  <a:lnTo>
                    <a:pt x="1418843" y="46228"/>
                  </a:lnTo>
                  <a:lnTo>
                    <a:pt x="1418843" y="231140"/>
                  </a:lnTo>
                  <a:lnTo>
                    <a:pt x="1415210" y="249132"/>
                  </a:lnTo>
                  <a:lnTo>
                    <a:pt x="1405302" y="263826"/>
                  </a:lnTo>
                  <a:lnTo>
                    <a:pt x="1390608" y="273734"/>
                  </a:lnTo>
                  <a:lnTo>
                    <a:pt x="1372615" y="277368"/>
                  </a:lnTo>
                  <a:lnTo>
                    <a:pt x="46228" y="277368"/>
                  </a:lnTo>
                  <a:lnTo>
                    <a:pt x="28235" y="273734"/>
                  </a:lnTo>
                  <a:lnTo>
                    <a:pt x="13541" y="263826"/>
                  </a:lnTo>
                  <a:lnTo>
                    <a:pt x="3633" y="249132"/>
                  </a:lnTo>
                  <a:lnTo>
                    <a:pt x="0" y="231140"/>
                  </a:lnTo>
                  <a:lnTo>
                    <a:pt x="0" y="46228"/>
                  </a:lnTo>
                  <a:close/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5" name="object 2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4298" y="2880388"/>
              <a:ext cx="3093666" cy="1895812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471421" y="2902457"/>
              <a:ext cx="2926080" cy="1789430"/>
            </a:xfrm>
            <a:custGeom>
              <a:avLst/>
              <a:gdLst/>
              <a:ahLst/>
              <a:cxnLst/>
              <a:rect l="l" t="t" r="r" b="b"/>
              <a:pathLst>
                <a:path w="2926079" h="1789429">
                  <a:moveTo>
                    <a:pt x="1463040" y="0"/>
                  </a:moveTo>
                  <a:lnTo>
                    <a:pt x="0" y="685927"/>
                  </a:lnTo>
                  <a:lnTo>
                    <a:pt x="275971" y="685927"/>
                  </a:lnTo>
                  <a:lnTo>
                    <a:pt x="275971" y="1789176"/>
                  </a:lnTo>
                  <a:lnTo>
                    <a:pt x="2650108" y="1789176"/>
                  </a:lnTo>
                  <a:lnTo>
                    <a:pt x="2650108" y="685927"/>
                  </a:lnTo>
                  <a:lnTo>
                    <a:pt x="2926079" y="685927"/>
                  </a:lnTo>
                  <a:lnTo>
                    <a:pt x="14630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1471421" y="2902457"/>
              <a:ext cx="2926080" cy="1789430"/>
            </a:xfrm>
            <a:custGeom>
              <a:avLst/>
              <a:gdLst/>
              <a:ahLst/>
              <a:cxnLst/>
              <a:rect l="l" t="t" r="r" b="b"/>
              <a:pathLst>
                <a:path w="2926079" h="1789429">
                  <a:moveTo>
                    <a:pt x="0" y="685927"/>
                  </a:moveTo>
                  <a:lnTo>
                    <a:pt x="1463040" y="0"/>
                  </a:lnTo>
                  <a:lnTo>
                    <a:pt x="2926079" y="685927"/>
                  </a:lnTo>
                  <a:lnTo>
                    <a:pt x="2650108" y="685927"/>
                  </a:lnTo>
                  <a:lnTo>
                    <a:pt x="2650108" y="1789176"/>
                  </a:lnTo>
                  <a:lnTo>
                    <a:pt x="275971" y="1789176"/>
                  </a:lnTo>
                  <a:lnTo>
                    <a:pt x="275971" y="685927"/>
                  </a:lnTo>
                  <a:lnTo>
                    <a:pt x="0" y="685927"/>
                  </a:lnTo>
                  <a:close/>
                </a:path>
              </a:pathLst>
            </a:custGeom>
            <a:ln w="25908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072764" y="3287014"/>
            <a:ext cx="758825" cy="8680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5 </a:t>
            </a:r>
            <a:r>
              <a:rPr sz="2100" spc="-25" dirty="0">
                <a:latin typeface="Arial"/>
                <a:cs typeface="Arial"/>
              </a:rPr>
              <a:t>лет</a:t>
            </a:r>
            <a:endParaRPr sz="2100" dirty="0">
              <a:latin typeface="Arial"/>
              <a:cs typeface="Arial"/>
            </a:endParaRPr>
          </a:p>
          <a:p>
            <a:pPr marL="12065" marR="5080" algn="ctr">
              <a:lnSpc>
                <a:spcPct val="100000"/>
              </a:lnSpc>
              <a:spcBef>
                <a:spcPts val="1465"/>
              </a:spcBef>
            </a:pPr>
            <a:r>
              <a:rPr sz="1100" spc="-10" dirty="0">
                <a:latin typeface="Arial"/>
                <a:cs typeface="Arial"/>
              </a:rPr>
              <a:t>Остальные случаи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836547" y="3275457"/>
            <a:ext cx="1023619" cy="1355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3 </a:t>
            </a:r>
            <a:r>
              <a:rPr sz="2100" spc="-20" dirty="0">
                <a:latin typeface="Arial"/>
                <a:cs typeface="Arial"/>
              </a:rPr>
              <a:t>года</a:t>
            </a:r>
            <a:endParaRPr sz="2100" dirty="0">
              <a:latin typeface="Arial"/>
              <a:cs typeface="Arial"/>
            </a:endParaRPr>
          </a:p>
          <a:p>
            <a:pPr marL="12700" marR="37465">
              <a:lnSpc>
                <a:spcPct val="100000"/>
              </a:lnSpc>
              <a:spcBef>
                <a:spcPts val="25"/>
              </a:spcBef>
            </a:pPr>
            <a:r>
              <a:rPr sz="1100" spc="-10" dirty="0">
                <a:latin typeface="Arial"/>
                <a:cs typeface="Arial"/>
              </a:rPr>
              <a:t>Наследство, Дарение, Приватизация, </a:t>
            </a:r>
            <a:r>
              <a:rPr sz="1100" dirty="0">
                <a:latin typeface="Arial"/>
                <a:cs typeface="Arial"/>
              </a:rPr>
              <a:t>Рента,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Регион</a:t>
            </a:r>
            <a:endParaRPr sz="11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100" b="1" spc="-10" dirty="0">
                <a:latin typeface="Arial"/>
                <a:cs typeface="Arial"/>
              </a:rPr>
              <a:t>Единственное жилье</a:t>
            </a:r>
            <a:endParaRPr sz="11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366254" y="782573"/>
            <a:ext cx="1409700" cy="718185"/>
          </a:xfrm>
          <a:custGeom>
            <a:avLst/>
            <a:gdLst/>
            <a:ahLst/>
            <a:cxnLst/>
            <a:rect l="l" t="t" r="r" b="b"/>
            <a:pathLst>
              <a:path w="1409700" h="718185">
                <a:moveTo>
                  <a:pt x="0" y="119634"/>
                </a:moveTo>
                <a:lnTo>
                  <a:pt x="9405" y="73080"/>
                </a:lnTo>
                <a:lnTo>
                  <a:pt x="35051" y="35051"/>
                </a:lnTo>
                <a:lnTo>
                  <a:pt x="73080" y="9405"/>
                </a:lnTo>
                <a:lnTo>
                  <a:pt x="119634" y="0"/>
                </a:lnTo>
                <a:lnTo>
                  <a:pt x="1290066" y="0"/>
                </a:lnTo>
                <a:lnTo>
                  <a:pt x="1336619" y="9405"/>
                </a:lnTo>
                <a:lnTo>
                  <a:pt x="1374648" y="35051"/>
                </a:lnTo>
                <a:lnTo>
                  <a:pt x="1400294" y="73080"/>
                </a:lnTo>
                <a:lnTo>
                  <a:pt x="1409700" y="119634"/>
                </a:lnTo>
                <a:lnTo>
                  <a:pt x="1409700" y="598170"/>
                </a:lnTo>
                <a:lnTo>
                  <a:pt x="1400294" y="644723"/>
                </a:lnTo>
                <a:lnTo>
                  <a:pt x="1374648" y="682751"/>
                </a:lnTo>
                <a:lnTo>
                  <a:pt x="1336619" y="708398"/>
                </a:lnTo>
                <a:lnTo>
                  <a:pt x="1290066" y="717803"/>
                </a:lnTo>
                <a:lnTo>
                  <a:pt x="119634" y="717803"/>
                </a:lnTo>
                <a:lnTo>
                  <a:pt x="73080" y="708398"/>
                </a:lnTo>
                <a:lnTo>
                  <a:pt x="35052" y="682751"/>
                </a:lnTo>
                <a:lnTo>
                  <a:pt x="9405" y="644723"/>
                </a:lnTo>
                <a:lnTo>
                  <a:pt x="0" y="598170"/>
                </a:lnTo>
                <a:lnTo>
                  <a:pt x="0" y="119634"/>
                </a:lnTo>
                <a:close/>
              </a:path>
            </a:pathLst>
          </a:custGeom>
          <a:ln w="25908">
            <a:solidFill>
              <a:srgbClr val="EC7C3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31" name="object 31"/>
          <p:cNvGrpSpPr/>
          <p:nvPr/>
        </p:nvGrpSpPr>
        <p:grpSpPr>
          <a:xfrm>
            <a:off x="2927350" y="2211260"/>
            <a:ext cx="5920105" cy="2486025"/>
            <a:chOff x="2927350" y="2211260"/>
            <a:chExt cx="5920105" cy="2486025"/>
          </a:xfrm>
        </p:grpSpPr>
        <p:sp>
          <p:nvSpPr>
            <p:cNvPr id="32" name="object 32"/>
            <p:cNvSpPr/>
            <p:nvPr/>
          </p:nvSpPr>
          <p:spPr>
            <a:xfrm>
              <a:off x="2933700" y="2901696"/>
              <a:ext cx="0" cy="1789430"/>
            </a:xfrm>
            <a:custGeom>
              <a:avLst/>
              <a:gdLst/>
              <a:ahLst/>
              <a:cxnLst/>
              <a:rect l="l" t="t" r="r" b="b"/>
              <a:pathLst>
                <a:path h="1789429">
                  <a:moveTo>
                    <a:pt x="0" y="1788871"/>
                  </a:moveTo>
                  <a:lnTo>
                    <a:pt x="0" y="0"/>
                  </a:lnTo>
                </a:path>
              </a:pathLst>
            </a:custGeom>
            <a:ln w="12192">
              <a:solidFill>
                <a:srgbClr val="5B9BD4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3" name="object 33"/>
            <p:cNvSpPr/>
            <p:nvPr/>
          </p:nvSpPr>
          <p:spPr>
            <a:xfrm>
              <a:off x="7309865" y="2224278"/>
              <a:ext cx="1524000" cy="276225"/>
            </a:xfrm>
            <a:custGeom>
              <a:avLst/>
              <a:gdLst/>
              <a:ahLst/>
              <a:cxnLst/>
              <a:rect l="l" t="t" r="r" b="b"/>
              <a:pathLst>
                <a:path w="1524000" h="276225">
                  <a:moveTo>
                    <a:pt x="0" y="45974"/>
                  </a:moveTo>
                  <a:lnTo>
                    <a:pt x="3611" y="28074"/>
                  </a:lnTo>
                  <a:lnTo>
                    <a:pt x="13461" y="13462"/>
                  </a:lnTo>
                  <a:lnTo>
                    <a:pt x="28074" y="3611"/>
                  </a:lnTo>
                  <a:lnTo>
                    <a:pt x="45974" y="0"/>
                  </a:lnTo>
                  <a:lnTo>
                    <a:pt x="1478026" y="0"/>
                  </a:lnTo>
                  <a:lnTo>
                    <a:pt x="1495925" y="3611"/>
                  </a:lnTo>
                  <a:lnTo>
                    <a:pt x="1510537" y="13462"/>
                  </a:lnTo>
                  <a:lnTo>
                    <a:pt x="1520388" y="28074"/>
                  </a:lnTo>
                  <a:lnTo>
                    <a:pt x="1524000" y="45974"/>
                  </a:lnTo>
                  <a:lnTo>
                    <a:pt x="1524000" y="229870"/>
                  </a:lnTo>
                  <a:lnTo>
                    <a:pt x="1520388" y="247769"/>
                  </a:lnTo>
                  <a:lnTo>
                    <a:pt x="1510538" y="262382"/>
                  </a:lnTo>
                  <a:lnTo>
                    <a:pt x="1495925" y="272232"/>
                  </a:lnTo>
                  <a:lnTo>
                    <a:pt x="1478026" y="275844"/>
                  </a:lnTo>
                  <a:lnTo>
                    <a:pt x="45974" y="275844"/>
                  </a:lnTo>
                  <a:lnTo>
                    <a:pt x="28074" y="272232"/>
                  </a:lnTo>
                  <a:lnTo>
                    <a:pt x="13462" y="262382"/>
                  </a:lnTo>
                  <a:lnTo>
                    <a:pt x="3611" y="247769"/>
                  </a:lnTo>
                  <a:lnTo>
                    <a:pt x="0" y="229870"/>
                  </a:lnTo>
                  <a:lnTo>
                    <a:pt x="0" y="45974"/>
                  </a:lnTo>
                  <a:close/>
                </a:path>
              </a:pathLst>
            </a:custGeom>
            <a:ln w="25908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830057" y="1009015"/>
            <a:ext cx="480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latin typeface="Arial"/>
                <a:cs typeface="Arial"/>
              </a:rPr>
              <a:t>Иное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5661405" y="3580587"/>
            <a:ext cx="786765" cy="346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3 </a:t>
            </a:r>
            <a:r>
              <a:rPr sz="2100" spc="-20" dirty="0">
                <a:latin typeface="Arial"/>
                <a:cs typeface="Arial"/>
              </a:rPr>
              <a:t>года</a:t>
            </a:r>
            <a:endParaRPr sz="21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373493" y="1513154"/>
            <a:ext cx="1330960" cy="949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47955" indent="-135255">
              <a:lnSpc>
                <a:spcPct val="100000"/>
              </a:lnSpc>
              <a:spcBef>
                <a:spcPts val="105"/>
              </a:spcBef>
              <a:buClr>
                <a:srgbClr val="EC7C30"/>
              </a:buClr>
              <a:buChar char="•"/>
              <a:tabLst>
                <a:tab pos="147955" algn="l"/>
              </a:tabLst>
            </a:pPr>
            <a:r>
              <a:rPr sz="1100" dirty="0">
                <a:latin typeface="Arial"/>
                <a:cs typeface="Arial"/>
              </a:rPr>
              <a:t>Доли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в</a:t>
            </a:r>
            <a:r>
              <a:rPr sz="1100" spc="-1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УК</a:t>
            </a:r>
            <a:endParaRPr sz="1100" dirty="0">
              <a:latin typeface="Arial"/>
              <a:cs typeface="Arial"/>
            </a:endParaRPr>
          </a:p>
          <a:p>
            <a:pPr marL="147955" indent="-135255">
              <a:lnSpc>
                <a:spcPct val="100000"/>
              </a:lnSpc>
              <a:buClr>
                <a:srgbClr val="EC7C30"/>
              </a:buClr>
              <a:buChar char="•"/>
              <a:tabLst>
                <a:tab pos="147955" algn="l"/>
              </a:tabLst>
            </a:pPr>
            <a:r>
              <a:rPr sz="1100" dirty="0">
                <a:latin typeface="Arial"/>
                <a:cs typeface="Arial"/>
              </a:rPr>
              <a:t>Ценные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бумаги</a:t>
            </a:r>
            <a:endParaRPr sz="1100" dirty="0">
              <a:latin typeface="Arial"/>
              <a:cs typeface="Arial"/>
            </a:endParaRPr>
          </a:p>
          <a:p>
            <a:pPr marL="147955" indent="-135255">
              <a:lnSpc>
                <a:spcPct val="100000"/>
              </a:lnSpc>
              <a:buClr>
                <a:srgbClr val="EC7C30"/>
              </a:buClr>
              <a:buChar char="•"/>
              <a:tabLst>
                <a:tab pos="147955" algn="l"/>
              </a:tabLst>
            </a:pPr>
            <a:r>
              <a:rPr sz="1100" dirty="0">
                <a:latin typeface="Arial"/>
                <a:cs typeface="Arial"/>
              </a:rPr>
              <a:t>Уступка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прав</a:t>
            </a:r>
            <a:r>
              <a:rPr sz="1100" spc="-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ДДУ</a:t>
            </a:r>
            <a:endParaRPr sz="1100" dirty="0">
              <a:latin typeface="Arial"/>
              <a:cs typeface="Arial"/>
            </a:endParaRPr>
          </a:p>
          <a:p>
            <a:pPr marL="147955" indent="-135255">
              <a:lnSpc>
                <a:spcPct val="100000"/>
              </a:lnSpc>
              <a:buClr>
                <a:srgbClr val="EC7C30"/>
              </a:buClr>
              <a:buChar char="•"/>
              <a:tabLst>
                <a:tab pos="147955" algn="l"/>
              </a:tabLst>
            </a:pPr>
            <a:r>
              <a:rPr sz="1100" spc="-25" dirty="0">
                <a:latin typeface="Arial"/>
                <a:cs typeface="Arial"/>
              </a:rPr>
              <a:t>ЦФА</a:t>
            </a:r>
            <a:endParaRPr sz="1100" dirty="0">
              <a:latin typeface="Arial"/>
              <a:cs typeface="Arial"/>
            </a:endParaRPr>
          </a:p>
          <a:p>
            <a:pPr marL="157480">
              <a:lnSpc>
                <a:spcPct val="100000"/>
              </a:lnSpc>
              <a:spcBef>
                <a:spcPts val="545"/>
              </a:spcBef>
            </a:pPr>
            <a:r>
              <a:rPr sz="1200" dirty="0">
                <a:latin typeface="Arial"/>
                <a:cs typeface="Arial"/>
              </a:rPr>
              <a:t>250</a:t>
            </a:r>
            <a:r>
              <a:rPr sz="1200" spc="-3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000</a:t>
            </a:r>
            <a:r>
              <a:rPr sz="1200" spc="-3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для</a:t>
            </a:r>
            <a:r>
              <a:rPr sz="1200" spc="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УК</a:t>
            </a:r>
            <a:endParaRPr sz="1200" dirty="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14122" y="4792217"/>
            <a:ext cx="7092950" cy="277495"/>
          </a:xfrm>
          <a:custGeom>
            <a:avLst/>
            <a:gdLst/>
            <a:ahLst/>
            <a:cxnLst/>
            <a:rect l="l" t="t" r="r" b="b"/>
            <a:pathLst>
              <a:path w="7092950" h="277495">
                <a:moveTo>
                  <a:pt x="0" y="46228"/>
                </a:moveTo>
                <a:lnTo>
                  <a:pt x="3633" y="28235"/>
                </a:lnTo>
                <a:lnTo>
                  <a:pt x="13541" y="13541"/>
                </a:lnTo>
                <a:lnTo>
                  <a:pt x="28235" y="3633"/>
                </a:lnTo>
                <a:lnTo>
                  <a:pt x="46228" y="0"/>
                </a:lnTo>
                <a:lnTo>
                  <a:pt x="7046468" y="0"/>
                </a:lnTo>
                <a:lnTo>
                  <a:pt x="7064460" y="3633"/>
                </a:lnTo>
                <a:lnTo>
                  <a:pt x="7079154" y="13541"/>
                </a:lnTo>
                <a:lnTo>
                  <a:pt x="7089062" y="28235"/>
                </a:lnTo>
                <a:lnTo>
                  <a:pt x="7092696" y="46228"/>
                </a:lnTo>
                <a:lnTo>
                  <a:pt x="7092696" y="231137"/>
                </a:lnTo>
                <a:lnTo>
                  <a:pt x="7089062" y="249132"/>
                </a:lnTo>
                <a:lnTo>
                  <a:pt x="7079154" y="263827"/>
                </a:lnTo>
                <a:lnTo>
                  <a:pt x="7064460" y="273734"/>
                </a:lnTo>
                <a:lnTo>
                  <a:pt x="7046468" y="277368"/>
                </a:lnTo>
                <a:lnTo>
                  <a:pt x="46228" y="277368"/>
                </a:lnTo>
                <a:lnTo>
                  <a:pt x="28235" y="273734"/>
                </a:lnTo>
                <a:lnTo>
                  <a:pt x="13541" y="263827"/>
                </a:lnTo>
                <a:lnTo>
                  <a:pt x="3633" y="249132"/>
                </a:lnTo>
                <a:lnTo>
                  <a:pt x="0" y="231137"/>
                </a:lnTo>
                <a:lnTo>
                  <a:pt x="0" y="46228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8" name="object 38"/>
          <p:cNvSpPr txBox="1"/>
          <p:nvPr/>
        </p:nvSpPr>
        <p:spPr>
          <a:xfrm>
            <a:off x="532282" y="4806797"/>
            <a:ext cx="645350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Не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применяется, </a:t>
            </a:r>
            <a:r>
              <a:rPr sz="1400" dirty="0">
                <a:latin typeface="Arial"/>
                <a:cs typeface="Arial"/>
              </a:rPr>
              <a:t>если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использовалось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в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предпринимательской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деятельности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137666" y="2565654"/>
            <a:ext cx="7701280" cy="277495"/>
          </a:xfrm>
          <a:custGeom>
            <a:avLst/>
            <a:gdLst/>
            <a:ahLst/>
            <a:cxnLst/>
            <a:rect l="l" t="t" r="r" b="b"/>
            <a:pathLst>
              <a:path w="7701280" h="277494">
                <a:moveTo>
                  <a:pt x="0" y="46227"/>
                </a:moveTo>
                <a:lnTo>
                  <a:pt x="3633" y="28235"/>
                </a:lnTo>
                <a:lnTo>
                  <a:pt x="13541" y="13541"/>
                </a:lnTo>
                <a:lnTo>
                  <a:pt x="28235" y="3633"/>
                </a:lnTo>
                <a:lnTo>
                  <a:pt x="46228" y="0"/>
                </a:lnTo>
                <a:lnTo>
                  <a:pt x="7654543" y="0"/>
                </a:lnTo>
                <a:lnTo>
                  <a:pt x="7672536" y="3633"/>
                </a:lnTo>
                <a:lnTo>
                  <a:pt x="7687230" y="13541"/>
                </a:lnTo>
                <a:lnTo>
                  <a:pt x="7697138" y="28235"/>
                </a:lnTo>
                <a:lnTo>
                  <a:pt x="7700772" y="46227"/>
                </a:lnTo>
                <a:lnTo>
                  <a:pt x="7700772" y="231139"/>
                </a:lnTo>
                <a:lnTo>
                  <a:pt x="7697138" y="249132"/>
                </a:lnTo>
                <a:lnTo>
                  <a:pt x="7687230" y="263826"/>
                </a:lnTo>
                <a:lnTo>
                  <a:pt x="7672536" y="273734"/>
                </a:lnTo>
                <a:lnTo>
                  <a:pt x="7654543" y="277368"/>
                </a:lnTo>
                <a:lnTo>
                  <a:pt x="46228" y="277368"/>
                </a:lnTo>
                <a:lnTo>
                  <a:pt x="28235" y="273734"/>
                </a:lnTo>
                <a:lnTo>
                  <a:pt x="13541" y="263826"/>
                </a:lnTo>
                <a:lnTo>
                  <a:pt x="3633" y="249132"/>
                </a:lnTo>
                <a:lnTo>
                  <a:pt x="0" y="231139"/>
                </a:lnTo>
                <a:lnTo>
                  <a:pt x="0" y="46227"/>
                </a:lnTo>
                <a:close/>
              </a:path>
            </a:pathLst>
          </a:custGeom>
          <a:ln w="25908">
            <a:solidFill>
              <a:srgbClr val="6FAC46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 txBox="1"/>
          <p:nvPr/>
        </p:nvSpPr>
        <p:spPr>
          <a:xfrm>
            <a:off x="1495805" y="2150592"/>
            <a:ext cx="5454650" cy="67691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40"/>
              </a:spcBef>
              <a:tabLst>
                <a:tab pos="2174240" algn="l"/>
                <a:tab pos="4266565" algn="l"/>
              </a:tabLst>
            </a:pPr>
            <a:r>
              <a:rPr sz="1200" dirty="0">
                <a:latin typeface="Arial"/>
                <a:cs typeface="Arial"/>
              </a:rPr>
              <a:t>1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000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000</a:t>
            </a:r>
            <a:r>
              <a:rPr sz="1200" dirty="0">
                <a:latin typeface="Arial"/>
                <a:cs typeface="Arial"/>
              </a:rPr>
              <a:t>	</a:t>
            </a:r>
            <a:r>
              <a:rPr sz="1800" baseline="2314" dirty="0">
                <a:latin typeface="Arial"/>
                <a:cs typeface="Arial"/>
              </a:rPr>
              <a:t>250</a:t>
            </a:r>
            <a:r>
              <a:rPr sz="1800" spc="-30" baseline="2314" dirty="0">
                <a:latin typeface="Arial"/>
                <a:cs typeface="Arial"/>
              </a:rPr>
              <a:t> </a:t>
            </a:r>
            <a:r>
              <a:rPr sz="1800" spc="-37" baseline="2314" dirty="0">
                <a:latin typeface="Arial"/>
                <a:cs typeface="Arial"/>
              </a:rPr>
              <a:t>000</a:t>
            </a:r>
            <a:r>
              <a:rPr sz="1800" baseline="2314" dirty="0">
                <a:latin typeface="Arial"/>
                <a:cs typeface="Arial"/>
              </a:rPr>
              <a:t>	</a:t>
            </a:r>
            <a:r>
              <a:rPr sz="1200" dirty="0">
                <a:latin typeface="Arial"/>
                <a:cs typeface="Arial"/>
              </a:rPr>
              <a:t>250</a:t>
            </a:r>
            <a:r>
              <a:rPr sz="1200" spc="-20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000</a:t>
            </a:r>
            <a:endParaRPr sz="1200" dirty="0">
              <a:latin typeface="Arial"/>
              <a:cs typeface="Arial"/>
            </a:endParaRPr>
          </a:p>
          <a:p>
            <a:pPr marL="1540510">
              <a:lnSpc>
                <a:spcPct val="100000"/>
              </a:lnSpc>
              <a:spcBef>
                <a:spcPts val="1045"/>
              </a:spcBef>
            </a:pPr>
            <a:r>
              <a:rPr sz="1500" b="1" dirty="0">
                <a:latin typeface="Arial"/>
                <a:cs typeface="Arial"/>
              </a:rPr>
              <a:t>либо</a:t>
            </a:r>
            <a:r>
              <a:rPr sz="1500" b="1" spc="-35" dirty="0">
                <a:latin typeface="Arial"/>
                <a:cs typeface="Arial"/>
              </a:rPr>
              <a:t> </a:t>
            </a:r>
            <a:r>
              <a:rPr sz="1500" dirty="0">
                <a:latin typeface="Arial"/>
                <a:cs typeface="Arial"/>
              </a:rPr>
              <a:t>фактические</a:t>
            </a:r>
            <a:r>
              <a:rPr sz="1500" spc="-4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произведенные</a:t>
            </a:r>
            <a:r>
              <a:rPr sz="1500" spc="-50" dirty="0">
                <a:latin typeface="Arial"/>
                <a:cs typeface="Arial"/>
              </a:rPr>
              <a:t> </a:t>
            </a:r>
            <a:r>
              <a:rPr sz="1500" spc="-10" dirty="0">
                <a:latin typeface="Arial"/>
                <a:cs typeface="Arial"/>
              </a:rPr>
              <a:t>расходы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634478" y="3325114"/>
            <a:ext cx="739140" cy="714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4135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Arial"/>
                <a:cs typeface="Arial"/>
              </a:rPr>
              <a:t>5 </a:t>
            </a:r>
            <a:r>
              <a:rPr sz="2100" spc="-25" dirty="0">
                <a:latin typeface="Arial"/>
                <a:cs typeface="Arial"/>
              </a:rPr>
              <a:t>лет</a:t>
            </a:r>
            <a:endParaRPr sz="21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Arial"/>
                <a:cs typeface="Arial"/>
              </a:rPr>
              <a:t>Доли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dirty="0">
                <a:latin typeface="Arial"/>
                <a:cs typeface="Arial"/>
              </a:rPr>
              <a:t>в</a:t>
            </a:r>
            <a:r>
              <a:rPr sz="1200" spc="-15" dirty="0">
                <a:latin typeface="Arial"/>
                <a:cs typeface="Arial"/>
              </a:rPr>
              <a:t> </a:t>
            </a:r>
            <a:r>
              <a:rPr sz="1200" spc="-25" dirty="0">
                <a:latin typeface="Arial"/>
                <a:cs typeface="Arial"/>
              </a:rPr>
              <a:t>УК</a:t>
            </a:r>
            <a:endParaRPr sz="12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spc="-10" dirty="0">
                <a:latin typeface="Arial"/>
                <a:cs typeface="Arial"/>
              </a:rPr>
              <a:t>Акции</a:t>
            </a:r>
            <a:endParaRPr sz="1200" dirty="0">
              <a:latin typeface="Arial"/>
              <a:cs typeface="Arial"/>
            </a:endParaRPr>
          </a:p>
        </p:txBody>
      </p:sp>
      <p:grpSp>
        <p:nvGrpSpPr>
          <p:cNvPr id="42" name="object 42"/>
          <p:cNvGrpSpPr/>
          <p:nvPr/>
        </p:nvGrpSpPr>
        <p:grpSpPr>
          <a:xfrm>
            <a:off x="5326379" y="3098292"/>
            <a:ext cx="1437640" cy="1437640"/>
            <a:chOff x="5326379" y="3098292"/>
            <a:chExt cx="1437640" cy="1437640"/>
          </a:xfrm>
        </p:grpSpPr>
        <p:pic>
          <p:nvPicPr>
            <p:cNvPr id="43" name="object 4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326379" y="3098292"/>
              <a:ext cx="1437131" cy="1437132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365241" y="3137154"/>
              <a:ext cx="1304925" cy="1304925"/>
            </a:xfrm>
            <a:custGeom>
              <a:avLst/>
              <a:gdLst/>
              <a:ahLst/>
              <a:cxnLst/>
              <a:rect l="l" t="t" r="r" b="b"/>
              <a:pathLst>
                <a:path w="1304925" h="1304925">
                  <a:moveTo>
                    <a:pt x="652272" y="0"/>
                  </a:moveTo>
                  <a:lnTo>
                    <a:pt x="603584" y="1788"/>
                  </a:lnTo>
                  <a:lnTo>
                    <a:pt x="555870" y="7070"/>
                  </a:lnTo>
                  <a:lnTo>
                    <a:pt x="509255" y="15720"/>
                  </a:lnTo>
                  <a:lnTo>
                    <a:pt x="463865" y="27611"/>
                  </a:lnTo>
                  <a:lnTo>
                    <a:pt x="419826" y="42618"/>
                  </a:lnTo>
                  <a:lnTo>
                    <a:pt x="377264" y="60614"/>
                  </a:lnTo>
                  <a:lnTo>
                    <a:pt x="336306" y="81473"/>
                  </a:lnTo>
                  <a:lnTo>
                    <a:pt x="297076" y="105070"/>
                  </a:lnTo>
                  <a:lnTo>
                    <a:pt x="259702" y="131278"/>
                  </a:lnTo>
                  <a:lnTo>
                    <a:pt x="224309" y="159971"/>
                  </a:lnTo>
                  <a:lnTo>
                    <a:pt x="191023" y="191023"/>
                  </a:lnTo>
                  <a:lnTo>
                    <a:pt x="159971" y="224309"/>
                  </a:lnTo>
                  <a:lnTo>
                    <a:pt x="131278" y="259702"/>
                  </a:lnTo>
                  <a:lnTo>
                    <a:pt x="105070" y="297076"/>
                  </a:lnTo>
                  <a:lnTo>
                    <a:pt x="81473" y="336306"/>
                  </a:lnTo>
                  <a:lnTo>
                    <a:pt x="60614" y="377264"/>
                  </a:lnTo>
                  <a:lnTo>
                    <a:pt x="42618" y="419826"/>
                  </a:lnTo>
                  <a:lnTo>
                    <a:pt x="27611" y="463865"/>
                  </a:lnTo>
                  <a:lnTo>
                    <a:pt x="15720" y="509255"/>
                  </a:lnTo>
                  <a:lnTo>
                    <a:pt x="7070" y="555870"/>
                  </a:lnTo>
                  <a:lnTo>
                    <a:pt x="1782" y="603748"/>
                  </a:lnTo>
                  <a:lnTo>
                    <a:pt x="0" y="652271"/>
                  </a:lnTo>
                  <a:lnTo>
                    <a:pt x="1788" y="700951"/>
                  </a:lnTo>
                  <a:lnTo>
                    <a:pt x="7070" y="748658"/>
                  </a:lnTo>
                  <a:lnTo>
                    <a:pt x="15720" y="795268"/>
                  </a:lnTo>
                  <a:lnTo>
                    <a:pt x="27611" y="840655"/>
                  </a:lnTo>
                  <a:lnTo>
                    <a:pt x="42618" y="884691"/>
                  </a:lnTo>
                  <a:lnTo>
                    <a:pt x="60614" y="927251"/>
                  </a:lnTo>
                  <a:lnTo>
                    <a:pt x="81473" y="968209"/>
                  </a:lnTo>
                  <a:lnTo>
                    <a:pt x="105070" y="1007438"/>
                  </a:lnTo>
                  <a:lnTo>
                    <a:pt x="131278" y="1044814"/>
                  </a:lnTo>
                  <a:lnTo>
                    <a:pt x="159971" y="1080208"/>
                  </a:lnTo>
                  <a:lnTo>
                    <a:pt x="191023" y="1113496"/>
                  </a:lnTo>
                  <a:lnTo>
                    <a:pt x="224309" y="1144551"/>
                  </a:lnTo>
                  <a:lnTo>
                    <a:pt x="259702" y="1173247"/>
                  </a:lnTo>
                  <a:lnTo>
                    <a:pt x="297076" y="1199457"/>
                  </a:lnTo>
                  <a:lnTo>
                    <a:pt x="336306" y="1223057"/>
                  </a:lnTo>
                  <a:lnTo>
                    <a:pt x="377264" y="1243919"/>
                  </a:lnTo>
                  <a:lnTo>
                    <a:pt x="419826" y="1261918"/>
                  </a:lnTo>
                  <a:lnTo>
                    <a:pt x="463865" y="1276927"/>
                  </a:lnTo>
                  <a:lnTo>
                    <a:pt x="509255" y="1288820"/>
                  </a:lnTo>
                  <a:lnTo>
                    <a:pt x="555870" y="1297471"/>
                  </a:lnTo>
                  <a:lnTo>
                    <a:pt x="603584" y="1302754"/>
                  </a:lnTo>
                  <a:lnTo>
                    <a:pt x="652272" y="1304544"/>
                  </a:lnTo>
                  <a:lnTo>
                    <a:pt x="700959" y="1302754"/>
                  </a:lnTo>
                  <a:lnTo>
                    <a:pt x="748673" y="1297471"/>
                  </a:lnTo>
                  <a:lnTo>
                    <a:pt x="795288" y="1288820"/>
                  </a:lnTo>
                  <a:lnTo>
                    <a:pt x="840678" y="1276927"/>
                  </a:lnTo>
                  <a:lnTo>
                    <a:pt x="884717" y="1261918"/>
                  </a:lnTo>
                  <a:lnTo>
                    <a:pt x="927279" y="1243919"/>
                  </a:lnTo>
                  <a:lnTo>
                    <a:pt x="968237" y="1223057"/>
                  </a:lnTo>
                  <a:lnTo>
                    <a:pt x="1007467" y="1199457"/>
                  </a:lnTo>
                  <a:lnTo>
                    <a:pt x="1044841" y="1173247"/>
                  </a:lnTo>
                  <a:lnTo>
                    <a:pt x="1065904" y="1156169"/>
                  </a:lnTo>
                  <a:lnTo>
                    <a:pt x="652272" y="1156169"/>
                  </a:lnTo>
                  <a:lnTo>
                    <a:pt x="603748" y="1153863"/>
                  </a:lnTo>
                  <a:lnTo>
                    <a:pt x="556528" y="1147083"/>
                  </a:lnTo>
                  <a:lnTo>
                    <a:pt x="510822" y="1136043"/>
                  </a:lnTo>
                  <a:lnTo>
                    <a:pt x="466842" y="1120951"/>
                  </a:lnTo>
                  <a:lnTo>
                    <a:pt x="424800" y="1102021"/>
                  </a:lnTo>
                  <a:lnTo>
                    <a:pt x="384905" y="1079463"/>
                  </a:lnTo>
                  <a:lnTo>
                    <a:pt x="347371" y="1053488"/>
                  </a:lnTo>
                  <a:lnTo>
                    <a:pt x="312408" y="1024308"/>
                  </a:lnTo>
                  <a:lnTo>
                    <a:pt x="280228" y="992132"/>
                  </a:lnTo>
                  <a:lnTo>
                    <a:pt x="251042" y="957174"/>
                  </a:lnTo>
                  <a:lnTo>
                    <a:pt x="225062" y="919644"/>
                  </a:lnTo>
                  <a:lnTo>
                    <a:pt x="202499" y="879752"/>
                  </a:lnTo>
                  <a:lnTo>
                    <a:pt x="183564" y="837711"/>
                  </a:lnTo>
                  <a:lnTo>
                    <a:pt x="168468" y="793731"/>
                  </a:lnTo>
                  <a:lnTo>
                    <a:pt x="157424" y="748024"/>
                  </a:lnTo>
                  <a:lnTo>
                    <a:pt x="150643" y="700800"/>
                  </a:lnTo>
                  <a:lnTo>
                    <a:pt x="148336" y="652271"/>
                  </a:lnTo>
                  <a:lnTo>
                    <a:pt x="150643" y="603748"/>
                  </a:lnTo>
                  <a:lnTo>
                    <a:pt x="157424" y="556528"/>
                  </a:lnTo>
                  <a:lnTo>
                    <a:pt x="168468" y="510822"/>
                  </a:lnTo>
                  <a:lnTo>
                    <a:pt x="183564" y="466842"/>
                  </a:lnTo>
                  <a:lnTo>
                    <a:pt x="202499" y="424800"/>
                  </a:lnTo>
                  <a:lnTo>
                    <a:pt x="225062" y="384905"/>
                  </a:lnTo>
                  <a:lnTo>
                    <a:pt x="251042" y="347371"/>
                  </a:lnTo>
                  <a:lnTo>
                    <a:pt x="280228" y="312408"/>
                  </a:lnTo>
                  <a:lnTo>
                    <a:pt x="312408" y="280228"/>
                  </a:lnTo>
                  <a:lnTo>
                    <a:pt x="347371" y="251042"/>
                  </a:lnTo>
                  <a:lnTo>
                    <a:pt x="384905" y="225062"/>
                  </a:lnTo>
                  <a:lnTo>
                    <a:pt x="424800" y="202499"/>
                  </a:lnTo>
                  <a:lnTo>
                    <a:pt x="466842" y="183564"/>
                  </a:lnTo>
                  <a:lnTo>
                    <a:pt x="510822" y="168468"/>
                  </a:lnTo>
                  <a:lnTo>
                    <a:pt x="556528" y="157424"/>
                  </a:lnTo>
                  <a:lnTo>
                    <a:pt x="603748" y="150643"/>
                  </a:lnTo>
                  <a:lnTo>
                    <a:pt x="652272" y="148335"/>
                  </a:lnTo>
                  <a:lnTo>
                    <a:pt x="1065882" y="148335"/>
                  </a:lnTo>
                  <a:lnTo>
                    <a:pt x="1044841" y="131278"/>
                  </a:lnTo>
                  <a:lnTo>
                    <a:pt x="1007467" y="105070"/>
                  </a:lnTo>
                  <a:lnTo>
                    <a:pt x="968237" y="81473"/>
                  </a:lnTo>
                  <a:lnTo>
                    <a:pt x="927279" y="60614"/>
                  </a:lnTo>
                  <a:lnTo>
                    <a:pt x="884717" y="42618"/>
                  </a:lnTo>
                  <a:lnTo>
                    <a:pt x="840678" y="27611"/>
                  </a:lnTo>
                  <a:lnTo>
                    <a:pt x="795288" y="15720"/>
                  </a:lnTo>
                  <a:lnTo>
                    <a:pt x="748673" y="7070"/>
                  </a:lnTo>
                  <a:lnTo>
                    <a:pt x="700959" y="1788"/>
                  </a:lnTo>
                  <a:lnTo>
                    <a:pt x="652272" y="0"/>
                  </a:lnTo>
                  <a:close/>
                </a:path>
                <a:path w="1304925" h="1304925">
                  <a:moveTo>
                    <a:pt x="1065882" y="148335"/>
                  </a:moveTo>
                  <a:lnTo>
                    <a:pt x="652272" y="148335"/>
                  </a:lnTo>
                  <a:lnTo>
                    <a:pt x="700795" y="150643"/>
                  </a:lnTo>
                  <a:lnTo>
                    <a:pt x="748015" y="157424"/>
                  </a:lnTo>
                  <a:lnTo>
                    <a:pt x="793721" y="168468"/>
                  </a:lnTo>
                  <a:lnTo>
                    <a:pt x="837701" y="183564"/>
                  </a:lnTo>
                  <a:lnTo>
                    <a:pt x="879743" y="202499"/>
                  </a:lnTo>
                  <a:lnTo>
                    <a:pt x="919638" y="225062"/>
                  </a:lnTo>
                  <a:lnTo>
                    <a:pt x="957172" y="251042"/>
                  </a:lnTo>
                  <a:lnTo>
                    <a:pt x="992135" y="280228"/>
                  </a:lnTo>
                  <a:lnTo>
                    <a:pt x="1024315" y="312408"/>
                  </a:lnTo>
                  <a:lnTo>
                    <a:pt x="1053501" y="347371"/>
                  </a:lnTo>
                  <a:lnTo>
                    <a:pt x="1079481" y="384905"/>
                  </a:lnTo>
                  <a:lnTo>
                    <a:pt x="1102044" y="424800"/>
                  </a:lnTo>
                  <a:lnTo>
                    <a:pt x="1120979" y="466842"/>
                  </a:lnTo>
                  <a:lnTo>
                    <a:pt x="1136075" y="510822"/>
                  </a:lnTo>
                  <a:lnTo>
                    <a:pt x="1147119" y="556528"/>
                  </a:lnTo>
                  <a:lnTo>
                    <a:pt x="1153900" y="603748"/>
                  </a:lnTo>
                  <a:lnTo>
                    <a:pt x="1156208" y="652271"/>
                  </a:lnTo>
                  <a:lnTo>
                    <a:pt x="1153900" y="700800"/>
                  </a:lnTo>
                  <a:lnTo>
                    <a:pt x="1147119" y="748024"/>
                  </a:lnTo>
                  <a:lnTo>
                    <a:pt x="1136075" y="793731"/>
                  </a:lnTo>
                  <a:lnTo>
                    <a:pt x="1120979" y="837711"/>
                  </a:lnTo>
                  <a:lnTo>
                    <a:pt x="1102044" y="879752"/>
                  </a:lnTo>
                  <a:lnTo>
                    <a:pt x="1079481" y="919644"/>
                  </a:lnTo>
                  <a:lnTo>
                    <a:pt x="1053501" y="957174"/>
                  </a:lnTo>
                  <a:lnTo>
                    <a:pt x="1024315" y="992132"/>
                  </a:lnTo>
                  <a:lnTo>
                    <a:pt x="992135" y="1024308"/>
                  </a:lnTo>
                  <a:lnTo>
                    <a:pt x="957172" y="1053488"/>
                  </a:lnTo>
                  <a:lnTo>
                    <a:pt x="919638" y="1079463"/>
                  </a:lnTo>
                  <a:lnTo>
                    <a:pt x="879743" y="1102021"/>
                  </a:lnTo>
                  <a:lnTo>
                    <a:pt x="837701" y="1120951"/>
                  </a:lnTo>
                  <a:lnTo>
                    <a:pt x="793721" y="1136043"/>
                  </a:lnTo>
                  <a:lnTo>
                    <a:pt x="748015" y="1147083"/>
                  </a:lnTo>
                  <a:lnTo>
                    <a:pt x="700795" y="1153863"/>
                  </a:lnTo>
                  <a:lnTo>
                    <a:pt x="652272" y="1156169"/>
                  </a:lnTo>
                  <a:lnTo>
                    <a:pt x="1065904" y="1156169"/>
                  </a:lnTo>
                  <a:lnTo>
                    <a:pt x="1113520" y="1113496"/>
                  </a:lnTo>
                  <a:lnTo>
                    <a:pt x="1144572" y="1080208"/>
                  </a:lnTo>
                  <a:lnTo>
                    <a:pt x="1173265" y="1044814"/>
                  </a:lnTo>
                  <a:lnTo>
                    <a:pt x="1199473" y="1007438"/>
                  </a:lnTo>
                  <a:lnTo>
                    <a:pt x="1223070" y="968209"/>
                  </a:lnTo>
                  <a:lnTo>
                    <a:pt x="1243929" y="927251"/>
                  </a:lnTo>
                  <a:lnTo>
                    <a:pt x="1261925" y="884691"/>
                  </a:lnTo>
                  <a:lnTo>
                    <a:pt x="1276932" y="840655"/>
                  </a:lnTo>
                  <a:lnTo>
                    <a:pt x="1288823" y="795268"/>
                  </a:lnTo>
                  <a:lnTo>
                    <a:pt x="1297473" y="748658"/>
                  </a:lnTo>
                  <a:lnTo>
                    <a:pt x="1302760" y="700800"/>
                  </a:lnTo>
                  <a:lnTo>
                    <a:pt x="1304543" y="652271"/>
                  </a:lnTo>
                  <a:lnTo>
                    <a:pt x="1302755" y="603584"/>
                  </a:lnTo>
                  <a:lnTo>
                    <a:pt x="1297473" y="555870"/>
                  </a:lnTo>
                  <a:lnTo>
                    <a:pt x="1288823" y="509255"/>
                  </a:lnTo>
                  <a:lnTo>
                    <a:pt x="1276932" y="463865"/>
                  </a:lnTo>
                  <a:lnTo>
                    <a:pt x="1261925" y="419826"/>
                  </a:lnTo>
                  <a:lnTo>
                    <a:pt x="1243929" y="377264"/>
                  </a:lnTo>
                  <a:lnTo>
                    <a:pt x="1223070" y="336306"/>
                  </a:lnTo>
                  <a:lnTo>
                    <a:pt x="1199473" y="297076"/>
                  </a:lnTo>
                  <a:lnTo>
                    <a:pt x="1173265" y="259702"/>
                  </a:lnTo>
                  <a:lnTo>
                    <a:pt x="1144572" y="224309"/>
                  </a:lnTo>
                  <a:lnTo>
                    <a:pt x="1113520" y="191023"/>
                  </a:lnTo>
                  <a:lnTo>
                    <a:pt x="1080234" y="159971"/>
                  </a:lnTo>
                  <a:lnTo>
                    <a:pt x="1065882" y="1483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5" name="object 45"/>
            <p:cNvSpPr/>
            <p:nvPr/>
          </p:nvSpPr>
          <p:spPr>
            <a:xfrm>
              <a:off x="5365241" y="3137154"/>
              <a:ext cx="1304925" cy="1304925"/>
            </a:xfrm>
            <a:custGeom>
              <a:avLst/>
              <a:gdLst/>
              <a:ahLst/>
              <a:cxnLst/>
              <a:rect l="l" t="t" r="r" b="b"/>
              <a:pathLst>
                <a:path w="1304925" h="1304925">
                  <a:moveTo>
                    <a:pt x="0" y="652271"/>
                  </a:moveTo>
                  <a:lnTo>
                    <a:pt x="1788" y="603584"/>
                  </a:lnTo>
                  <a:lnTo>
                    <a:pt x="7070" y="555870"/>
                  </a:lnTo>
                  <a:lnTo>
                    <a:pt x="15720" y="509255"/>
                  </a:lnTo>
                  <a:lnTo>
                    <a:pt x="27611" y="463865"/>
                  </a:lnTo>
                  <a:lnTo>
                    <a:pt x="42618" y="419826"/>
                  </a:lnTo>
                  <a:lnTo>
                    <a:pt x="60614" y="377264"/>
                  </a:lnTo>
                  <a:lnTo>
                    <a:pt x="81473" y="336306"/>
                  </a:lnTo>
                  <a:lnTo>
                    <a:pt x="105070" y="297076"/>
                  </a:lnTo>
                  <a:lnTo>
                    <a:pt x="131278" y="259702"/>
                  </a:lnTo>
                  <a:lnTo>
                    <a:pt x="159971" y="224309"/>
                  </a:lnTo>
                  <a:lnTo>
                    <a:pt x="191023" y="191023"/>
                  </a:lnTo>
                  <a:lnTo>
                    <a:pt x="224309" y="159971"/>
                  </a:lnTo>
                  <a:lnTo>
                    <a:pt x="259702" y="131278"/>
                  </a:lnTo>
                  <a:lnTo>
                    <a:pt x="297076" y="105070"/>
                  </a:lnTo>
                  <a:lnTo>
                    <a:pt x="336306" y="81473"/>
                  </a:lnTo>
                  <a:lnTo>
                    <a:pt x="377264" y="60614"/>
                  </a:lnTo>
                  <a:lnTo>
                    <a:pt x="419826" y="42618"/>
                  </a:lnTo>
                  <a:lnTo>
                    <a:pt x="463865" y="27611"/>
                  </a:lnTo>
                  <a:lnTo>
                    <a:pt x="509255" y="15720"/>
                  </a:lnTo>
                  <a:lnTo>
                    <a:pt x="555870" y="7070"/>
                  </a:lnTo>
                  <a:lnTo>
                    <a:pt x="603584" y="1788"/>
                  </a:lnTo>
                  <a:lnTo>
                    <a:pt x="652272" y="0"/>
                  </a:lnTo>
                  <a:lnTo>
                    <a:pt x="700959" y="1788"/>
                  </a:lnTo>
                  <a:lnTo>
                    <a:pt x="748673" y="7070"/>
                  </a:lnTo>
                  <a:lnTo>
                    <a:pt x="795288" y="15720"/>
                  </a:lnTo>
                  <a:lnTo>
                    <a:pt x="840678" y="27611"/>
                  </a:lnTo>
                  <a:lnTo>
                    <a:pt x="884717" y="42618"/>
                  </a:lnTo>
                  <a:lnTo>
                    <a:pt x="927279" y="60614"/>
                  </a:lnTo>
                  <a:lnTo>
                    <a:pt x="968237" y="81473"/>
                  </a:lnTo>
                  <a:lnTo>
                    <a:pt x="1007467" y="105070"/>
                  </a:lnTo>
                  <a:lnTo>
                    <a:pt x="1044841" y="131278"/>
                  </a:lnTo>
                  <a:lnTo>
                    <a:pt x="1080234" y="159971"/>
                  </a:lnTo>
                  <a:lnTo>
                    <a:pt x="1113520" y="191023"/>
                  </a:lnTo>
                  <a:lnTo>
                    <a:pt x="1144572" y="224309"/>
                  </a:lnTo>
                  <a:lnTo>
                    <a:pt x="1173265" y="259702"/>
                  </a:lnTo>
                  <a:lnTo>
                    <a:pt x="1199473" y="297076"/>
                  </a:lnTo>
                  <a:lnTo>
                    <a:pt x="1223070" y="336306"/>
                  </a:lnTo>
                  <a:lnTo>
                    <a:pt x="1243929" y="377264"/>
                  </a:lnTo>
                  <a:lnTo>
                    <a:pt x="1261925" y="419826"/>
                  </a:lnTo>
                  <a:lnTo>
                    <a:pt x="1276932" y="463865"/>
                  </a:lnTo>
                  <a:lnTo>
                    <a:pt x="1288823" y="509255"/>
                  </a:lnTo>
                  <a:lnTo>
                    <a:pt x="1297473" y="555870"/>
                  </a:lnTo>
                  <a:lnTo>
                    <a:pt x="1302755" y="603584"/>
                  </a:lnTo>
                  <a:lnTo>
                    <a:pt x="1304543" y="652271"/>
                  </a:lnTo>
                  <a:lnTo>
                    <a:pt x="1302755" y="700951"/>
                  </a:lnTo>
                  <a:lnTo>
                    <a:pt x="1297473" y="748658"/>
                  </a:lnTo>
                  <a:lnTo>
                    <a:pt x="1288823" y="795268"/>
                  </a:lnTo>
                  <a:lnTo>
                    <a:pt x="1276932" y="840655"/>
                  </a:lnTo>
                  <a:lnTo>
                    <a:pt x="1261925" y="884691"/>
                  </a:lnTo>
                  <a:lnTo>
                    <a:pt x="1243929" y="927251"/>
                  </a:lnTo>
                  <a:lnTo>
                    <a:pt x="1223070" y="968209"/>
                  </a:lnTo>
                  <a:lnTo>
                    <a:pt x="1199473" y="1007438"/>
                  </a:lnTo>
                  <a:lnTo>
                    <a:pt x="1173265" y="1044814"/>
                  </a:lnTo>
                  <a:lnTo>
                    <a:pt x="1144572" y="1080208"/>
                  </a:lnTo>
                  <a:lnTo>
                    <a:pt x="1113520" y="1113496"/>
                  </a:lnTo>
                  <a:lnTo>
                    <a:pt x="1080234" y="1144551"/>
                  </a:lnTo>
                  <a:lnTo>
                    <a:pt x="1044841" y="1173247"/>
                  </a:lnTo>
                  <a:lnTo>
                    <a:pt x="1007467" y="1199457"/>
                  </a:lnTo>
                  <a:lnTo>
                    <a:pt x="968237" y="1223057"/>
                  </a:lnTo>
                  <a:lnTo>
                    <a:pt x="927279" y="1243919"/>
                  </a:lnTo>
                  <a:lnTo>
                    <a:pt x="884717" y="1261918"/>
                  </a:lnTo>
                  <a:lnTo>
                    <a:pt x="840678" y="1276927"/>
                  </a:lnTo>
                  <a:lnTo>
                    <a:pt x="795288" y="1288820"/>
                  </a:lnTo>
                  <a:lnTo>
                    <a:pt x="748673" y="1297471"/>
                  </a:lnTo>
                  <a:lnTo>
                    <a:pt x="700959" y="1302754"/>
                  </a:lnTo>
                  <a:lnTo>
                    <a:pt x="652272" y="1304544"/>
                  </a:lnTo>
                  <a:lnTo>
                    <a:pt x="603584" y="1302754"/>
                  </a:lnTo>
                  <a:lnTo>
                    <a:pt x="555870" y="1297471"/>
                  </a:lnTo>
                  <a:lnTo>
                    <a:pt x="509255" y="1288820"/>
                  </a:lnTo>
                  <a:lnTo>
                    <a:pt x="463865" y="1276927"/>
                  </a:lnTo>
                  <a:lnTo>
                    <a:pt x="419826" y="1261918"/>
                  </a:lnTo>
                  <a:lnTo>
                    <a:pt x="377264" y="1243919"/>
                  </a:lnTo>
                  <a:lnTo>
                    <a:pt x="336306" y="1223057"/>
                  </a:lnTo>
                  <a:lnTo>
                    <a:pt x="297076" y="1199457"/>
                  </a:lnTo>
                  <a:lnTo>
                    <a:pt x="259702" y="1173247"/>
                  </a:lnTo>
                  <a:lnTo>
                    <a:pt x="224309" y="1144551"/>
                  </a:lnTo>
                  <a:lnTo>
                    <a:pt x="191023" y="1113496"/>
                  </a:lnTo>
                  <a:lnTo>
                    <a:pt x="159971" y="1080208"/>
                  </a:lnTo>
                  <a:lnTo>
                    <a:pt x="131278" y="1044814"/>
                  </a:lnTo>
                  <a:lnTo>
                    <a:pt x="105070" y="1007438"/>
                  </a:lnTo>
                  <a:lnTo>
                    <a:pt x="81473" y="968209"/>
                  </a:lnTo>
                  <a:lnTo>
                    <a:pt x="60614" y="927251"/>
                  </a:lnTo>
                  <a:lnTo>
                    <a:pt x="42618" y="884691"/>
                  </a:lnTo>
                  <a:lnTo>
                    <a:pt x="27611" y="840655"/>
                  </a:lnTo>
                  <a:lnTo>
                    <a:pt x="15720" y="795268"/>
                  </a:lnTo>
                  <a:lnTo>
                    <a:pt x="7070" y="748658"/>
                  </a:lnTo>
                  <a:lnTo>
                    <a:pt x="1788" y="700951"/>
                  </a:lnTo>
                  <a:lnTo>
                    <a:pt x="0" y="652271"/>
                  </a:lnTo>
                  <a:close/>
                </a:path>
                <a:path w="1304925" h="1304925">
                  <a:moveTo>
                    <a:pt x="148336" y="652271"/>
                  </a:moveTo>
                  <a:lnTo>
                    <a:pt x="150643" y="700800"/>
                  </a:lnTo>
                  <a:lnTo>
                    <a:pt x="157424" y="748024"/>
                  </a:lnTo>
                  <a:lnTo>
                    <a:pt x="168468" y="793731"/>
                  </a:lnTo>
                  <a:lnTo>
                    <a:pt x="183564" y="837711"/>
                  </a:lnTo>
                  <a:lnTo>
                    <a:pt x="202499" y="879752"/>
                  </a:lnTo>
                  <a:lnTo>
                    <a:pt x="225062" y="919644"/>
                  </a:lnTo>
                  <a:lnTo>
                    <a:pt x="251042" y="957174"/>
                  </a:lnTo>
                  <a:lnTo>
                    <a:pt x="280228" y="992132"/>
                  </a:lnTo>
                  <a:lnTo>
                    <a:pt x="312408" y="1024308"/>
                  </a:lnTo>
                  <a:lnTo>
                    <a:pt x="347371" y="1053488"/>
                  </a:lnTo>
                  <a:lnTo>
                    <a:pt x="384905" y="1079463"/>
                  </a:lnTo>
                  <a:lnTo>
                    <a:pt x="424800" y="1102021"/>
                  </a:lnTo>
                  <a:lnTo>
                    <a:pt x="466842" y="1120951"/>
                  </a:lnTo>
                  <a:lnTo>
                    <a:pt x="510822" y="1136043"/>
                  </a:lnTo>
                  <a:lnTo>
                    <a:pt x="556528" y="1147083"/>
                  </a:lnTo>
                  <a:lnTo>
                    <a:pt x="603748" y="1153863"/>
                  </a:lnTo>
                  <a:lnTo>
                    <a:pt x="652272" y="1156169"/>
                  </a:lnTo>
                  <a:lnTo>
                    <a:pt x="700795" y="1153863"/>
                  </a:lnTo>
                  <a:lnTo>
                    <a:pt x="748015" y="1147083"/>
                  </a:lnTo>
                  <a:lnTo>
                    <a:pt x="793721" y="1136043"/>
                  </a:lnTo>
                  <a:lnTo>
                    <a:pt x="837701" y="1120951"/>
                  </a:lnTo>
                  <a:lnTo>
                    <a:pt x="879743" y="1102021"/>
                  </a:lnTo>
                  <a:lnTo>
                    <a:pt x="919638" y="1079463"/>
                  </a:lnTo>
                  <a:lnTo>
                    <a:pt x="957172" y="1053488"/>
                  </a:lnTo>
                  <a:lnTo>
                    <a:pt x="992135" y="1024308"/>
                  </a:lnTo>
                  <a:lnTo>
                    <a:pt x="1024315" y="992132"/>
                  </a:lnTo>
                  <a:lnTo>
                    <a:pt x="1053501" y="957174"/>
                  </a:lnTo>
                  <a:lnTo>
                    <a:pt x="1079481" y="919644"/>
                  </a:lnTo>
                  <a:lnTo>
                    <a:pt x="1102044" y="879752"/>
                  </a:lnTo>
                  <a:lnTo>
                    <a:pt x="1120979" y="837711"/>
                  </a:lnTo>
                  <a:lnTo>
                    <a:pt x="1136075" y="793731"/>
                  </a:lnTo>
                  <a:lnTo>
                    <a:pt x="1147119" y="748024"/>
                  </a:lnTo>
                  <a:lnTo>
                    <a:pt x="1153900" y="700800"/>
                  </a:lnTo>
                  <a:lnTo>
                    <a:pt x="1156208" y="652271"/>
                  </a:lnTo>
                  <a:lnTo>
                    <a:pt x="1153900" y="603748"/>
                  </a:lnTo>
                  <a:lnTo>
                    <a:pt x="1147119" y="556528"/>
                  </a:lnTo>
                  <a:lnTo>
                    <a:pt x="1136075" y="510822"/>
                  </a:lnTo>
                  <a:lnTo>
                    <a:pt x="1120979" y="466842"/>
                  </a:lnTo>
                  <a:lnTo>
                    <a:pt x="1102044" y="424800"/>
                  </a:lnTo>
                  <a:lnTo>
                    <a:pt x="1079481" y="384905"/>
                  </a:lnTo>
                  <a:lnTo>
                    <a:pt x="1053501" y="347371"/>
                  </a:lnTo>
                  <a:lnTo>
                    <a:pt x="1024315" y="312408"/>
                  </a:lnTo>
                  <a:lnTo>
                    <a:pt x="992135" y="280228"/>
                  </a:lnTo>
                  <a:lnTo>
                    <a:pt x="957172" y="251042"/>
                  </a:lnTo>
                  <a:lnTo>
                    <a:pt x="919638" y="225062"/>
                  </a:lnTo>
                  <a:lnTo>
                    <a:pt x="879743" y="202499"/>
                  </a:lnTo>
                  <a:lnTo>
                    <a:pt x="837701" y="183564"/>
                  </a:lnTo>
                  <a:lnTo>
                    <a:pt x="793721" y="168468"/>
                  </a:lnTo>
                  <a:lnTo>
                    <a:pt x="748015" y="157424"/>
                  </a:lnTo>
                  <a:lnTo>
                    <a:pt x="700795" y="150643"/>
                  </a:lnTo>
                  <a:lnTo>
                    <a:pt x="652272" y="148335"/>
                  </a:lnTo>
                  <a:lnTo>
                    <a:pt x="603748" y="150643"/>
                  </a:lnTo>
                  <a:lnTo>
                    <a:pt x="556528" y="157424"/>
                  </a:lnTo>
                  <a:lnTo>
                    <a:pt x="510822" y="168468"/>
                  </a:lnTo>
                  <a:lnTo>
                    <a:pt x="466842" y="183564"/>
                  </a:lnTo>
                  <a:lnTo>
                    <a:pt x="424800" y="202499"/>
                  </a:lnTo>
                  <a:lnTo>
                    <a:pt x="384905" y="225062"/>
                  </a:lnTo>
                  <a:lnTo>
                    <a:pt x="347371" y="251042"/>
                  </a:lnTo>
                  <a:lnTo>
                    <a:pt x="312408" y="280228"/>
                  </a:lnTo>
                  <a:lnTo>
                    <a:pt x="280228" y="312408"/>
                  </a:lnTo>
                  <a:lnTo>
                    <a:pt x="251042" y="347371"/>
                  </a:lnTo>
                  <a:lnTo>
                    <a:pt x="225062" y="384905"/>
                  </a:lnTo>
                  <a:lnTo>
                    <a:pt x="202499" y="424800"/>
                  </a:lnTo>
                  <a:lnTo>
                    <a:pt x="183564" y="466842"/>
                  </a:lnTo>
                  <a:lnTo>
                    <a:pt x="168468" y="510822"/>
                  </a:lnTo>
                  <a:lnTo>
                    <a:pt x="157424" y="556528"/>
                  </a:lnTo>
                  <a:lnTo>
                    <a:pt x="150643" y="603748"/>
                  </a:lnTo>
                  <a:lnTo>
                    <a:pt x="148336" y="652271"/>
                  </a:lnTo>
                  <a:close/>
                </a:path>
              </a:pathLst>
            </a:custGeom>
            <a:ln w="25908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00100" y="226383"/>
            <a:ext cx="763650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2"/>
                </a:solidFill>
              </a:rPr>
              <a:t>Особенности</a:t>
            </a:r>
            <a:r>
              <a:rPr spc="-5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при</a:t>
            </a:r>
            <a:r>
              <a:rPr spc="-35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продаже</a:t>
            </a:r>
            <a:r>
              <a:rPr spc="-35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и</a:t>
            </a:r>
            <a:r>
              <a:rPr spc="-30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получении</a:t>
            </a:r>
            <a:r>
              <a:rPr spc="-15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в</a:t>
            </a:r>
            <a:r>
              <a:rPr spc="-35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дар</a:t>
            </a:r>
            <a:r>
              <a:rPr spc="-30" dirty="0">
                <a:solidFill>
                  <a:schemeClr val="tx2"/>
                </a:solidFill>
              </a:rPr>
              <a:t> </a:t>
            </a:r>
            <a:r>
              <a:rPr spc="-10" dirty="0">
                <a:solidFill>
                  <a:schemeClr val="tx2"/>
                </a:solidFill>
              </a:rPr>
              <a:t>имущества</a:t>
            </a:r>
          </a:p>
        </p:txBody>
      </p:sp>
      <p:sp>
        <p:nvSpPr>
          <p:cNvPr id="4" name="object 4"/>
          <p:cNvSpPr/>
          <p:nvPr/>
        </p:nvSpPr>
        <p:spPr>
          <a:xfrm>
            <a:off x="2384655" y="4317625"/>
            <a:ext cx="4317135" cy="713740"/>
          </a:xfrm>
          <a:custGeom>
            <a:avLst/>
            <a:gdLst/>
            <a:ahLst/>
            <a:cxnLst/>
            <a:rect l="l" t="t" r="r" b="b"/>
            <a:pathLst>
              <a:path w="4334509" h="713739">
                <a:moveTo>
                  <a:pt x="0" y="197421"/>
                </a:moveTo>
                <a:lnTo>
                  <a:pt x="5214" y="152155"/>
                </a:lnTo>
                <a:lnTo>
                  <a:pt x="20065" y="110602"/>
                </a:lnTo>
                <a:lnTo>
                  <a:pt x="43367" y="73945"/>
                </a:lnTo>
                <a:lnTo>
                  <a:pt x="73933" y="43372"/>
                </a:lnTo>
                <a:lnTo>
                  <a:pt x="110578" y="20066"/>
                </a:lnTo>
                <a:lnTo>
                  <a:pt x="152115" y="5214"/>
                </a:lnTo>
                <a:lnTo>
                  <a:pt x="197358" y="0"/>
                </a:lnTo>
                <a:lnTo>
                  <a:pt x="4136771" y="0"/>
                </a:lnTo>
                <a:lnTo>
                  <a:pt x="4182060" y="5214"/>
                </a:lnTo>
                <a:lnTo>
                  <a:pt x="4223630" y="20066"/>
                </a:lnTo>
                <a:lnTo>
                  <a:pt x="4260298" y="43372"/>
                </a:lnTo>
                <a:lnTo>
                  <a:pt x="4290878" y="73945"/>
                </a:lnTo>
                <a:lnTo>
                  <a:pt x="4314187" y="110602"/>
                </a:lnTo>
                <a:lnTo>
                  <a:pt x="4329041" y="152155"/>
                </a:lnTo>
                <a:lnTo>
                  <a:pt x="4334256" y="197421"/>
                </a:lnTo>
                <a:lnTo>
                  <a:pt x="4334256" y="515810"/>
                </a:lnTo>
                <a:lnTo>
                  <a:pt x="4329041" y="561076"/>
                </a:lnTo>
                <a:lnTo>
                  <a:pt x="4314187" y="602629"/>
                </a:lnTo>
                <a:lnTo>
                  <a:pt x="4290878" y="639286"/>
                </a:lnTo>
                <a:lnTo>
                  <a:pt x="4260298" y="669859"/>
                </a:lnTo>
                <a:lnTo>
                  <a:pt x="4223630" y="693165"/>
                </a:lnTo>
                <a:lnTo>
                  <a:pt x="4182060" y="708017"/>
                </a:lnTo>
                <a:lnTo>
                  <a:pt x="4136771" y="713232"/>
                </a:lnTo>
                <a:lnTo>
                  <a:pt x="197358" y="713232"/>
                </a:lnTo>
                <a:lnTo>
                  <a:pt x="152115" y="708017"/>
                </a:lnTo>
                <a:lnTo>
                  <a:pt x="110578" y="693165"/>
                </a:lnTo>
                <a:lnTo>
                  <a:pt x="73933" y="669859"/>
                </a:lnTo>
                <a:lnTo>
                  <a:pt x="43367" y="639286"/>
                </a:lnTo>
                <a:lnTo>
                  <a:pt x="20065" y="602629"/>
                </a:lnTo>
                <a:lnTo>
                  <a:pt x="5214" y="561076"/>
                </a:lnTo>
                <a:lnTo>
                  <a:pt x="0" y="515810"/>
                </a:lnTo>
                <a:lnTo>
                  <a:pt x="0" y="197421"/>
                </a:lnTo>
                <a:close/>
              </a:path>
            </a:pathLst>
          </a:custGeom>
          <a:ln w="25907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2664031" y="4019550"/>
            <a:ext cx="4117364" cy="101181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370"/>
              </a:spcBef>
            </a:pP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Сравнение</a:t>
            </a:r>
            <a:r>
              <a:rPr sz="1400" b="1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с</a:t>
            </a:r>
            <a:r>
              <a:rPr sz="1400" b="1" spc="-6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chemeClr val="tx2"/>
                </a:solidFill>
                <a:latin typeface="Arial"/>
                <a:cs typeface="Arial"/>
              </a:rPr>
              <a:t>кадастровой</a:t>
            </a:r>
            <a:r>
              <a:rPr sz="1400" b="1" spc="-4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chemeClr val="tx2"/>
                </a:solidFill>
                <a:latin typeface="Arial"/>
                <a:cs typeface="Arial"/>
              </a:rPr>
              <a:t>стоимостью</a:t>
            </a:r>
            <a:endParaRPr sz="14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93345" marR="626745">
              <a:lnSpc>
                <a:spcPct val="100000"/>
              </a:lnSpc>
              <a:spcBef>
                <a:spcPts val="225"/>
              </a:spcBef>
            </a:pP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5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sz="15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sz="15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января</a:t>
            </a:r>
            <a:r>
              <a:rPr sz="15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</a:t>
            </a:r>
            <a:r>
              <a:rPr sz="15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имущества,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</a:t>
            </a:r>
            <a:r>
              <a:rPr sz="15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принимается</a:t>
            </a:r>
            <a:r>
              <a:rPr sz="15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</a:t>
            </a:r>
            <a:r>
              <a:rPr sz="15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70%</a:t>
            </a:r>
            <a:r>
              <a:rPr sz="15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КС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87015" y="939762"/>
            <a:ext cx="3870960" cy="1818639"/>
            <a:chOff x="180593" y="947166"/>
            <a:chExt cx="3870960" cy="1818639"/>
          </a:xfrm>
        </p:grpSpPr>
        <p:sp>
          <p:nvSpPr>
            <p:cNvPr id="11" name="object 11"/>
            <p:cNvSpPr/>
            <p:nvPr/>
          </p:nvSpPr>
          <p:spPr>
            <a:xfrm>
              <a:off x="180593" y="947166"/>
              <a:ext cx="3870960" cy="1818639"/>
            </a:xfrm>
            <a:custGeom>
              <a:avLst/>
              <a:gdLst/>
              <a:ahLst/>
              <a:cxnLst/>
              <a:rect l="l" t="t" r="r" b="b"/>
              <a:pathLst>
                <a:path w="3870960" h="1818639">
                  <a:moveTo>
                    <a:pt x="3610736" y="0"/>
                  </a:moveTo>
                  <a:lnTo>
                    <a:pt x="260172" y="0"/>
                  </a:lnTo>
                  <a:lnTo>
                    <a:pt x="213406" y="4190"/>
                  </a:lnTo>
                  <a:lnTo>
                    <a:pt x="169390" y="16274"/>
                  </a:lnTo>
                  <a:lnTo>
                    <a:pt x="128858" y="35517"/>
                  </a:lnTo>
                  <a:lnTo>
                    <a:pt x="92547" y="61185"/>
                  </a:lnTo>
                  <a:lnTo>
                    <a:pt x="61189" y="92545"/>
                  </a:lnTo>
                  <a:lnTo>
                    <a:pt x="35521" y="128862"/>
                  </a:lnTo>
                  <a:lnTo>
                    <a:pt x="16277" y="169403"/>
                  </a:lnTo>
                  <a:lnTo>
                    <a:pt x="4191" y="213435"/>
                  </a:lnTo>
                  <a:lnTo>
                    <a:pt x="0" y="260223"/>
                  </a:lnTo>
                  <a:lnTo>
                    <a:pt x="0" y="1557909"/>
                  </a:lnTo>
                  <a:lnTo>
                    <a:pt x="4191" y="1604696"/>
                  </a:lnTo>
                  <a:lnTo>
                    <a:pt x="16277" y="1648728"/>
                  </a:lnTo>
                  <a:lnTo>
                    <a:pt x="35521" y="1689269"/>
                  </a:lnTo>
                  <a:lnTo>
                    <a:pt x="61189" y="1725586"/>
                  </a:lnTo>
                  <a:lnTo>
                    <a:pt x="92547" y="1756946"/>
                  </a:lnTo>
                  <a:lnTo>
                    <a:pt x="128858" y="1782614"/>
                  </a:lnTo>
                  <a:lnTo>
                    <a:pt x="169390" y="1801857"/>
                  </a:lnTo>
                  <a:lnTo>
                    <a:pt x="213406" y="1813941"/>
                  </a:lnTo>
                  <a:lnTo>
                    <a:pt x="260172" y="1818132"/>
                  </a:lnTo>
                  <a:lnTo>
                    <a:pt x="3610736" y="1818132"/>
                  </a:lnTo>
                  <a:lnTo>
                    <a:pt x="3657524" y="1813941"/>
                  </a:lnTo>
                  <a:lnTo>
                    <a:pt x="3701556" y="1801857"/>
                  </a:lnTo>
                  <a:lnTo>
                    <a:pt x="3742097" y="1782614"/>
                  </a:lnTo>
                  <a:lnTo>
                    <a:pt x="3778414" y="1756946"/>
                  </a:lnTo>
                  <a:lnTo>
                    <a:pt x="3809774" y="1725586"/>
                  </a:lnTo>
                  <a:lnTo>
                    <a:pt x="3835442" y="1689269"/>
                  </a:lnTo>
                  <a:lnTo>
                    <a:pt x="3854685" y="1648728"/>
                  </a:lnTo>
                  <a:lnTo>
                    <a:pt x="3866768" y="1604696"/>
                  </a:lnTo>
                  <a:lnTo>
                    <a:pt x="3870959" y="1557909"/>
                  </a:lnTo>
                  <a:lnTo>
                    <a:pt x="3870959" y="260223"/>
                  </a:lnTo>
                  <a:lnTo>
                    <a:pt x="3866768" y="213435"/>
                  </a:lnTo>
                  <a:lnTo>
                    <a:pt x="3854685" y="169403"/>
                  </a:lnTo>
                  <a:lnTo>
                    <a:pt x="3835442" y="128862"/>
                  </a:lnTo>
                  <a:lnTo>
                    <a:pt x="3809774" y="92545"/>
                  </a:lnTo>
                  <a:lnTo>
                    <a:pt x="3778414" y="61185"/>
                  </a:lnTo>
                  <a:lnTo>
                    <a:pt x="3742097" y="35517"/>
                  </a:lnTo>
                  <a:lnTo>
                    <a:pt x="3701556" y="16274"/>
                  </a:lnTo>
                  <a:lnTo>
                    <a:pt x="3657524" y="4190"/>
                  </a:lnTo>
                  <a:lnTo>
                    <a:pt x="3610736" y="0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80593" y="947166"/>
              <a:ext cx="3870960" cy="1818639"/>
            </a:xfrm>
            <a:custGeom>
              <a:avLst/>
              <a:gdLst/>
              <a:ahLst/>
              <a:cxnLst/>
              <a:rect l="l" t="t" r="r" b="b"/>
              <a:pathLst>
                <a:path w="3870960" h="1818639">
                  <a:moveTo>
                    <a:pt x="0" y="260223"/>
                  </a:moveTo>
                  <a:lnTo>
                    <a:pt x="4191" y="213435"/>
                  </a:lnTo>
                  <a:lnTo>
                    <a:pt x="16277" y="169403"/>
                  </a:lnTo>
                  <a:lnTo>
                    <a:pt x="35521" y="128862"/>
                  </a:lnTo>
                  <a:lnTo>
                    <a:pt x="61189" y="92545"/>
                  </a:lnTo>
                  <a:lnTo>
                    <a:pt x="92547" y="61185"/>
                  </a:lnTo>
                  <a:lnTo>
                    <a:pt x="128858" y="35517"/>
                  </a:lnTo>
                  <a:lnTo>
                    <a:pt x="169390" y="16274"/>
                  </a:lnTo>
                  <a:lnTo>
                    <a:pt x="213406" y="4190"/>
                  </a:lnTo>
                  <a:lnTo>
                    <a:pt x="260172" y="0"/>
                  </a:lnTo>
                  <a:lnTo>
                    <a:pt x="3610736" y="0"/>
                  </a:lnTo>
                  <a:lnTo>
                    <a:pt x="3657524" y="4190"/>
                  </a:lnTo>
                  <a:lnTo>
                    <a:pt x="3701556" y="16274"/>
                  </a:lnTo>
                  <a:lnTo>
                    <a:pt x="3742097" y="35517"/>
                  </a:lnTo>
                  <a:lnTo>
                    <a:pt x="3778414" y="61185"/>
                  </a:lnTo>
                  <a:lnTo>
                    <a:pt x="3809774" y="92545"/>
                  </a:lnTo>
                  <a:lnTo>
                    <a:pt x="3835442" y="128862"/>
                  </a:lnTo>
                  <a:lnTo>
                    <a:pt x="3854685" y="169403"/>
                  </a:lnTo>
                  <a:lnTo>
                    <a:pt x="3866768" y="213435"/>
                  </a:lnTo>
                  <a:lnTo>
                    <a:pt x="3870959" y="260223"/>
                  </a:lnTo>
                  <a:lnTo>
                    <a:pt x="3870959" y="1557909"/>
                  </a:lnTo>
                  <a:lnTo>
                    <a:pt x="3866768" y="1604696"/>
                  </a:lnTo>
                  <a:lnTo>
                    <a:pt x="3854685" y="1648728"/>
                  </a:lnTo>
                  <a:lnTo>
                    <a:pt x="3835442" y="1689269"/>
                  </a:lnTo>
                  <a:lnTo>
                    <a:pt x="3809774" y="1725586"/>
                  </a:lnTo>
                  <a:lnTo>
                    <a:pt x="3778414" y="1756946"/>
                  </a:lnTo>
                  <a:lnTo>
                    <a:pt x="3742097" y="1782614"/>
                  </a:lnTo>
                  <a:lnTo>
                    <a:pt x="3701556" y="1801857"/>
                  </a:lnTo>
                  <a:lnTo>
                    <a:pt x="3657524" y="1813941"/>
                  </a:lnTo>
                  <a:lnTo>
                    <a:pt x="3610736" y="1818132"/>
                  </a:lnTo>
                  <a:lnTo>
                    <a:pt x="260172" y="1818132"/>
                  </a:lnTo>
                  <a:lnTo>
                    <a:pt x="213406" y="1813941"/>
                  </a:lnTo>
                  <a:lnTo>
                    <a:pt x="169390" y="1801857"/>
                  </a:lnTo>
                  <a:lnTo>
                    <a:pt x="128858" y="1782614"/>
                  </a:lnTo>
                  <a:lnTo>
                    <a:pt x="92547" y="1756946"/>
                  </a:lnTo>
                  <a:lnTo>
                    <a:pt x="61189" y="1725586"/>
                  </a:lnTo>
                  <a:lnTo>
                    <a:pt x="35521" y="1689269"/>
                  </a:lnTo>
                  <a:lnTo>
                    <a:pt x="16277" y="1648728"/>
                  </a:lnTo>
                  <a:lnTo>
                    <a:pt x="4191" y="1604696"/>
                  </a:lnTo>
                  <a:lnTo>
                    <a:pt x="0" y="1557909"/>
                  </a:lnTo>
                  <a:lnTo>
                    <a:pt x="0" y="260223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47313" y="502082"/>
            <a:ext cx="3592829" cy="2078774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800" b="1" dirty="0">
                <a:solidFill>
                  <a:schemeClr val="tx2"/>
                </a:solidFill>
                <a:latin typeface="Arial"/>
                <a:cs typeface="Arial"/>
              </a:rPr>
              <a:t>Единственное</a:t>
            </a:r>
            <a:r>
              <a:rPr sz="1800" b="1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2"/>
                </a:solidFill>
                <a:latin typeface="Arial"/>
                <a:cs typeface="Arial"/>
              </a:rPr>
              <a:t>жилье</a:t>
            </a:r>
            <a:r>
              <a:rPr sz="1800" b="1" spc="-5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Arial"/>
                <a:cs typeface="Arial"/>
              </a:rPr>
              <a:t>(3-</a:t>
            </a:r>
            <a:r>
              <a:rPr sz="1800" b="1" dirty="0">
                <a:solidFill>
                  <a:schemeClr val="tx2"/>
                </a:solidFill>
                <a:latin typeface="Arial"/>
                <a:cs typeface="Arial"/>
              </a:rPr>
              <a:t>5</a:t>
            </a:r>
            <a:r>
              <a:rPr sz="1800" b="1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chemeClr val="tx2"/>
                </a:solidFill>
                <a:latin typeface="Arial"/>
                <a:cs typeface="Arial"/>
              </a:rPr>
              <a:t>лет)</a:t>
            </a:r>
            <a:endParaRPr sz="18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57785" algn="just">
              <a:lnSpc>
                <a:spcPct val="100000"/>
              </a:lnSpc>
              <a:spcBef>
                <a:spcPts val="990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785" algn="just">
              <a:lnSpc>
                <a:spcPct val="100000"/>
              </a:lnSpc>
              <a:spcBef>
                <a:spcPts val="5"/>
              </a:spcBef>
            </a:pP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перехода</a:t>
            </a:r>
            <a:r>
              <a:rPr sz="1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права</a:t>
            </a:r>
            <a:r>
              <a:rPr sz="14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проданного</a:t>
            </a:r>
            <a:r>
              <a:rPr sz="14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785" algn="just">
              <a:lnSpc>
                <a:spcPct val="100000"/>
              </a:lnSpc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785" algn="just">
              <a:lnSpc>
                <a:spcPct val="100000"/>
              </a:lnSpc>
            </a:pP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</a:t>
            </a:r>
            <a:r>
              <a:rPr sz="1400" i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</a:t>
            </a:r>
            <a:r>
              <a:rPr sz="14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супругов)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785" marR="5080" algn="just">
              <a:lnSpc>
                <a:spcPct val="100000"/>
              </a:lnSpc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иного</a:t>
            </a:r>
            <a:r>
              <a:rPr sz="1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</a:t>
            </a:r>
            <a:r>
              <a:rPr sz="14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 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</a:t>
            </a:r>
            <a:r>
              <a:rPr sz="14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учитываются</a:t>
            </a:r>
            <a:r>
              <a:rPr sz="14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помещения, приобретенные</a:t>
            </a:r>
            <a:r>
              <a:rPr sz="1400" i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</a:t>
            </a:r>
            <a:r>
              <a:rPr sz="14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</a:t>
            </a:r>
            <a:r>
              <a:rPr sz="14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дней)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495800" y="993673"/>
            <a:ext cx="4411980" cy="2851785"/>
            <a:chOff x="4562093" y="974597"/>
            <a:chExt cx="4411980" cy="2851785"/>
          </a:xfrm>
        </p:grpSpPr>
        <p:sp>
          <p:nvSpPr>
            <p:cNvPr id="15" name="object 15"/>
            <p:cNvSpPr/>
            <p:nvPr/>
          </p:nvSpPr>
          <p:spPr>
            <a:xfrm>
              <a:off x="4562093" y="2073401"/>
              <a:ext cx="4411980" cy="708660"/>
            </a:xfrm>
            <a:custGeom>
              <a:avLst/>
              <a:gdLst/>
              <a:ahLst/>
              <a:cxnLst/>
              <a:rect l="l" t="t" r="r" b="b"/>
              <a:pathLst>
                <a:path w="4411980" h="708660">
                  <a:moveTo>
                    <a:pt x="0" y="134366"/>
                  </a:moveTo>
                  <a:lnTo>
                    <a:pt x="6853" y="91911"/>
                  </a:lnTo>
                  <a:lnTo>
                    <a:pt x="25936" y="55028"/>
                  </a:lnTo>
                  <a:lnTo>
                    <a:pt x="55028" y="25936"/>
                  </a:lnTo>
                  <a:lnTo>
                    <a:pt x="91911" y="6853"/>
                  </a:lnTo>
                  <a:lnTo>
                    <a:pt x="134365" y="0"/>
                  </a:lnTo>
                  <a:lnTo>
                    <a:pt x="4277613" y="0"/>
                  </a:lnTo>
                  <a:lnTo>
                    <a:pt x="4320068" y="6853"/>
                  </a:lnTo>
                  <a:lnTo>
                    <a:pt x="4356951" y="25936"/>
                  </a:lnTo>
                  <a:lnTo>
                    <a:pt x="4386043" y="55028"/>
                  </a:lnTo>
                  <a:lnTo>
                    <a:pt x="4405126" y="91911"/>
                  </a:lnTo>
                  <a:lnTo>
                    <a:pt x="4411980" y="134366"/>
                  </a:lnTo>
                  <a:lnTo>
                    <a:pt x="4411980" y="574294"/>
                  </a:lnTo>
                  <a:lnTo>
                    <a:pt x="4405126" y="616748"/>
                  </a:lnTo>
                  <a:lnTo>
                    <a:pt x="4386043" y="653631"/>
                  </a:lnTo>
                  <a:lnTo>
                    <a:pt x="4356951" y="682723"/>
                  </a:lnTo>
                  <a:lnTo>
                    <a:pt x="4320068" y="701806"/>
                  </a:lnTo>
                  <a:lnTo>
                    <a:pt x="4277613" y="708660"/>
                  </a:lnTo>
                  <a:lnTo>
                    <a:pt x="134365" y="708660"/>
                  </a:lnTo>
                  <a:lnTo>
                    <a:pt x="91911" y="701806"/>
                  </a:lnTo>
                  <a:lnTo>
                    <a:pt x="55028" y="682723"/>
                  </a:lnTo>
                  <a:lnTo>
                    <a:pt x="25936" y="653631"/>
                  </a:lnTo>
                  <a:lnTo>
                    <a:pt x="6853" y="616748"/>
                  </a:lnTo>
                  <a:lnTo>
                    <a:pt x="0" y="574294"/>
                  </a:lnTo>
                  <a:lnTo>
                    <a:pt x="0" y="134366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4562093" y="974597"/>
              <a:ext cx="4411980" cy="721360"/>
            </a:xfrm>
            <a:custGeom>
              <a:avLst/>
              <a:gdLst/>
              <a:ahLst/>
              <a:cxnLst/>
              <a:rect l="l" t="t" r="r" b="b"/>
              <a:pathLst>
                <a:path w="4411980" h="721360">
                  <a:moveTo>
                    <a:pt x="4183379" y="0"/>
                  </a:moveTo>
                  <a:lnTo>
                    <a:pt x="228600" y="0"/>
                  </a:ln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0" y="492251"/>
                  </a:lnTo>
                  <a:lnTo>
                    <a:pt x="4644" y="538318"/>
                  </a:lnTo>
                  <a:lnTo>
                    <a:pt x="17966" y="581227"/>
                  </a:lnTo>
                  <a:lnTo>
                    <a:pt x="39045" y="620058"/>
                  </a:lnTo>
                  <a:lnTo>
                    <a:pt x="66960" y="653891"/>
                  </a:lnTo>
                  <a:lnTo>
                    <a:pt x="100793" y="681806"/>
                  </a:lnTo>
                  <a:lnTo>
                    <a:pt x="139624" y="702885"/>
                  </a:lnTo>
                  <a:lnTo>
                    <a:pt x="182533" y="716207"/>
                  </a:lnTo>
                  <a:lnTo>
                    <a:pt x="228600" y="720851"/>
                  </a:lnTo>
                  <a:lnTo>
                    <a:pt x="4183379" y="720851"/>
                  </a:lnTo>
                  <a:lnTo>
                    <a:pt x="4229446" y="716207"/>
                  </a:lnTo>
                  <a:lnTo>
                    <a:pt x="4272355" y="702885"/>
                  </a:lnTo>
                  <a:lnTo>
                    <a:pt x="4311186" y="681806"/>
                  </a:lnTo>
                  <a:lnTo>
                    <a:pt x="4345019" y="653891"/>
                  </a:lnTo>
                  <a:lnTo>
                    <a:pt x="4372934" y="620058"/>
                  </a:lnTo>
                  <a:lnTo>
                    <a:pt x="4394013" y="581227"/>
                  </a:lnTo>
                  <a:lnTo>
                    <a:pt x="4407335" y="538318"/>
                  </a:lnTo>
                  <a:lnTo>
                    <a:pt x="4411980" y="492251"/>
                  </a:lnTo>
                  <a:lnTo>
                    <a:pt x="4411980" y="228600"/>
                  </a:lnTo>
                  <a:lnTo>
                    <a:pt x="4407335" y="182533"/>
                  </a:lnTo>
                  <a:lnTo>
                    <a:pt x="4394013" y="139624"/>
                  </a:lnTo>
                  <a:lnTo>
                    <a:pt x="4372934" y="100793"/>
                  </a:lnTo>
                  <a:lnTo>
                    <a:pt x="4345019" y="66960"/>
                  </a:lnTo>
                  <a:lnTo>
                    <a:pt x="4311186" y="39045"/>
                  </a:lnTo>
                  <a:lnTo>
                    <a:pt x="4272355" y="17966"/>
                  </a:lnTo>
                  <a:lnTo>
                    <a:pt x="4229446" y="4644"/>
                  </a:lnTo>
                  <a:lnTo>
                    <a:pt x="41833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4562093" y="974597"/>
              <a:ext cx="4411980" cy="2851785"/>
            </a:xfrm>
            <a:custGeom>
              <a:avLst/>
              <a:gdLst/>
              <a:ahLst/>
              <a:cxnLst/>
              <a:rect l="l" t="t" r="r" b="b"/>
              <a:pathLst>
                <a:path w="4411980" h="2851785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4183379" y="0"/>
                  </a:lnTo>
                  <a:lnTo>
                    <a:pt x="4229446" y="4644"/>
                  </a:lnTo>
                  <a:lnTo>
                    <a:pt x="4272355" y="17966"/>
                  </a:lnTo>
                  <a:lnTo>
                    <a:pt x="4311186" y="39045"/>
                  </a:lnTo>
                  <a:lnTo>
                    <a:pt x="4345019" y="66960"/>
                  </a:lnTo>
                  <a:lnTo>
                    <a:pt x="4372934" y="100793"/>
                  </a:lnTo>
                  <a:lnTo>
                    <a:pt x="4394013" y="139624"/>
                  </a:lnTo>
                  <a:lnTo>
                    <a:pt x="4407335" y="182533"/>
                  </a:lnTo>
                  <a:lnTo>
                    <a:pt x="4411980" y="228600"/>
                  </a:lnTo>
                  <a:lnTo>
                    <a:pt x="4411980" y="492251"/>
                  </a:lnTo>
                  <a:lnTo>
                    <a:pt x="4407335" y="538318"/>
                  </a:lnTo>
                  <a:lnTo>
                    <a:pt x="4394013" y="581227"/>
                  </a:lnTo>
                  <a:lnTo>
                    <a:pt x="4372934" y="620058"/>
                  </a:lnTo>
                  <a:lnTo>
                    <a:pt x="4345019" y="653891"/>
                  </a:lnTo>
                  <a:lnTo>
                    <a:pt x="4311186" y="681806"/>
                  </a:lnTo>
                  <a:lnTo>
                    <a:pt x="4272355" y="702885"/>
                  </a:lnTo>
                  <a:lnTo>
                    <a:pt x="4229446" y="716207"/>
                  </a:lnTo>
                  <a:lnTo>
                    <a:pt x="4183379" y="720851"/>
                  </a:lnTo>
                  <a:lnTo>
                    <a:pt x="228600" y="720851"/>
                  </a:lnTo>
                  <a:lnTo>
                    <a:pt x="182533" y="716207"/>
                  </a:lnTo>
                  <a:lnTo>
                    <a:pt x="139624" y="702885"/>
                  </a:lnTo>
                  <a:lnTo>
                    <a:pt x="100793" y="681806"/>
                  </a:lnTo>
                  <a:lnTo>
                    <a:pt x="66960" y="653891"/>
                  </a:lnTo>
                  <a:lnTo>
                    <a:pt x="39045" y="620058"/>
                  </a:lnTo>
                  <a:lnTo>
                    <a:pt x="17966" y="581227"/>
                  </a:lnTo>
                  <a:lnTo>
                    <a:pt x="4644" y="538318"/>
                  </a:lnTo>
                  <a:lnTo>
                    <a:pt x="0" y="492251"/>
                  </a:lnTo>
                  <a:lnTo>
                    <a:pt x="0" y="228600"/>
                  </a:lnTo>
                  <a:close/>
                </a:path>
                <a:path w="4411980" h="2851785">
                  <a:moveTo>
                    <a:pt x="0" y="2333244"/>
                  </a:moveTo>
                  <a:lnTo>
                    <a:pt x="6424" y="2285439"/>
                  </a:lnTo>
                  <a:lnTo>
                    <a:pt x="24553" y="2242481"/>
                  </a:lnTo>
                  <a:lnTo>
                    <a:pt x="52673" y="2206085"/>
                  </a:lnTo>
                  <a:lnTo>
                    <a:pt x="89069" y="2177965"/>
                  </a:lnTo>
                  <a:lnTo>
                    <a:pt x="132027" y="2159836"/>
                  </a:lnTo>
                  <a:lnTo>
                    <a:pt x="179831" y="2153412"/>
                  </a:lnTo>
                  <a:lnTo>
                    <a:pt x="4232148" y="2153412"/>
                  </a:lnTo>
                  <a:lnTo>
                    <a:pt x="4279952" y="2159836"/>
                  </a:lnTo>
                  <a:lnTo>
                    <a:pt x="4322910" y="2177965"/>
                  </a:lnTo>
                  <a:lnTo>
                    <a:pt x="4359306" y="2206085"/>
                  </a:lnTo>
                  <a:lnTo>
                    <a:pt x="4387426" y="2242481"/>
                  </a:lnTo>
                  <a:lnTo>
                    <a:pt x="4405555" y="2285439"/>
                  </a:lnTo>
                  <a:lnTo>
                    <a:pt x="4411980" y="2333244"/>
                  </a:lnTo>
                  <a:lnTo>
                    <a:pt x="4411980" y="2671572"/>
                  </a:lnTo>
                  <a:lnTo>
                    <a:pt x="4405555" y="2719376"/>
                  </a:lnTo>
                  <a:lnTo>
                    <a:pt x="4387426" y="2762334"/>
                  </a:lnTo>
                  <a:lnTo>
                    <a:pt x="4359306" y="2798730"/>
                  </a:lnTo>
                  <a:lnTo>
                    <a:pt x="4322910" y="2826850"/>
                  </a:lnTo>
                  <a:lnTo>
                    <a:pt x="4279952" y="2844979"/>
                  </a:lnTo>
                  <a:lnTo>
                    <a:pt x="4232148" y="2851404"/>
                  </a:lnTo>
                  <a:lnTo>
                    <a:pt x="179831" y="2851404"/>
                  </a:lnTo>
                  <a:lnTo>
                    <a:pt x="132027" y="2844979"/>
                  </a:lnTo>
                  <a:lnTo>
                    <a:pt x="89069" y="2826850"/>
                  </a:lnTo>
                  <a:lnTo>
                    <a:pt x="52673" y="2798730"/>
                  </a:lnTo>
                  <a:lnTo>
                    <a:pt x="24553" y="2762334"/>
                  </a:lnTo>
                  <a:lnTo>
                    <a:pt x="6424" y="2719376"/>
                  </a:lnTo>
                  <a:lnTo>
                    <a:pt x="0" y="2671572"/>
                  </a:lnTo>
                  <a:lnTo>
                    <a:pt x="0" y="2333244"/>
                  </a:lnTo>
                  <a:close/>
                </a:path>
              </a:pathLst>
            </a:cu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618355" y="607593"/>
            <a:ext cx="4166870" cy="323786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sz="1800" b="1" dirty="0">
                <a:solidFill>
                  <a:schemeClr val="tx2"/>
                </a:solidFill>
                <a:latin typeface="Arial"/>
                <a:cs typeface="Arial"/>
              </a:rPr>
              <a:t>Продажа</a:t>
            </a:r>
            <a:r>
              <a:rPr sz="1800" b="1" spc="-6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2"/>
                </a:solidFill>
                <a:latin typeface="Arial"/>
                <a:cs typeface="Arial"/>
              </a:rPr>
              <a:t>имущества</a:t>
            </a:r>
            <a:r>
              <a:rPr sz="1800" b="1" spc="-4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2"/>
                </a:solidFill>
                <a:latin typeface="Arial"/>
                <a:cs typeface="Arial"/>
              </a:rPr>
              <a:t>менее</a:t>
            </a:r>
            <a:r>
              <a:rPr sz="1800" b="1" spc="-6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2"/>
                </a:solidFill>
                <a:latin typeface="Arial"/>
                <a:cs typeface="Arial"/>
              </a:rPr>
              <a:t>1</a:t>
            </a:r>
            <a:r>
              <a:rPr sz="1800" b="1" spc="-6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chemeClr val="tx2"/>
                </a:solidFill>
                <a:latin typeface="Arial"/>
                <a:cs typeface="Arial"/>
              </a:rPr>
              <a:t>млн</a:t>
            </a:r>
            <a:r>
              <a:rPr sz="1800" spc="-20" dirty="0">
                <a:solidFill>
                  <a:schemeClr val="tx2"/>
                </a:solidFill>
                <a:latin typeface="Arial"/>
                <a:cs typeface="Arial"/>
              </a:rPr>
              <a:t>.</a:t>
            </a:r>
            <a:endParaRPr sz="1800" dirty="0">
              <a:solidFill>
                <a:schemeClr val="tx2"/>
              </a:solidFill>
              <a:latin typeface="Arial"/>
              <a:cs typeface="Arial"/>
            </a:endParaRPr>
          </a:p>
          <a:p>
            <a:pPr marL="52069" marR="117475" algn="just">
              <a:lnSpc>
                <a:spcPct val="100000"/>
              </a:lnSpc>
              <a:spcBef>
                <a:spcPts val="459"/>
              </a:spcBef>
            </a:pP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продаже</a:t>
            </a:r>
            <a:r>
              <a:rPr sz="14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</a:t>
            </a:r>
            <a:r>
              <a:rPr sz="14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пределах имущественного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вычета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</a:t>
            </a:r>
            <a:r>
              <a:rPr sz="1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млн.,</a:t>
            </a:r>
            <a:r>
              <a:rPr sz="14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250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тыс.)</a:t>
            </a:r>
            <a:r>
              <a:rPr sz="14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декларацию</a:t>
            </a:r>
            <a:r>
              <a:rPr sz="14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14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</a:t>
            </a:r>
            <a:r>
              <a:rPr sz="14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представлять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4765" marR="5080" indent="-12700" algn="just">
              <a:lnSpc>
                <a:spcPct val="102699"/>
              </a:lnSpc>
              <a:spcBef>
                <a:spcPts val="1000"/>
              </a:spcBef>
            </a:pPr>
            <a:r>
              <a:rPr sz="1800" b="1" spc="-10" dirty="0">
                <a:solidFill>
                  <a:schemeClr val="tx2"/>
                </a:solidFill>
                <a:latin typeface="Arial"/>
                <a:cs typeface="Arial"/>
              </a:rPr>
              <a:t>Расходы</a:t>
            </a:r>
            <a:r>
              <a:rPr sz="1800" b="1" spc="-3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chemeClr val="tx2"/>
                </a:solidFill>
                <a:latin typeface="Arial"/>
                <a:cs typeface="Arial"/>
              </a:rPr>
              <a:t>наследодателя</a:t>
            </a:r>
            <a:r>
              <a:rPr sz="1800" b="1" spc="-5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Arial"/>
                <a:cs typeface="Arial"/>
              </a:rPr>
              <a:t>(дарителя)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15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</a:t>
            </a:r>
            <a:r>
              <a:rPr sz="15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фактически</a:t>
            </a:r>
            <a:r>
              <a:rPr sz="15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произведенные </a:t>
            </a:r>
            <a:r>
              <a:rPr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lang="ru-RU"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наследодателя</a:t>
            </a:r>
            <a:r>
              <a:rPr lang="ru-RU" sz="1500" spc="-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15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владения</a:t>
            </a:r>
            <a:r>
              <a:rPr lang="ru-RU" sz="1500" i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</a:t>
            </a:r>
            <a:r>
              <a:rPr sz="1500" i="1" spc="-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500" i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</a:t>
            </a:r>
            <a:r>
              <a:rPr sz="15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смерти)</a:t>
            </a:r>
            <a:r>
              <a:rPr sz="15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5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дарителя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">
              <a:lnSpc>
                <a:spcPct val="100000"/>
              </a:lnSpc>
              <a:spcBef>
                <a:spcPts val="690"/>
              </a:spcBef>
            </a:pPr>
            <a:r>
              <a:rPr sz="1800" b="1" dirty="0">
                <a:solidFill>
                  <a:schemeClr val="tx2"/>
                </a:solidFill>
                <a:latin typeface="Arial"/>
                <a:cs typeface="Arial"/>
              </a:rPr>
              <a:t>Выделение</a:t>
            </a:r>
            <a:r>
              <a:rPr sz="1800" b="1" spc="-8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2"/>
                </a:solidFill>
                <a:latin typeface="Arial"/>
                <a:cs typeface="Arial"/>
              </a:rPr>
              <a:t>долей</a:t>
            </a:r>
            <a:r>
              <a:rPr sz="1800" b="1" spc="-8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tx2"/>
                </a:solidFill>
                <a:latin typeface="Arial"/>
                <a:cs typeface="Arial"/>
              </a:rPr>
              <a:t>детям</a:t>
            </a:r>
            <a:endParaRPr sz="1800" b="1" dirty="0">
              <a:solidFill>
                <a:schemeClr val="tx2"/>
              </a:solidFill>
              <a:latin typeface="Arial"/>
              <a:cs typeface="Arial"/>
            </a:endParaRPr>
          </a:p>
          <a:p>
            <a:pPr marL="38100" marR="665480" algn="just">
              <a:lnSpc>
                <a:spcPct val="100000"/>
              </a:lnSpc>
              <a:spcBef>
                <a:spcPts val="10"/>
              </a:spcBef>
            </a:pP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sz="15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</a:t>
            </a:r>
            <a:r>
              <a:rPr sz="15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уменьшить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подтвержденные</a:t>
            </a:r>
            <a:r>
              <a:rPr sz="1500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</a:t>
            </a:r>
            <a:r>
              <a:rPr sz="15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sz="15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</a:t>
            </a:r>
            <a:r>
              <a:rPr sz="15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долей</a:t>
            </a:r>
            <a:r>
              <a:rPr sz="15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владения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34917" y="3172395"/>
            <a:ext cx="3817620" cy="719455"/>
          </a:xfrm>
          <a:custGeom>
            <a:avLst/>
            <a:gdLst/>
            <a:ahLst/>
            <a:cxnLst/>
            <a:rect l="l" t="t" r="r" b="b"/>
            <a:pathLst>
              <a:path w="3817620" h="719454">
                <a:moveTo>
                  <a:pt x="0" y="228091"/>
                </a:moveTo>
                <a:lnTo>
                  <a:pt x="4634" y="182119"/>
                </a:lnTo>
                <a:lnTo>
                  <a:pt x="17924" y="139303"/>
                </a:lnTo>
                <a:lnTo>
                  <a:pt x="38953" y="100558"/>
                </a:lnTo>
                <a:lnTo>
                  <a:pt x="66805" y="66801"/>
                </a:lnTo>
                <a:lnTo>
                  <a:pt x="100560" y="38951"/>
                </a:lnTo>
                <a:lnTo>
                  <a:pt x="139303" y="17922"/>
                </a:lnTo>
                <a:lnTo>
                  <a:pt x="182115" y="4633"/>
                </a:lnTo>
                <a:lnTo>
                  <a:pt x="228079" y="0"/>
                </a:lnTo>
                <a:lnTo>
                  <a:pt x="3589528" y="0"/>
                </a:lnTo>
                <a:lnTo>
                  <a:pt x="3635500" y="4633"/>
                </a:lnTo>
                <a:lnTo>
                  <a:pt x="3678316" y="17922"/>
                </a:lnTo>
                <a:lnTo>
                  <a:pt x="3717061" y="38951"/>
                </a:lnTo>
                <a:lnTo>
                  <a:pt x="3750818" y="66801"/>
                </a:lnTo>
                <a:lnTo>
                  <a:pt x="3778668" y="100558"/>
                </a:lnTo>
                <a:lnTo>
                  <a:pt x="3799697" y="139303"/>
                </a:lnTo>
                <a:lnTo>
                  <a:pt x="3812986" y="182119"/>
                </a:lnTo>
                <a:lnTo>
                  <a:pt x="3817619" y="228091"/>
                </a:lnTo>
                <a:lnTo>
                  <a:pt x="3817619" y="491235"/>
                </a:lnTo>
                <a:lnTo>
                  <a:pt x="3812986" y="537208"/>
                </a:lnTo>
                <a:lnTo>
                  <a:pt x="3799697" y="580024"/>
                </a:lnTo>
                <a:lnTo>
                  <a:pt x="3778668" y="618769"/>
                </a:lnTo>
                <a:lnTo>
                  <a:pt x="3750817" y="652525"/>
                </a:lnTo>
                <a:lnTo>
                  <a:pt x="3717061" y="680376"/>
                </a:lnTo>
                <a:lnTo>
                  <a:pt x="3678316" y="701405"/>
                </a:lnTo>
                <a:lnTo>
                  <a:pt x="3635500" y="714694"/>
                </a:lnTo>
                <a:lnTo>
                  <a:pt x="3589528" y="719327"/>
                </a:lnTo>
                <a:lnTo>
                  <a:pt x="228079" y="719327"/>
                </a:lnTo>
                <a:lnTo>
                  <a:pt x="182115" y="714694"/>
                </a:lnTo>
                <a:lnTo>
                  <a:pt x="139303" y="701405"/>
                </a:lnTo>
                <a:lnTo>
                  <a:pt x="100560" y="680376"/>
                </a:lnTo>
                <a:lnTo>
                  <a:pt x="66805" y="652525"/>
                </a:lnTo>
                <a:lnTo>
                  <a:pt x="38953" y="618769"/>
                </a:lnTo>
                <a:lnTo>
                  <a:pt x="17924" y="580024"/>
                </a:lnTo>
                <a:lnTo>
                  <a:pt x="4634" y="537208"/>
                </a:lnTo>
                <a:lnTo>
                  <a:pt x="0" y="491235"/>
                </a:lnTo>
                <a:lnTo>
                  <a:pt x="0" y="228091"/>
                </a:ln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9" name="object 29"/>
          <p:cNvSpPr txBox="1"/>
          <p:nvPr/>
        </p:nvSpPr>
        <p:spPr>
          <a:xfrm>
            <a:off x="299466" y="2889716"/>
            <a:ext cx="3416300" cy="1002134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55575" marR="5080" indent="-143510" algn="just">
              <a:lnSpc>
                <a:spcPct val="103299"/>
              </a:lnSpc>
              <a:spcBef>
                <a:spcPts val="275"/>
              </a:spcBef>
            </a:pPr>
            <a:r>
              <a:rPr sz="1600" b="1" spc="-20" dirty="0">
                <a:solidFill>
                  <a:schemeClr val="tx2"/>
                </a:solidFill>
                <a:latin typeface="Arial"/>
                <a:cs typeface="Arial"/>
              </a:rPr>
              <a:t>Течение</a:t>
            </a:r>
            <a:r>
              <a:rPr sz="1600" b="1" spc="-3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tx2"/>
                </a:solidFill>
                <a:latin typeface="Arial"/>
                <a:cs typeface="Arial"/>
              </a:rPr>
              <a:t>срока</a:t>
            </a:r>
            <a:r>
              <a:rPr sz="16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tx2"/>
                </a:solidFill>
                <a:latin typeface="Arial"/>
                <a:cs typeface="Arial"/>
              </a:rPr>
              <a:t>с</a:t>
            </a:r>
            <a:r>
              <a:rPr sz="16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tx2"/>
                </a:solidFill>
                <a:latin typeface="Arial"/>
                <a:cs typeface="Arial"/>
              </a:rPr>
              <a:t>оплаты</a:t>
            </a:r>
            <a:r>
              <a:rPr sz="1600" b="1" spc="-25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chemeClr val="tx2"/>
                </a:solidFill>
                <a:latin typeface="Arial"/>
                <a:cs typeface="Arial"/>
              </a:rPr>
              <a:t>по</a:t>
            </a:r>
            <a:r>
              <a:rPr sz="1600" b="1" spc="-20" dirty="0">
                <a:solidFill>
                  <a:schemeClr val="tx2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chemeClr val="tx2"/>
                </a:solidFill>
                <a:latin typeface="Arial"/>
                <a:cs typeface="Arial"/>
              </a:rPr>
              <a:t>ДДУ </a:t>
            </a:r>
            <a:r>
              <a:rPr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</a:t>
            </a: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владения</a:t>
            </a:r>
            <a:r>
              <a:rPr sz="1500" spc="-5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считается</a:t>
            </a:r>
            <a:r>
              <a:rPr sz="15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даты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полной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оплаты</a:t>
            </a:r>
            <a:r>
              <a:rPr sz="15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новостройки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ДДУ </a:t>
            </a:r>
            <a:r>
              <a:rPr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</a:t>
            </a:r>
            <a:r>
              <a:rPr sz="1500" i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договору</a:t>
            </a:r>
            <a:r>
              <a:rPr sz="1500" i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уступки</a:t>
            </a:r>
            <a:r>
              <a:rPr sz="1500" i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4"/>
          </p:nvPr>
        </p:nvSpPr>
        <p:spPr>
          <a:xfrm>
            <a:off x="306756" y="122893"/>
            <a:ext cx="7173332" cy="227712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дохода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44910" y="484628"/>
            <a:ext cx="864907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При продаже недвижимости </a:t>
            </a:r>
            <a:r>
              <a:rPr lang="ru-RU" sz="1050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сумма дохода определяется как большая из двух сумм: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цена сделки, указанная в договоре,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ru-RU" sz="1050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кадастровая стоимость объекта, умноженная на 0,7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7120" y="3728032"/>
            <a:ext cx="492044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1" dirty="0">
                <a:solidFill>
                  <a:srgbClr val="FF0000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Доход = </a:t>
            </a:r>
            <a:r>
              <a:rPr lang="ru-RU" sz="1050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кадастровая стоимость недвижимости на 1 января года, в котором произошла государственная регистрация перехода права собственности на нее к одаряемому.</a:t>
            </a:r>
          </a:p>
          <a:p>
            <a:endParaRPr lang="ru-RU" sz="1050" dirty="0">
              <a:latin typeface="Times New Roman" panose="02020603050405020304" pitchFamily="18" charset="0"/>
              <a:ea typeface="Golos Text" panose="020B0503020202020204" pitchFamily="34" charset="0"/>
              <a:cs typeface="Times New Roman" panose="02020603050405020304" pitchFamily="18" charset="0"/>
            </a:endParaRPr>
          </a:p>
          <a:p>
            <a:r>
              <a:rPr lang="en-US" sz="1200" b="1" dirty="0">
                <a:solidFill>
                  <a:srgbClr val="FF0000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!</a:t>
            </a:r>
            <a:r>
              <a:rPr lang="en-US" sz="1050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  </a:t>
            </a:r>
            <a:r>
              <a:rPr lang="ru-RU" sz="1050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Вычеты в данном случае не предоставляются.</a:t>
            </a:r>
          </a:p>
        </p:txBody>
      </p:sp>
      <p:sp>
        <p:nvSpPr>
          <p:cNvPr id="5" name="Овал 4"/>
          <p:cNvSpPr/>
          <p:nvPr/>
        </p:nvSpPr>
        <p:spPr>
          <a:xfrm>
            <a:off x="834199" y="1631016"/>
            <a:ext cx="1843896" cy="8798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Продажа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46459" y="1302269"/>
            <a:ext cx="263321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solidFill>
                  <a:srgbClr val="FF0000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Доход по договору </a:t>
            </a:r>
            <a:r>
              <a:rPr lang="en-US" sz="1050" b="1" dirty="0">
                <a:solidFill>
                  <a:srgbClr val="FF0000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&lt; </a:t>
            </a:r>
            <a:r>
              <a:rPr lang="ru-RU" sz="1050" b="1" dirty="0">
                <a:solidFill>
                  <a:srgbClr val="FF0000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кадастровой стоимости</a:t>
            </a:r>
            <a:r>
              <a:rPr lang="ru-RU" sz="1050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 объекта на 1 января года регистрации перехода права собственности * понижающий коэффициент 0,7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6002414" y="1576374"/>
            <a:ext cx="608162" cy="336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766207" y="1302269"/>
            <a:ext cx="21824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solidFill>
                  <a:srgbClr val="FF0000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Доход =</a:t>
            </a:r>
            <a:r>
              <a:rPr lang="ru-RU" sz="1050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 кадастровая стоимость объекта * понижающий коэффициент 0,7</a:t>
            </a:r>
          </a:p>
          <a:p>
            <a:endParaRPr lang="ru-RU" sz="1050" dirty="0">
              <a:latin typeface="Golos Text" panose="020B0503020202020204" pitchFamily="34" charset="0"/>
              <a:ea typeface="Golos Text" panose="020B0503020202020204" pitchFamily="34" charset="0"/>
              <a:cs typeface="Arial"/>
            </a:endParaRPr>
          </a:p>
        </p:txBody>
      </p:sp>
      <p:pic>
        <p:nvPicPr>
          <p:cNvPr id="2056" name="Picture 8" descr="C:\Users\subra\AppData\Local\Packages\Microsoft.Windows.Photos_8wekyb3d8bbwe\TempState\ShareServiceTempFolder\png-transparent-buying-or-renting-a-new-house-real-estate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2" y="2671850"/>
            <a:ext cx="1146185" cy="93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3299604" y="2388167"/>
            <a:ext cx="252692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solidFill>
                  <a:srgbClr val="FF0000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Доход по договору </a:t>
            </a:r>
            <a:r>
              <a:rPr lang="en-US" sz="1050" b="1" dirty="0">
                <a:solidFill>
                  <a:srgbClr val="FF0000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&gt; </a:t>
            </a:r>
            <a:r>
              <a:rPr lang="ru-RU" sz="1050" b="1" dirty="0">
                <a:solidFill>
                  <a:srgbClr val="FF0000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кадастровой стоимости объекта </a:t>
            </a:r>
            <a:r>
              <a:rPr lang="ru-RU" sz="1050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на 1 января года регистрации перехода права собственности * понижающий коэффициент 0,7</a:t>
            </a:r>
          </a:p>
        </p:txBody>
      </p:sp>
      <p:sp>
        <p:nvSpPr>
          <p:cNvPr id="16" name="Стрелка вправо 15"/>
          <p:cNvSpPr/>
          <p:nvPr/>
        </p:nvSpPr>
        <p:spPr>
          <a:xfrm>
            <a:off x="6002415" y="2595018"/>
            <a:ext cx="608162" cy="3364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786463" y="2445874"/>
            <a:ext cx="2182484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0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= </a:t>
            </a:r>
            <a:r>
              <a:rPr lang="ru-RU" sz="1050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доход от продажи  (в соответствии с договором продажи)</a:t>
            </a:r>
          </a:p>
          <a:p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2874332" y="2679127"/>
            <a:ext cx="332765" cy="16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2853982" y="1660482"/>
            <a:ext cx="332765" cy="1682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938787" y="3669787"/>
            <a:ext cx="1843896" cy="87989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Дарение</a:t>
            </a:r>
          </a:p>
        </p:txBody>
      </p:sp>
      <p:sp>
        <p:nvSpPr>
          <p:cNvPr id="13" name="Стрелка вправо 12"/>
          <p:cNvSpPr/>
          <p:nvPr/>
        </p:nvSpPr>
        <p:spPr>
          <a:xfrm>
            <a:off x="3062648" y="3968801"/>
            <a:ext cx="733806" cy="2818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90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33350"/>
            <a:ext cx="70592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chemeClr val="tx2"/>
                </a:solidFill>
              </a:rPr>
              <a:t>Улучшение</a:t>
            </a:r>
            <a:r>
              <a:rPr spc="-20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условий</a:t>
            </a:r>
            <a:r>
              <a:rPr spc="-20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семьям</a:t>
            </a:r>
            <a:r>
              <a:rPr spc="-50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с</a:t>
            </a:r>
            <a:r>
              <a:rPr spc="-45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двумя</a:t>
            </a:r>
            <a:r>
              <a:rPr spc="-10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и</a:t>
            </a:r>
            <a:r>
              <a:rPr spc="-35" dirty="0">
                <a:solidFill>
                  <a:schemeClr val="tx2"/>
                </a:solidFill>
              </a:rPr>
              <a:t> </a:t>
            </a:r>
            <a:r>
              <a:rPr dirty="0">
                <a:solidFill>
                  <a:schemeClr val="tx2"/>
                </a:solidFill>
              </a:rPr>
              <a:t>более</a:t>
            </a:r>
            <a:r>
              <a:rPr spc="-55" dirty="0">
                <a:solidFill>
                  <a:schemeClr val="tx2"/>
                </a:solidFill>
              </a:rPr>
              <a:t> </a:t>
            </a:r>
            <a:r>
              <a:rPr spc="-10" dirty="0">
                <a:solidFill>
                  <a:schemeClr val="tx2"/>
                </a:solidFill>
              </a:rPr>
              <a:t>детьми</a:t>
            </a:r>
          </a:p>
        </p:txBody>
      </p:sp>
      <p:sp>
        <p:nvSpPr>
          <p:cNvPr id="3" name="object 3"/>
          <p:cNvSpPr/>
          <p:nvPr/>
        </p:nvSpPr>
        <p:spPr>
          <a:xfrm>
            <a:off x="486948" y="4226242"/>
            <a:ext cx="7185659" cy="497205"/>
          </a:xfrm>
          <a:custGeom>
            <a:avLst/>
            <a:gdLst/>
            <a:ahLst/>
            <a:cxnLst/>
            <a:rect l="l" t="t" r="r" b="b"/>
            <a:pathLst>
              <a:path w="7185659" h="497204">
                <a:moveTo>
                  <a:pt x="0" y="82804"/>
                </a:moveTo>
                <a:lnTo>
                  <a:pt x="6506" y="50572"/>
                </a:lnTo>
                <a:lnTo>
                  <a:pt x="24252" y="24252"/>
                </a:lnTo>
                <a:lnTo>
                  <a:pt x="50572" y="6506"/>
                </a:lnTo>
                <a:lnTo>
                  <a:pt x="82803" y="0"/>
                </a:lnTo>
                <a:lnTo>
                  <a:pt x="7102856" y="0"/>
                </a:lnTo>
                <a:lnTo>
                  <a:pt x="7135082" y="6506"/>
                </a:lnTo>
                <a:lnTo>
                  <a:pt x="7161403" y="24252"/>
                </a:lnTo>
                <a:lnTo>
                  <a:pt x="7179151" y="50572"/>
                </a:lnTo>
                <a:lnTo>
                  <a:pt x="7185659" y="82804"/>
                </a:lnTo>
                <a:lnTo>
                  <a:pt x="7185659" y="414020"/>
                </a:lnTo>
                <a:lnTo>
                  <a:pt x="7179151" y="446251"/>
                </a:lnTo>
                <a:lnTo>
                  <a:pt x="7161402" y="472571"/>
                </a:lnTo>
                <a:lnTo>
                  <a:pt x="7135082" y="490317"/>
                </a:lnTo>
                <a:lnTo>
                  <a:pt x="7102856" y="496824"/>
                </a:lnTo>
                <a:lnTo>
                  <a:pt x="82803" y="496824"/>
                </a:lnTo>
                <a:lnTo>
                  <a:pt x="50572" y="490317"/>
                </a:lnTo>
                <a:lnTo>
                  <a:pt x="24252" y="472571"/>
                </a:lnTo>
                <a:lnTo>
                  <a:pt x="6506" y="446251"/>
                </a:lnTo>
                <a:lnTo>
                  <a:pt x="0" y="414020"/>
                </a:lnTo>
                <a:lnTo>
                  <a:pt x="0" y="82804"/>
                </a:lnTo>
                <a:close/>
              </a:path>
            </a:pathLst>
          </a:custGeom>
          <a:ln w="25908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537082" y="4248150"/>
            <a:ext cx="7135495" cy="453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875" algn="ctr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При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отсутствии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декларирования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продажи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имущества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земли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либо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получения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их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в</a:t>
            </a:r>
            <a:endParaRPr sz="1400" dirty="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1400" dirty="0">
                <a:latin typeface="Arial"/>
                <a:cs typeface="Arial"/>
              </a:rPr>
              <a:t>дар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налоговый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орган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проведет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КНП,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доначислит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налоги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и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штрафы</a:t>
            </a:r>
            <a:endParaRPr sz="1400" dirty="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86" y="773048"/>
            <a:ext cx="7860734" cy="23845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289052" y="700481"/>
            <a:ext cx="8272780" cy="307263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Arial"/>
                <a:cs typeface="Arial"/>
              </a:rPr>
              <a:t>Доход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от</a:t>
            </a:r>
            <a:r>
              <a:rPr sz="1800" b="1" spc="-9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продажи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жилого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помещения</a:t>
            </a:r>
            <a:r>
              <a:rPr sz="1800" b="1" spc="-5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не</a:t>
            </a:r>
            <a:r>
              <a:rPr sz="1800" b="1" spc="-8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подлежит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обложению</a:t>
            </a:r>
            <a:r>
              <a:rPr sz="1800" b="1" spc="-9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если:</a:t>
            </a:r>
            <a:endParaRPr sz="1800" dirty="0">
              <a:latin typeface="Arial"/>
              <a:cs typeface="Arial"/>
            </a:endParaRPr>
          </a:p>
          <a:p>
            <a:pPr marL="145415" indent="-132715" algn="just">
              <a:lnSpc>
                <a:spcPct val="100000"/>
              </a:lnSpc>
              <a:spcBef>
                <a:spcPts val="1770"/>
              </a:spcBef>
              <a:buClr>
                <a:srgbClr val="EC7C30"/>
              </a:buClr>
              <a:buChar char="•"/>
              <a:tabLst>
                <a:tab pos="145415" algn="l"/>
              </a:tabLst>
            </a:pP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r>
              <a:rPr sz="15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  <a:r>
              <a:rPr sz="15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лет,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если</a:t>
            </a:r>
            <a:r>
              <a:rPr sz="15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sz="15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учится</a:t>
            </a:r>
            <a:r>
              <a:rPr sz="15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очно</a:t>
            </a:r>
            <a:r>
              <a:rPr sz="15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5415" indent="-132715" algn="just">
              <a:lnSpc>
                <a:spcPct val="100000"/>
              </a:lnSpc>
              <a:buClr>
                <a:srgbClr val="EC7C30"/>
              </a:buClr>
              <a:buChar char="•"/>
              <a:tabLst>
                <a:tab pos="145415" algn="l"/>
              </a:tabLst>
            </a:pP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</a:t>
            </a:r>
            <a:r>
              <a:rPr sz="15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sz="15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</a:t>
            </a:r>
            <a:r>
              <a:rPr sz="15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следующего</a:t>
            </a:r>
            <a:r>
              <a:rPr sz="15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r>
              <a:rPr sz="15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</a:t>
            </a:r>
            <a:r>
              <a:rPr sz="15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(члены</a:t>
            </a:r>
            <a:r>
              <a:rPr sz="15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15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семьи)</a:t>
            </a:r>
            <a:r>
              <a:rPr sz="15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приобрели</a:t>
            </a:r>
            <a:r>
              <a:rPr sz="15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6685" algn="just">
              <a:lnSpc>
                <a:spcPct val="100000"/>
              </a:lnSpc>
            </a:pP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собственность</a:t>
            </a:r>
            <a:r>
              <a:rPr sz="1500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другое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жилье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(оплатили</a:t>
            </a:r>
            <a:r>
              <a:rPr sz="1500" i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полную</a:t>
            </a:r>
            <a:r>
              <a:rPr sz="1500" i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sz="1500" i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</a:t>
            </a:r>
            <a:r>
              <a:rPr sz="1500" i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</a:t>
            </a:r>
            <a:r>
              <a:rPr sz="1500" i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sz="1500" i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ДДУ)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5415" indent="-132715" algn="just">
              <a:lnSpc>
                <a:spcPct val="100000"/>
              </a:lnSpc>
              <a:buClr>
                <a:srgbClr val="EC7C30"/>
              </a:buClr>
              <a:buChar char="•"/>
              <a:tabLst>
                <a:tab pos="145415" algn="l"/>
              </a:tabLst>
            </a:pPr>
            <a:r>
              <a:rPr sz="1500" dirty="0">
                <a:solidFill>
                  <a:srgbClr val="6FA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sz="1500" spc="-40" dirty="0">
                <a:solidFill>
                  <a:srgbClr val="6FA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sz="15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жилья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solidFill>
                  <a:srgbClr val="6FA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sz="1500" spc="-35" dirty="0">
                <a:solidFill>
                  <a:srgbClr val="6FA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</a:t>
            </a:r>
            <a:r>
              <a:rPr sz="15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solidFill>
                  <a:srgbClr val="6FA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кадастровая</a:t>
            </a:r>
            <a:r>
              <a:rPr sz="1500" spc="-60" dirty="0">
                <a:solidFill>
                  <a:srgbClr val="6FA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solidFill>
                  <a:srgbClr val="6FA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sz="1500" spc="-80" dirty="0">
                <a:solidFill>
                  <a:srgbClr val="6FAC4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больше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проданного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4780" marR="5080" indent="-132715" algn="just">
              <a:lnSpc>
                <a:spcPct val="100000"/>
              </a:lnSpc>
              <a:buClr>
                <a:srgbClr val="EC7C30"/>
              </a:buClr>
              <a:buChar char="•"/>
              <a:tabLst>
                <a:tab pos="146685" algn="l"/>
              </a:tabLst>
            </a:pP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налогоплательщику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(членам</a:t>
            </a:r>
            <a:r>
              <a:rPr sz="15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семьи)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дату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отчуждения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проданного</a:t>
            </a:r>
            <a:r>
              <a:rPr sz="15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жилья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	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принадлежит</a:t>
            </a:r>
            <a:r>
              <a:rPr sz="15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совокупности</a:t>
            </a:r>
            <a:r>
              <a:rPr sz="15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solidFill>
                  <a:srgbClr val="EC7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</a:t>
            </a:r>
            <a:r>
              <a:rPr sz="1500" spc="-40" dirty="0">
                <a:solidFill>
                  <a:srgbClr val="EC7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solidFill>
                  <a:srgbClr val="EC7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50%</a:t>
            </a:r>
            <a:r>
              <a:rPr sz="1500" spc="-35" dirty="0">
                <a:solidFill>
                  <a:srgbClr val="EC7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5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праве</a:t>
            </a:r>
            <a:r>
              <a:rPr sz="15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solidFill>
                  <a:srgbClr val="EC7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500" spc="-40" dirty="0">
                <a:solidFill>
                  <a:srgbClr val="EC7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solidFill>
                  <a:srgbClr val="EC7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иное</a:t>
            </a:r>
            <a:r>
              <a:rPr sz="1500" spc="-35" dirty="0">
                <a:solidFill>
                  <a:srgbClr val="EC7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solidFill>
                  <a:srgbClr val="EC7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жилое</a:t>
            </a:r>
            <a:r>
              <a:rPr sz="1500" spc="-50" dirty="0">
                <a:solidFill>
                  <a:srgbClr val="EC7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solidFill>
                  <a:srgbClr val="EC7C3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помещение 	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площадью,</a:t>
            </a:r>
            <a:r>
              <a:rPr sz="15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превышающей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общую</a:t>
            </a:r>
            <a:r>
              <a:rPr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</a:t>
            </a:r>
            <a:r>
              <a:rPr sz="15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нового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помещения;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5415" indent="-132715" algn="just">
              <a:lnSpc>
                <a:spcPct val="100000"/>
              </a:lnSpc>
              <a:spcBef>
                <a:spcPts val="5"/>
              </a:spcBef>
              <a:buClr>
                <a:srgbClr val="EC7C30"/>
              </a:buClr>
              <a:buChar char="•"/>
              <a:tabLst>
                <a:tab pos="145415" algn="l"/>
              </a:tabLst>
            </a:pP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кадастровая</a:t>
            </a:r>
            <a:r>
              <a:rPr sz="15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млн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рублей;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70"/>
              </a:spcBef>
            </a:pP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Указанный</a:t>
            </a:r>
            <a:r>
              <a:rPr sz="15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sz="15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распространяется</a:t>
            </a:r>
            <a:r>
              <a:rPr sz="1500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15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случаи,</a:t>
            </a:r>
            <a:r>
              <a:rPr sz="15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когда</a:t>
            </a:r>
            <a:r>
              <a:rPr sz="1500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r>
              <a:rPr sz="15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</a:t>
            </a:r>
            <a:r>
              <a:rPr sz="15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</a:t>
            </a:r>
            <a:r>
              <a:rPr sz="1500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</a:t>
            </a:r>
            <a:r>
              <a:rPr lang="ru-RU" sz="15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имущества</a:t>
            </a:r>
            <a:r>
              <a:rPr sz="1500" spc="-1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получает</a:t>
            </a:r>
            <a:r>
              <a:rPr sz="15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несовершеннолетний</a:t>
            </a:r>
            <a:r>
              <a:rPr sz="15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</a:t>
            </a:r>
            <a:r>
              <a:rPr sz="1500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15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такой</a:t>
            </a:r>
            <a:r>
              <a:rPr sz="15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5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семьи.</a:t>
            </a:r>
            <a:endParaRPr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86700" y="4052315"/>
            <a:ext cx="1257299" cy="10911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2400" y="285750"/>
            <a:ext cx="863615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i="0" dirty="0">
                <a:solidFill>
                  <a:schemeClr val="tx2"/>
                </a:solidFill>
                <a:latin typeface="Arial Black" panose="020B0A04020102020204" pitchFamily="34" charset="0"/>
              </a:rPr>
              <a:t>Физические лица вправе уменьшить свой доход на сумму имущественного вычета: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3401" y="819150"/>
            <a:ext cx="3276600" cy="11004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Фиксированного</a:t>
            </a:r>
            <a:r>
              <a:rPr lang="ru-RU" sz="1600" b="1" dirty="0" smtClean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 размера</a:t>
            </a:r>
            <a:endParaRPr lang="ru-RU" sz="1600" b="1" dirty="0">
              <a:latin typeface="Times New Roman" panose="02020603050405020304" pitchFamily="18" charset="0"/>
              <a:ea typeface="Golos Text" panose="020B05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1" y="2343150"/>
            <a:ext cx="2057399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1 000 000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рублей 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–  при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продаже жилых домов, квартир, комнат, дач, садовых домиков, земельных участков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514601" y="2343150"/>
            <a:ext cx="2060258" cy="12191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250 000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рублей 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– при </a:t>
            </a:r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продаже иного имущества, (автомобили, гаражи и прочие предметы</a:t>
            </a:r>
            <a:r>
              <a:rPr lang="ru-RU" sz="1400" dirty="0" smtClean="0">
                <a:solidFill>
                  <a:schemeClr val="bg1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)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Golos Text" panose="020B0503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953000" y="828402"/>
            <a:ext cx="3790949" cy="110045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фактически произведенных и документально-подтвержденных расходов</a:t>
            </a:r>
            <a:r>
              <a:rPr lang="ru-RU" sz="1600" dirty="0"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, непосредственно связанных с приобретением этого имущества.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9600" y="3943350"/>
            <a:ext cx="7381876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Расходы наследодателя (дарителя)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Можно применить фактически произведенные расходы наследодателя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или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ea typeface="Golos Text" panose="020B0503020202020204" pitchFamily="34" charset="0"/>
                <a:cs typeface="Times New Roman" panose="02020603050405020304" pitchFamily="18" charset="0"/>
              </a:rPr>
              <a:t>дарителя</a:t>
            </a:r>
          </a:p>
        </p:txBody>
      </p:sp>
      <p:cxnSp>
        <p:nvCxnSpPr>
          <p:cNvPr id="11" name="Прямая со стрелкой 10"/>
          <p:cNvCxnSpPr>
            <a:stCxn id="5" idx="2"/>
            <a:endCxn id="6" idx="0"/>
          </p:cNvCxnSpPr>
          <p:nvPr/>
        </p:nvCxnSpPr>
        <p:spPr>
          <a:xfrm flipH="1">
            <a:off x="1257301" y="1919603"/>
            <a:ext cx="914400" cy="423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5" idx="2"/>
          </p:cNvCxnSpPr>
          <p:nvPr/>
        </p:nvCxnSpPr>
        <p:spPr>
          <a:xfrm>
            <a:off x="2171701" y="1919603"/>
            <a:ext cx="952499" cy="423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44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 rotWithShape="1">
          <a:blip r:embed="rId2"/>
          <a:srcRect l="32812" t="14508" r="20715" b="52073"/>
          <a:stretch/>
        </p:blipFill>
        <p:spPr bwMode="auto">
          <a:xfrm>
            <a:off x="228600" y="2937533"/>
            <a:ext cx="4343399" cy="17595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24241" t="17143" r="28884" b="42883"/>
          <a:stretch/>
        </p:blipFill>
        <p:spPr bwMode="auto">
          <a:xfrm>
            <a:off x="4540462" y="2949130"/>
            <a:ext cx="4343401" cy="1736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subra\OneDrive\Рабочий стол\qovL9Zr4Ab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6729"/>
            <a:ext cx="1447800" cy="99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33600" y="213433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 </a:t>
            </a:r>
            <a:r>
              <a:rPr lang="ru-RU" b="1" dirty="0">
                <a:solidFill>
                  <a:schemeClr val="tx2"/>
                </a:solidFill>
              </a:rPr>
              <a:t>налоговые уведомления включаются следующие расчеты НДФЛ: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5830" y="1257099"/>
            <a:ext cx="5867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НДФЛ, не удержанного налоговым агентом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7201" y="1568121"/>
            <a:ext cx="72486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НДФЛ, совокупная сумма налоговых баз по которым превышает 5 млн руб. 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851" y="196215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 доходам в виде выигрышей от участия в азартных играх, проводимых в казино и залах игровых автоматов.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85830" y="2505635"/>
            <a:ext cx="81915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Расчет по доходам в виде процентов по вкладам в банках.</a:t>
            </a:r>
          </a:p>
        </p:txBody>
      </p:sp>
      <p:pic>
        <p:nvPicPr>
          <p:cNvPr id="1030" name="Picture 6" descr="C:\Users\subra\OneDrive\Рабочий стол\uplata-nalogov-1.width-12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4287" y="590550"/>
            <a:ext cx="1066800" cy="85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4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</TotalTime>
  <Words>1019</Words>
  <Application>Microsoft Office PowerPoint</Application>
  <PresentationFormat>Экран (16:9)</PresentationFormat>
  <Paragraphs>178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Arial Black</vt:lpstr>
      <vt:lpstr>Calibri</vt:lpstr>
      <vt:lpstr>Carlito</vt:lpstr>
      <vt:lpstr>Century Gothic</vt:lpstr>
      <vt:lpstr>Golos Text</vt:lpstr>
      <vt:lpstr>Segoe UI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Имущественные вычеты по видам имущества при продаже</vt:lpstr>
      <vt:lpstr>Особенности при продаже и получении в дар имущества</vt:lpstr>
      <vt:lpstr>Презентация PowerPoint</vt:lpstr>
      <vt:lpstr>Улучшение условий семьям с двумя и более детьми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Сальников Дмитрий Сергеевич</dc:creator>
  <cp:lastModifiedBy>Субратова Галина Николаевна</cp:lastModifiedBy>
  <cp:revision>35</cp:revision>
  <cp:lastPrinted>2024-02-02T15:12:58Z</cp:lastPrinted>
  <dcterms:created xsi:type="dcterms:W3CDTF">2024-01-25T08:41:45Z</dcterms:created>
  <dcterms:modified xsi:type="dcterms:W3CDTF">2025-02-07T12:20:51Z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2024-01-25T00:00:00Z</vt:filetime>
  </property>
  <property fmtid="{D5CDD505-2E9C-101B-9397-08002B2CF9AE}" pid="5" name="Producer">
    <vt:lpwstr>3-Heights(TM) PDF Security Shell 4.8.25.2 (http://www.pdf-tools.com)</vt:lpwstr>
  </property>
</Properties>
</file>