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75" r:id="rId2"/>
    <p:sldMasterId id="2147483701" r:id="rId3"/>
  </p:sldMasterIdLst>
  <p:notesMasterIdLst>
    <p:notesMasterId r:id="rId15"/>
  </p:notesMasterIdLst>
  <p:sldIdLst>
    <p:sldId id="378" r:id="rId4"/>
    <p:sldId id="422" r:id="rId5"/>
    <p:sldId id="438" r:id="rId6"/>
    <p:sldId id="434" r:id="rId7"/>
    <p:sldId id="439" r:id="rId8"/>
    <p:sldId id="440" r:id="rId9"/>
    <p:sldId id="441" r:id="rId10"/>
    <p:sldId id="442" r:id="rId11"/>
    <p:sldId id="444" r:id="rId12"/>
    <p:sldId id="445" r:id="rId13"/>
    <p:sldId id="391" r:id="rId14"/>
  </p:sldIdLst>
  <p:sldSz cx="9144000" cy="6858000" type="screen4x3"/>
  <p:notesSz cx="6858000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66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327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699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654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3177" algn="l" defTabSz="913271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39814" algn="l" defTabSz="913271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196450" algn="l" defTabSz="913271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3084" algn="l" defTabSz="913271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56843C4-FEC3-4883-A589-ABEA99E212ED}">
          <p14:sldIdLst>
            <p14:sldId id="378"/>
            <p14:sldId id="422"/>
            <p14:sldId id="438"/>
            <p14:sldId id="434"/>
            <p14:sldId id="439"/>
            <p14:sldId id="440"/>
            <p14:sldId id="441"/>
            <p14:sldId id="442"/>
            <p14:sldId id="444"/>
            <p14:sldId id="445"/>
            <p14:sldId id="391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A00"/>
    <a:srgbClr val="00CC00"/>
    <a:srgbClr val="9E0000"/>
    <a:srgbClr val="008600"/>
    <a:srgbClr val="CE1510"/>
    <a:srgbClr val="006000"/>
    <a:srgbClr val="61FF61"/>
    <a:srgbClr val="80FF53"/>
    <a:srgbClr val="82EE94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99" autoAdjust="0"/>
    <p:restoredTop sz="96805" autoAdjust="0"/>
  </p:normalViewPr>
  <p:slideViewPr>
    <p:cSldViewPr>
      <p:cViewPr>
        <p:scale>
          <a:sx n="110" d="100"/>
          <a:sy n="110" d="100"/>
        </p:scale>
        <p:origin x="-1098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5"/>
            <a:ext cx="2971260" cy="496653"/>
          </a:xfrm>
          <a:prstGeom prst="rect">
            <a:avLst/>
          </a:prstGeom>
        </p:spPr>
        <p:txBody>
          <a:bodyPr vert="horz" lIns="92398" tIns="46199" rIns="92398" bIns="4619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5126" y="5"/>
            <a:ext cx="2971260" cy="496653"/>
          </a:xfrm>
          <a:prstGeom prst="rect">
            <a:avLst/>
          </a:prstGeom>
        </p:spPr>
        <p:txBody>
          <a:bodyPr vert="horz" lIns="92398" tIns="46199" rIns="92398" bIns="4619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65558E4-55E0-4FED-AD15-C2B2EA24CE2F}" type="datetimeFigureOut">
              <a:rPr lang="ru-RU"/>
              <a:pPr>
                <a:defRPr/>
              </a:pPr>
              <a:t>01.12.2019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4563" y="744538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98" tIns="46199" rIns="92398" bIns="46199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15797"/>
            <a:ext cx="5486400" cy="4466668"/>
          </a:xfrm>
          <a:prstGeom prst="rect">
            <a:avLst/>
          </a:prstGeom>
        </p:spPr>
        <p:txBody>
          <a:bodyPr vert="horz" lIns="92398" tIns="46199" rIns="92398" bIns="46199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28396"/>
            <a:ext cx="2971260" cy="496653"/>
          </a:xfrm>
          <a:prstGeom prst="rect">
            <a:avLst/>
          </a:prstGeom>
        </p:spPr>
        <p:txBody>
          <a:bodyPr vert="horz" lIns="92398" tIns="46199" rIns="92398" bIns="4619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5126" y="9428396"/>
            <a:ext cx="2971260" cy="496653"/>
          </a:xfrm>
          <a:prstGeom prst="rect">
            <a:avLst/>
          </a:prstGeom>
        </p:spPr>
        <p:txBody>
          <a:bodyPr vert="horz" lIns="92398" tIns="46199" rIns="92398" bIns="4619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ABBF34E-4AA0-462B-872B-5FB4EFF87E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165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63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27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990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654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3177" algn="l" defTabSz="913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9814" algn="l" defTabSz="913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6450" algn="l" defTabSz="913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3084" algn="l" defTabSz="913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848D3-065D-401A-A8D6-FF708AD8A0B8}" type="slidenum">
              <a:rPr lang="ru-RU" altLang="ru-RU" smtClean="0"/>
              <a:pPr/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2876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848D3-065D-401A-A8D6-FF708AD8A0B8}" type="slidenum">
              <a:rPr lang="ru-RU" altLang="ru-RU" smtClean="0"/>
              <a:pPr/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8747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7"/>
            <a:ext cx="9142642" cy="685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5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6428383"/>
      </p:ext>
    </p:extLst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635" indent="0">
              <a:buNone/>
              <a:defRPr sz="2800"/>
            </a:lvl2pPr>
            <a:lvl3pPr marL="913271" indent="0">
              <a:buNone/>
              <a:defRPr sz="2400"/>
            </a:lvl3pPr>
            <a:lvl4pPr marL="1369906" indent="0">
              <a:buNone/>
              <a:defRPr sz="2000"/>
            </a:lvl4pPr>
            <a:lvl5pPr marL="1826543" indent="0">
              <a:buNone/>
              <a:defRPr sz="2000"/>
            </a:lvl5pPr>
            <a:lvl6pPr marL="2283177" indent="0">
              <a:buNone/>
              <a:defRPr sz="2000"/>
            </a:lvl6pPr>
            <a:lvl7pPr marL="2739814" indent="0">
              <a:buNone/>
              <a:defRPr sz="2000"/>
            </a:lvl7pPr>
            <a:lvl8pPr marL="3196450" indent="0">
              <a:buNone/>
              <a:defRPr sz="2000"/>
            </a:lvl8pPr>
            <a:lvl9pPr marL="365308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635" indent="0">
              <a:buNone/>
              <a:defRPr sz="1200"/>
            </a:lvl2pPr>
            <a:lvl3pPr marL="913271" indent="0">
              <a:buNone/>
              <a:defRPr sz="1000"/>
            </a:lvl3pPr>
            <a:lvl4pPr marL="1369906" indent="0">
              <a:buNone/>
              <a:defRPr sz="900"/>
            </a:lvl4pPr>
            <a:lvl5pPr marL="1826543" indent="0">
              <a:buNone/>
              <a:defRPr sz="900"/>
            </a:lvl5pPr>
            <a:lvl6pPr marL="2283177" indent="0">
              <a:buNone/>
              <a:defRPr sz="900"/>
            </a:lvl6pPr>
            <a:lvl7pPr marL="2739814" indent="0">
              <a:buNone/>
              <a:defRPr sz="900"/>
            </a:lvl7pPr>
            <a:lvl8pPr marL="3196450" indent="0">
              <a:buNone/>
              <a:defRPr sz="900"/>
            </a:lvl8pPr>
            <a:lvl9pPr marL="365308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3DF68-2467-4CEA-85C7-FBCA197049AA}" type="datetimeFigureOut">
              <a:rPr lang="ru-RU"/>
              <a:pPr>
                <a:defRPr/>
              </a:pPr>
              <a:t>01.12.2019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56D2E-993B-404E-B027-A752578E7ED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607197"/>
      </p:ext>
    </p:extLst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6FABC-3B6D-4D1E-8E46-81AEA06AC6DA}" type="datetimeFigureOut">
              <a:rPr lang="ru-RU"/>
              <a:pPr>
                <a:defRPr/>
              </a:pPr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A86E1-FEC3-430F-AA3D-90BC71F7F8F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41323"/>
      </p:ext>
    </p:extLst>
  </p:cSld>
  <p:clrMapOvr>
    <a:masterClrMapping/>
  </p:clrMapOvr>
  <p:transition spd="slow">
    <p:wheel spokes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6DDC6-CF3C-4FCC-B0BC-2BEDFB563995}" type="datetimeFigureOut">
              <a:rPr lang="ru-RU"/>
              <a:pPr>
                <a:defRPr/>
              </a:pPr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2C2DB-1439-4589-9411-F4E7214921F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055189"/>
      </p:ext>
    </p:extLst>
  </p:cSld>
  <p:clrMapOvr>
    <a:masterClrMapping/>
  </p:clrMapOvr>
  <p:transition spd="slow"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2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7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5017495"/>
      </p:ext>
    </p:extLst>
  </p:cSld>
  <p:clrMapOvr>
    <a:masterClrMapping/>
  </p:clrMapOvr>
  <p:transition spd="slow">
    <p:wheel spokes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5" y="5127625"/>
            <a:ext cx="923925" cy="376238"/>
          </a:xfrm>
          <a:prstGeom prst="rect">
            <a:avLst/>
          </a:prstGeom>
          <a:noFill/>
        </p:spPr>
        <p:txBody>
          <a:bodyPr lIns="80063" tIns="40032" rIns="80063" bIns="40032"/>
          <a:lstStyle/>
          <a:p>
            <a:pPr>
              <a:defRPr/>
            </a:pPr>
            <a:endParaRPr lang="ru-RU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606882"/>
            <a:ext cx="7320689" cy="4829253"/>
          </a:xfrm>
        </p:spPr>
        <p:txBody>
          <a:bodyPr/>
          <a:lstStyle>
            <a:lvl1pPr marL="318304" indent="0">
              <a:buFontTx/>
              <a:buNone/>
              <a:defRPr b="1">
                <a:latin typeface="+mj-lt"/>
              </a:defRPr>
            </a:lvl1pPr>
            <a:lvl2pPr marL="315523" indent="2783">
              <a:defRPr>
                <a:latin typeface="+mj-lt"/>
              </a:defRPr>
            </a:lvl2pPr>
            <a:lvl3pPr marL="550429" indent="-227955">
              <a:tabLst/>
              <a:defRPr>
                <a:latin typeface="+mj-lt"/>
              </a:defRPr>
            </a:lvl3pPr>
            <a:lvl4pPr marL="0" indent="315523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501077"/>
            <a:ext cx="7337192" cy="1105803"/>
          </a:xfrm>
        </p:spPr>
        <p:txBody>
          <a:bodyPr/>
          <a:lstStyle>
            <a:lvl1pPr marL="0" marR="0" indent="0" defTabSz="9132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DDAF-0AF6-4ABE-B83B-85540476493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570980"/>
      </p:ext>
    </p:extLst>
  </p:cSld>
  <p:clrMapOvr>
    <a:masterClrMapping/>
  </p:clrMapOvr>
  <p:transition spd="slow">
    <p:wheel spokes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7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606882"/>
            <a:ext cx="7320689" cy="4829253"/>
          </a:xfrm>
        </p:spPr>
        <p:txBody>
          <a:bodyPr/>
          <a:lstStyle>
            <a:lvl1pPr marL="318304" indent="0">
              <a:buFontTx/>
              <a:buNone/>
              <a:defRPr b="1">
                <a:latin typeface="+mj-lt"/>
              </a:defRPr>
            </a:lvl1pPr>
            <a:lvl2pPr marL="318304" indent="0">
              <a:defRPr>
                <a:latin typeface="+mj-lt"/>
              </a:defRPr>
            </a:lvl2pPr>
            <a:lvl3pPr marL="550429" indent="-227955">
              <a:defRPr>
                <a:latin typeface="+mj-lt"/>
              </a:defRPr>
            </a:lvl3pPr>
            <a:lvl4pPr marL="0" indent="315523">
              <a:defRPr>
                <a:latin typeface="+mj-lt"/>
              </a:defRPr>
            </a:lvl4pPr>
            <a:lvl5pPr marL="125653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077"/>
            <a:ext cx="7337901" cy="1105803"/>
          </a:xfrm>
        </p:spPr>
        <p:txBody>
          <a:bodyPr/>
          <a:lstStyle>
            <a:lvl1pPr marL="0" marR="0" indent="0" defTabSz="9132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CD11-3589-4FC4-BAD3-9C961FFE7BB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577731"/>
      </p:ext>
    </p:extLst>
  </p:cSld>
  <p:clrMapOvr>
    <a:masterClrMapping/>
  </p:clrMapOvr>
  <p:transition spd="slow">
    <p:wheel spokes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6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2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99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65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1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98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64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30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7153-C846-4E9D-BCA4-C5D28A27AE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614929"/>
      </p:ext>
    </p:extLst>
  </p:cSld>
  <p:clrMapOvr>
    <a:masterClrMapping/>
  </p:clrMapOvr>
  <p:transition spd="slow">
    <p:wheel spokes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606878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5" y="1606878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28B09-27F3-4B3E-BCBA-42713A63654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339893"/>
      </p:ext>
    </p:extLst>
  </p:cSld>
  <p:clrMapOvr>
    <a:masterClrMapping/>
  </p:clrMapOvr>
  <p:transition spd="slow">
    <p:wheel spokes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8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35" indent="0">
              <a:buNone/>
              <a:defRPr sz="2000" b="1"/>
            </a:lvl2pPr>
            <a:lvl3pPr marL="913271" indent="0">
              <a:buNone/>
              <a:defRPr sz="1800" b="1"/>
            </a:lvl3pPr>
            <a:lvl4pPr marL="1369906" indent="0">
              <a:buNone/>
              <a:defRPr sz="1600" b="1"/>
            </a:lvl4pPr>
            <a:lvl5pPr marL="1826543" indent="0">
              <a:buNone/>
              <a:defRPr sz="1600" b="1"/>
            </a:lvl5pPr>
            <a:lvl6pPr marL="2283177" indent="0">
              <a:buNone/>
              <a:defRPr sz="1600" b="1"/>
            </a:lvl6pPr>
            <a:lvl7pPr marL="2739814" indent="0">
              <a:buNone/>
              <a:defRPr sz="1600" b="1"/>
            </a:lvl7pPr>
            <a:lvl8pPr marL="3196450" indent="0">
              <a:buNone/>
              <a:defRPr sz="1600" b="1"/>
            </a:lvl8pPr>
            <a:lvl9pPr marL="365308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8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1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35" indent="0">
              <a:buNone/>
              <a:defRPr sz="2000" b="1"/>
            </a:lvl2pPr>
            <a:lvl3pPr marL="913271" indent="0">
              <a:buNone/>
              <a:defRPr sz="1800" b="1"/>
            </a:lvl3pPr>
            <a:lvl4pPr marL="1369906" indent="0">
              <a:buNone/>
              <a:defRPr sz="1600" b="1"/>
            </a:lvl4pPr>
            <a:lvl5pPr marL="1826543" indent="0">
              <a:buNone/>
              <a:defRPr sz="1600" b="1"/>
            </a:lvl5pPr>
            <a:lvl6pPr marL="2283177" indent="0">
              <a:buNone/>
              <a:defRPr sz="1600" b="1"/>
            </a:lvl6pPr>
            <a:lvl7pPr marL="2739814" indent="0">
              <a:buNone/>
              <a:defRPr sz="1600" b="1"/>
            </a:lvl7pPr>
            <a:lvl8pPr marL="3196450" indent="0">
              <a:buNone/>
              <a:defRPr sz="1600" b="1"/>
            </a:lvl8pPr>
            <a:lvl9pPr marL="365308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AA50-C0A9-4626-8184-7DADBFECA2C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503759"/>
      </p:ext>
    </p:extLst>
  </p:cSld>
  <p:clrMapOvr>
    <a:masterClrMapping/>
  </p:clrMapOvr>
  <p:transition spd="slow">
    <p:wheel spokes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4A87-A01D-4F22-955E-864C60B2258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506694"/>
      </p:ext>
    </p:extLst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5926767" y="5127302"/>
            <a:ext cx="923088" cy="377240"/>
          </a:xfrm>
          <a:prstGeom prst="rect">
            <a:avLst/>
          </a:prstGeom>
          <a:noFill/>
          <a:ln>
            <a:noFill/>
          </a:ln>
          <a:extLst/>
        </p:spPr>
        <p:txBody>
          <a:bodyPr lIns="80063" tIns="40032" rIns="80063" bIns="40032"/>
          <a:lstStyle>
            <a:lvl1pPr eaLnBrk="0" hangingPunct="0"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5pPr>
            <a:lvl6pPr marL="2514600" indent="-228600" defTabSz="1042988" eaLnBrk="0" fontAlgn="base" hangingPunct="0">
              <a:spcBef>
                <a:spcPts val="1200"/>
              </a:spcBef>
              <a:spcAft>
                <a:spcPct val="0"/>
              </a:spcAft>
              <a:buFont typeface="Wingdings" pitchFamily="2" charset="2"/>
              <a:buChar char="q"/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6pPr>
            <a:lvl7pPr marL="2971800" indent="-228600" defTabSz="1042988" eaLnBrk="0" fontAlgn="base" hangingPunct="0">
              <a:spcBef>
                <a:spcPts val="1200"/>
              </a:spcBef>
              <a:spcAft>
                <a:spcPct val="0"/>
              </a:spcAft>
              <a:buFont typeface="Wingdings" pitchFamily="2" charset="2"/>
              <a:buChar char="q"/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7pPr>
            <a:lvl8pPr marL="3429000" indent="-228600" defTabSz="1042988" eaLnBrk="0" fontAlgn="base" hangingPunct="0">
              <a:spcBef>
                <a:spcPts val="1200"/>
              </a:spcBef>
              <a:spcAft>
                <a:spcPct val="0"/>
              </a:spcAft>
              <a:buFont typeface="Wingdings" pitchFamily="2" charset="2"/>
              <a:buChar char="q"/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8pPr>
            <a:lvl9pPr marL="3886200" indent="-228600" defTabSz="1042988" eaLnBrk="0" fontAlgn="base" hangingPunct="0">
              <a:spcBef>
                <a:spcPts val="1200"/>
              </a:spcBef>
              <a:spcAft>
                <a:spcPct val="0"/>
              </a:spcAft>
              <a:buFont typeface="Wingdings" pitchFamily="2" charset="2"/>
              <a:buChar char="q"/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9pPr>
          </a:lstStyle>
          <a:p>
            <a:pPr defTabSz="913212" eaLnBrk="1" hangingPunct="1">
              <a:defRPr/>
            </a:pPr>
            <a:endParaRPr lang="ru-RU" sz="1800" b="0" u="none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1" y="1606877"/>
            <a:ext cx="7320689" cy="4829253"/>
          </a:xfrm>
        </p:spPr>
        <p:txBody>
          <a:bodyPr/>
          <a:lstStyle>
            <a:lvl1pPr marL="318304" indent="0">
              <a:buFontTx/>
              <a:buNone/>
              <a:defRPr b="1">
                <a:latin typeface="+mj-lt"/>
              </a:defRPr>
            </a:lvl1pPr>
            <a:lvl2pPr marL="315523" indent="2783">
              <a:defRPr>
                <a:latin typeface="+mj-lt"/>
              </a:defRPr>
            </a:lvl2pPr>
            <a:lvl3pPr marL="550429" indent="-227955">
              <a:tabLst/>
              <a:defRPr>
                <a:latin typeface="+mj-lt"/>
              </a:defRPr>
            </a:lvl3pPr>
            <a:lvl4pPr marL="0" indent="315523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75"/>
            <a:ext cx="7337192" cy="1105803"/>
          </a:xfrm>
        </p:spPr>
        <p:txBody>
          <a:bodyPr/>
          <a:lstStyle>
            <a:lvl1pPr marL="0" marR="0" indent="0" defTabSz="9132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1C6CF-FD70-429C-BE6F-2D47A786308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38495"/>
      </p:ext>
    </p:extLst>
  </p:cSld>
  <p:clrMapOvr>
    <a:masterClrMapping/>
  </p:clrMapOvr>
  <p:transition spd="slow">
    <p:wheel spokes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1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BBD6A6B-995D-4DB0-B583-8D3A1356F1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510825"/>
      </p:ext>
    </p:extLst>
  </p:cSld>
  <p:clrMapOvr>
    <a:masterClrMapping/>
  </p:clrMapOvr>
  <p:transition spd="slow">
    <p:wheel spokes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635" indent="0">
              <a:buNone/>
              <a:defRPr sz="1200"/>
            </a:lvl2pPr>
            <a:lvl3pPr marL="913271" indent="0">
              <a:buNone/>
              <a:defRPr sz="1000"/>
            </a:lvl3pPr>
            <a:lvl4pPr marL="1369906" indent="0">
              <a:buNone/>
              <a:defRPr sz="900"/>
            </a:lvl4pPr>
            <a:lvl5pPr marL="1826543" indent="0">
              <a:buNone/>
              <a:defRPr sz="900"/>
            </a:lvl5pPr>
            <a:lvl6pPr marL="2283177" indent="0">
              <a:buNone/>
              <a:defRPr sz="900"/>
            </a:lvl6pPr>
            <a:lvl7pPr marL="2739814" indent="0">
              <a:buNone/>
              <a:defRPr sz="900"/>
            </a:lvl7pPr>
            <a:lvl8pPr marL="3196450" indent="0">
              <a:buNone/>
              <a:defRPr sz="900"/>
            </a:lvl8pPr>
            <a:lvl9pPr marL="365308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F5D9-17FF-4B8A-9086-F903DD3587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025088"/>
      </p:ext>
    </p:extLst>
  </p:cSld>
  <p:clrMapOvr>
    <a:masterClrMapping/>
  </p:clrMapOvr>
  <p:transition spd="slow">
    <p:wheel spokes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635" indent="0">
              <a:buNone/>
              <a:defRPr sz="2800"/>
            </a:lvl2pPr>
            <a:lvl3pPr marL="913271" indent="0">
              <a:buNone/>
              <a:defRPr sz="2400"/>
            </a:lvl3pPr>
            <a:lvl4pPr marL="1369906" indent="0">
              <a:buNone/>
              <a:defRPr sz="2000"/>
            </a:lvl4pPr>
            <a:lvl5pPr marL="1826543" indent="0">
              <a:buNone/>
              <a:defRPr sz="2000"/>
            </a:lvl5pPr>
            <a:lvl6pPr marL="2283177" indent="0">
              <a:buNone/>
              <a:defRPr sz="2000"/>
            </a:lvl6pPr>
            <a:lvl7pPr marL="2739814" indent="0">
              <a:buNone/>
              <a:defRPr sz="2000"/>
            </a:lvl7pPr>
            <a:lvl8pPr marL="3196450" indent="0">
              <a:buNone/>
              <a:defRPr sz="2000"/>
            </a:lvl8pPr>
            <a:lvl9pPr marL="365308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635" indent="0">
              <a:buNone/>
              <a:defRPr sz="1200"/>
            </a:lvl2pPr>
            <a:lvl3pPr marL="913271" indent="0">
              <a:buNone/>
              <a:defRPr sz="1000"/>
            </a:lvl3pPr>
            <a:lvl4pPr marL="1369906" indent="0">
              <a:buNone/>
              <a:defRPr sz="900"/>
            </a:lvl4pPr>
            <a:lvl5pPr marL="1826543" indent="0">
              <a:buNone/>
              <a:defRPr sz="900"/>
            </a:lvl5pPr>
            <a:lvl6pPr marL="2283177" indent="0">
              <a:buNone/>
              <a:defRPr sz="900"/>
            </a:lvl6pPr>
            <a:lvl7pPr marL="2739814" indent="0">
              <a:buNone/>
              <a:defRPr sz="900"/>
            </a:lvl7pPr>
            <a:lvl8pPr marL="3196450" indent="0">
              <a:buNone/>
              <a:defRPr sz="900"/>
            </a:lvl8pPr>
            <a:lvl9pPr marL="365308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74DC-DA40-4C44-82D9-EFD05A28A75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102289"/>
      </p:ext>
    </p:extLst>
  </p:cSld>
  <p:clrMapOvr>
    <a:masterClrMapping/>
  </p:clrMapOvr>
  <p:transition spd="slow">
    <p:wheel spokes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EC3CA-9670-47C7-BE9D-1F57EBE932B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682944"/>
      </p:ext>
    </p:extLst>
  </p:cSld>
  <p:clrMapOvr>
    <a:masterClrMapping/>
  </p:clrMapOvr>
  <p:transition spd="slow">
    <p:wheel spokes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6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C408-D565-4E51-B25E-D0DA0F38DA5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51047"/>
      </p:ext>
    </p:extLst>
  </p:cSld>
  <p:clrMapOvr>
    <a:masterClrMapping/>
  </p:clrMapOvr>
  <p:transition spd="slow">
    <p:wheel spokes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2777424"/>
      </p:ext>
    </p:extLst>
  </p:cSld>
  <p:clrMapOvr>
    <a:masterClrMapping/>
  </p:clrMapOvr>
  <p:transition spd="slow">
    <p:wheel spokes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5926767" y="5127302"/>
            <a:ext cx="923088" cy="377240"/>
          </a:xfrm>
          <a:prstGeom prst="rect">
            <a:avLst/>
          </a:prstGeom>
          <a:noFill/>
          <a:ln>
            <a:noFill/>
          </a:ln>
          <a:extLst/>
        </p:spPr>
        <p:txBody>
          <a:bodyPr lIns="80147" tIns="40074" rIns="80147" bIns="40074"/>
          <a:lstStyle>
            <a:lvl1pPr eaLnBrk="0" hangingPunct="0"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5pPr>
            <a:lvl6pPr marL="2514600" indent="-228600" defTabSz="1042988" eaLnBrk="0" fontAlgn="base" hangingPunct="0">
              <a:spcBef>
                <a:spcPts val="1200"/>
              </a:spcBef>
              <a:spcAft>
                <a:spcPct val="0"/>
              </a:spcAft>
              <a:buFont typeface="Wingdings" pitchFamily="2" charset="2"/>
              <a:buChar char="q"/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6pPr>
            <a:lvl7pPr marL="2971800" indent="-228600" defTabSz="1042988" eaLnBrk="0" fontAlgn="base" hangingPunct="0">
              <a:spcBef>
                <a:spcPts val="1200"/>
              </a:spcBef>
              <a:spcAft>
                <a:spcPct val="0"/>
              </a:spcAft>
              <a:buFont typeface="Wingdings" pitchFamily="2" charset="2"/>
              <a:buChar char="q"/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7pPr>
            <a:lvl8pPr marL="3429000" indent="-228600" defTabSz="1042988" eaLnBrk="0" fontAlgn="base" hangingPunct="0">
              <a:spcBef>
                <a:spcPts val="1200"/>
              </a:spcBef>
              <a:spcAft>
                <a:spcPct val="0"/>
              </a:spcAft>
              <a:buFont typeface="Wingdings" pitchFamily="2" charset="2"/>
              <a:buChar char="q"/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8pPr>
            <a:lvl9pPr marL="3886200" indent="-228600" defTabSz="1042988" eaLnBrk="0" fontAlgn="base" hangingPunct="0">
              <a:spcBef>
                <a:spcPts val="1200"/>
              </a:spcBef>
              <a:spcAft>
                <a:spcPct val="0"/>
              </a:spcAft>
              <a:buFont typeface="Wingdings" pitchFamily="2" charset="2"/>
              <a:buChar char="q"/>
              <a:defRPr sz="1000" b="1" u="sng">
                <a:solidFill>
                  <a:srgbClr val="005AA9"/>
                </a:solidFill>
                <a:latin typeface="Arial Narrow" pitchFamily="34" charset="0"/>
              </a:defRPr>
            </a:lvl9pPr>
          </a:lstStyle>
          <a:p>
            <a:pPr defTabSz="914179" eaLnBrk="1" hangingPunct="1">
              <a:defRPr/>
            </a:pPr>
            <a:endParaRPr lang="ru-RU" sz="1800" b="0" u="none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6A0D9-944A-4D5A-A305-F93EC0C6DCD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605670"/>
      </p:ext>
    </p:extLst>
  </p:cSld>
  <p:clrMapOvr>
    <a:masterClrMapping/>
  </p:clrMapOvr>
  <p:transition spd="slow">
    <p:wheel spokes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643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6FE2F-6F84-4E75-8CC8-70DB1E14F7E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782268"/>
      </p:ext>
    </p:extLst>
  </p:cSld>
  <p:clrMapOvr>
    <a:masterClrMapping/>
  </p:clrMapOvr>
  <p:transition spd="slow">
    <p:wheel spokes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643" cy="685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8FBC3-B6B5-4583-9D9D-A78CE4DD0CA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603476"/>
      </p:ext>
    </p:extLst>
  </p:cSld>
  <p:clrMapOvr>
    <a:masterClrMapping/>
  </p:clrMapOvr>
  <p:transition spd="slow">
    <p:wheel spokes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C0C99-F171-435A-93AD-282EECB97BC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866460"/>
      </p:ext>
    </p:extLst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" y="0"/>
            <a:ext cx="9142643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1" y="1606877"/>
            <a:ext cx="7320689" cy="4829253"/>
          </a:xfrm>
        </p:spPr>
        <p:txBody>
          <a:bodyPr/>
          <a:lstStyle>
            <a:lvl1pPr marL="318304" indent="0">
              <a:buFontTx/>
              <a:buNone/>
              <a:defRPr b="1">
                <a:latin typeface="+mj-lt"/>
              </a:defRPr>
            </a:lvl1pPr>
            <a:lvl2pPr marL="318304" indent="0">
              <a:defRPr>
                <a:latin typeface="+mj-lt"/>
              </a:defRPr>
            </a:lvl2pPr>
            <a:lvl3pPr marL="550429" indent="-227955">
              <a:defRPr>
                <a:latin typeface="+mj-lt"/>
              </a:defRPr>
            </a:lvl3pPr>
            <a:lvl4pPr marL="0" indent="315523">
              <a:defRPr>
                <a:latin typeface="+mj-lt"/>
              </a:defRPr>
            </a:lvl4pPr>
            <a:lvl5pPr marL="125653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75"/>
            <a:ext cx="7337901" cy="1105803"/>
          </a:xfrm>
        </p:spPr>
        <p:txBody>
          <a:bodyPr/>
          <a:lstStyle>
            <a:lvl1pPr marL="0" marR="0" indent="0" defTabSz="9132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9A386-BA5C-4A3E-A81A-0278D6F3A0D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184251"/>
      </p:ext>
    </p:extLst>
  </p:cSld>
  <p:clrMapOvr>
    <a:masterClrMapping/>
  </p:clrMapOvr>
  <p:transition spd="slow">
    <p:wheel spokes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B0CA0-027C-436D-8C37-35FDAC665D6F}" type="datetimeFigureOut">
              <a:rPr lang="ru-RU"/>
              <a:pPr>
                <a:defRPr/>
              </a:pPr>
              <a:t>01.12.2019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F4FCC-A34E-4A0D-9074-C96ED4AC85E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573498"/>
      </p:ext>
    </p:extLst>
  </p:cSld>
  <p:clrMapOvr>
    <a:masterClrMapping/>
  </p:clrMapOvr>
  <p:transition spd="slow">
    <p:wheel spokes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6D803-5016-42B1-94E3-63427E3136EE}" type="datetimeFigureOut">
              <a:rPr lang="ru-RU"/>
              <a:pPr>
                <a:defRPr/>
              </a:pPr>
              <a:t>01.12.2019</a:t>
            </a:fld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C759D-4906-4F3F-ACFC-539205D373C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917107"/>
      </p:ext>
    </p:extLst>
  </p:cSld>
  <p:clrMapOvr>
    <a:masterClrMapping/>
  </p:clrMapOvr>
  <p:transition spd="slow">
    <p:wheel spokes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C83DD-9168-4FB2-911E-FDC8DF797304}" type="datetimeFigureOut">
              <a:rPr lang="ru-RU"/>
              <a:pPr>
                <a:defRPr/>
              </a:pPr>
              <a:t>01.12.2019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5873144"/>
            <a:ext cx="567428" cy="652251"/>
          </a:xfrm>
        </p:spPr>
        <p:txBody>
          <a:bodyPr/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8036428C-F5C6-4749-968D-94112DD295A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914325"/>
      </p:ext>
    </p:extLst>
  </p:cSld>
  <p:clrMapOvr>
    <a:masterClrMapping/>
  </p:clrMapOvr>
  <p:transition spd="slow">
    <p:wheel spokes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04ACF-E597-47FB-8A01-8201CF48153D}" type="datetimeFigureOut">
              <a:rPr lang="ru-RU"/>
              <a:pPr>
                <a:defRPr/>
              </a:pPr>
              <a:t>01.12.2019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2B850-C46F-47C7-A688-4FB741E46C9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33537"/>
      </p:ext>
    </p:extLst>
  </p:cSld>
  <p:clrMapOvr>
    <a:masterClrMapping/>
  </p:clrMapOvr>
  <p:transition spd="slow">
    <p:wheel spokes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646BC-EFF2-4A38-AF33-C6FE8B2C9209}" type="datetimeFigureOut">
              <a:rPr lang="ru-RU"/>
              <a:pPr>
                <a:defRPr/>
              </a:pPr>
              <a:t>01.12.2019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5CE1A-3DD8-4F7C-9A33-8C52EA51058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802602"/>
      </p:ext>
    </p:extLst>
  </p:cSld>
  <p:clrMapOvr>
    <a:masterClrMapping/>
  </p:clrMapOvr>
  <p:transition spd="slow">
    <p:wheel spokes="1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BB050-A252-4505-8D00-1754FDB42514}" type="datetimeFigureOut">
              <a:rPr lang="ru-RU"/>
              <a:pPr>
                <a:defRPr/>
              </a:pPr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C8BA7-EA7F-4791-9C84-2138E7AADA1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780316"/>
      </p:ext>
    </p:extLst>
  </p:cSld>
  <p:clrMapOvr>
    <a:masterClrMapping/>
  </p:clrMapOvr>
  <p:transition spd="slow">
    <p:wheel spokes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C503E-879F-4E8D-B7D0-2F6D9B255E7F}" type="datetimeFigureOut">
              <a:rPr lang="ru-RU"/>
              <a:pPr>
                <a:defRPr/>
              </a:pPr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AB393-DBB2-4920-B894-6E7AC510BB4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248346"/>
      </p:ext>
    </p:extLst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" y="0"/>
            <a:ext cx="9142643" cy="685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1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1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6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2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99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65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1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98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64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30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B0217-78FC-42F5-97E2-099E7B98A1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84011"/>
      </p:ext>
    </p:extLst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5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B4854-59CA-425E-91F2-485FB48775E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382035"/>
      </p:ext>
    </p:extLst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35" indent="0">
              <a:buNone/>
              <a:defRPr sz="2000" b="1"/>
            </a:lvl2pPr>
            <a:lvl3pPr marL="913271" indent="0">
              <a:buNone/>
              <a:defRPr sz="1800" b="1"/>
            </a:lvl3pPr>
            <a:lvl4pPr marL="1369906" indent="0">
              <a:buNone/>
              <a:defRPr sz="1600" b="1"/>
            </a:lvl4pPr>
            <a:lvl5pPr marL="1826543" indent="0">
              <a:buNone/>
              <a:defRPr sz="1600" b="1"/>
            </a:lvl5pPr>
            <a:lvl6pPr marL="2283177" indent="0">
              <a:buNone/>
              <a:defRPr sz="1600" b="1"/>
            </a:lvl6pPr>
            <a:lvl7pPr marL="2739814" indent="0">
              <a:buNone/>
              <a:defRPr sz="1600" b="1"/>
            </a:lvl7pPr>
            <a:lvl8pPr marL="3196450" indent="0">
              <a:buNone/>
              <a:defRPr sz="1600" b="1"/>
            </a:lvl8pPr>
            <a:lvl9pPr marL="365308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35" indent="0">
              <a:buNone/>
              <a:defRPr sz="2000" b="1"/>
            </a:lvl2pPr>
            <a:lvl3pPr marL="913271" indent="0">
              <a:buNone/>
              <a:defRPr sz="1800" b="1"/>
            </a:lvl3pPr>
            <a:lvl4pPr marL="1369906" indent="0">
              <a:buNone/>
              <a:defRPr sz="1600" b="1"/>
            </a:lvl4pPr>
            <a:lvl5pPr marL="1826543" indent="0">
              <a:buNone/>
              <a:defRPr sz="1600" b="1"/>
            </a:lvl5pPr>
            <a:lvl6pPr marL="2283177" indent="0">
              <a:buNone/>
              <a:defRPr sz="1600" b="1"/>
            </a:lvl6pPr>
            <a:lvl7pPr marL="2739814" indent="0">
              <a:buNone/>
              <a:defRPr sz="1600" b="1"/>
            </a:lvl7pPr>
            <a:lvl8pPr marL="3196450" indent="0">
              <a:buNone/>
              <a:defRPr sz="1600" b="1"/>
            </a:lvl8pPr>
            <a:lvl9pPr marL="365308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B82F8-B708-4F43-BD60-F622B3ADEFB8}" type="datetimeFigureOut">
              <a:rPr lang="ru-RU"/>
              <a:pPr>
                <a:defRPr/>
              </a:pPr>
              <a:t>01.12.2019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1BBA9-D7D7-4956-82B3-0B80C5BF110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805651"/>
      </p:ext>
    </p:extLst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0ADF9-2AEE-413A-BBBC-3D7933105523}" type="datetimeFigureOut">
              <a:rPr lang="ru-RU"/>
              <a:pPr>
                <a:defRPr/>
              </a:pPr>
              <a:t>01.12.2019</a:t>
            </a:fld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147F2-A0CC-419F-81AD-A5D885154CD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430878"/>
      </p:ext>
    </p:extLst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F9872-4163-411F-B858-A91E22DBB280}" type="datetimeFigureOut">
              <a:rPr lang="ru-RU"/>
              <a:pPr>
                <a:defRPr/>
              </a:pPr>
              <a:t>01.12.2019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5873150"/>
            <a:ext cx="567428" cy="652251"/>
          </a:xfrm>
        </p:spPr>
        <p:txBody>
          <a:bodyPr/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9914C197-2A8E-46F9-B11A-BE694CD9A97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421884"/>
      </p:ext>
    </p:extLst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635" indent="0">
              <a:buNone/>
              <a:defRPr sz="1200"/>
            </a:lvl2pPr>
            <a:lvl3pPr marL="913271" indent="0">
              <a:buNone/>
              <a:defRPr sz="1000"/>
            </a:lvl3pPr>
            <a:lvl4pPr marL="1369906" indent="0">
              <a:buNone/>
              <a:defRPr sz="900"/>
            </a:lvl4pPr>
            <a:lvl5pPr marL="1826543" indent="0">
              <a:buNone/>
              <a:defRPr sz="900"/>
            </a:lvl5pPr>
            <a:lvl6pPr marL="2283177" indent="0">
              <a:buNone/>
              <a:defRPr sz="900"/>
            </a:lvl6pPr>
            <a:lvl7pPr marL="2739814" indent="0">
              <a:buNone/>
              <a:defRPr sz="900"/>
            </a:lvl7pPr>
            <a:lvl8pPr marL="3196450" indent="0">
              <a:buNone/>
              <a:defRPr sz="900"/>
            </a:lvl8pPr>
            <a:lvl9pPr marL="365308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B8A45-1442-4FBB-B0F7-E583FE0DE456}" type="datetimeFigureOut">
              <a:rPr lang="ru-RU"/>
              <a:pPr>
                <a:defRPr/>
              </a:pPr>
              <a:t>01.12.2019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4EA9E-1521-4034-92EF-2BD4F481EF3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319258"/>
      </p:ext>
    </p:extLst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53" y="489553"/>
            <a:ext cx="7343979" cy="11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28" tIns="45664" rIns="91328" bIns="456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853" y="1599679"/>
            <a:ext cx="7343979" cy="483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28" tIns="45664" rIns="91328" bIns="456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6356939"/>
            <a:ext cx="2133962" cy="364281"/>
          </a:xfrm>
          <a:prstGeom prst="rect">
            <a:avLst/>
          </a:prstGeom>
        </p:spPr>
        <p:txBody>
          <a:bodyPr vert="horz" wrap="square" lIns="91328" tIns="45664" rIns="91328" bIns="45664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FontTx/>
              <a:buNone/>
              <a:defRPr sz="1200" b="0" u="none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913212">
              <a:defRPr/>
            </a:pPr>
            <a:fld id="{1E620D4D-61A6-483E-AA1D-5AAFA4CB6485}" type="datetimeFigureOut">
              <a:rPr lang="ru-RU" smtClean="0"/>
              <a:pPr defTabSz="913212">
                <a:defRPr/>
              </a:pPr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73" y="6356939"/>
            <a:ext cx="2896867" cy="364281"/>
          </a:xfrm>
          <a:prstGeom prst="rect">
            <a:avLst/>
          </a:prstGeom>
        </p:spPr>
        <p:txBody>
          <a:bodyPr vert="horz" wrap="square" lIns="91328" tIns="45664" rIns="91328" bIns="45664" numCol="1" anchor="ctr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200" b="0" u="none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913212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609"/>
            <a:ext cx="620370" cy="632094"/>
          </a:xfrm>
          <a:prstGeom prst="rect">
            <a:avLst/>
          </a:prstGeom>
        </p:spPr>
        <p:txBody>
          <a:bodyPr vert="horz" lIns="91328" tIns="45664" rIns="91328" bIns="45664" rtlCol="0" anchor="ctr">
            <a:normAutofit/>
          </a:bodyPr>
          <a:lstStyle>
            <a:lvl1pPr algn="ctr" defTabSz="913271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400" b="0" u="none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03FCF616-0544-4FDD-A6B2-F9378AF3039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204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ransition spd="slow">
    <p:wheel spokes="1"/>
  </p:transition>
  <p:hf hdr="0" ftr="0" dt="0"/>
  <p:txStyles>
    <p:titleStyle>
      <a:lvl1pPr algn="l" defTabSz="913212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3212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3212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3212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3212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00312" algn="l" defTabSz="913212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800621" algn="l" defTabSz="913212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200935" algn="l" defTabSz="913212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601246" algn="l" defTabSz="913212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8304" indent="-318304" algn="l" defTabSz="913212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8304" indent="82011" algn="l" defTabSz="91321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4099" indent="-227955" algn="l" defTabSz="91321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401091" indent="-1085566" algn="just" defTabSz="913212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buChar char="–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6535" indent="344713" algn="l" defTabSz="913212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buChar char="»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1496" indent="-228318" algn="l" defTabSz="9132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131" indent="-228318" algn="l" defTabSz="9132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4768" indent="-228318" algn="l" defTabSz="9132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1403" indent="-228318" algn="l" defTabSz="9132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35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271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906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543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177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814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450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084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81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28" tIns="45664" rIns="91328" bIns="456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81" y="1600206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28" tIns="45664" rIns="91328" bIns="456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76"/>
            <a:ext cx="2133600" cy="365125"/>
          </a:xfrm>
          <a:prstGeom prst="rect">
            <a:avLst/>
          </a:prstGeom>
        </p:spPr>
        <p:txBody>
          <a:bodyPr vert="horz" lIns="91328" tIns="45664" rIns="91328" bIns="4566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76"/>
            <a:ext cx="2895600" cy="365125"/>
          </a:xfrm>
          <a:prstGeom prst="rect">
            <a:avLst/>
          </a:prstGeom>
        </p:spPr>
        <p:txBody>
          <a:bodyPr vert="horz" lIns="91328" tIns="45664" rIns="91328" bIns="4566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5" y="6042050"/>
            <a:ext cx="619125" cy="631825"/>
          </a:xfrm>
          <a:prstGeom prst="rect">
            <a:avLst/>
          </a:prstGeom>
        </p:spPr>
        <p:txBody>
          <a:bodyPr vert="horz" lIns="91328" tIns="45664" rIns="91328" bIns="45664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  <a:latin typeface="Arial"/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41917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ransition spd="slow">
    <p:wheel spokes="1"/>
  </p:transition>
  <p:hf hdr="0" ftr="0" dt="0"/>
  <p:txStyles>
    <p:titleStyle>
      <a:lvl1pPr algn="l" defTabSz="911847" rtl="0" fontAlgn="base">
        <a:lnSpc>
          <a:spcPts val="456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1847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1847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1847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1847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6716" algn="l" defTabSz="911847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3432" algn="l" defTabSz="911847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70148" algn="l" defTabSz="911847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6865" algn="l" defTabSz="911847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7164" algn="l" defTabSz="911847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164" algn="l" defTabSz="911847" rtl="0" fontAlgn="base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228" indent="-226773" algn="l" defTabSz="911847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3993" algn="just" defTabSz="911847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5970" algn="l" defTabSz="911847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1496" indent="-228318" algn="l" defTabSz="9132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131" indent="-228318" algn="l" defTabSz="9132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4768" indent="-228318" algn="l" defTabSz="9132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1403" indent="-228318" algn="l" defTabSz="9132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35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271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906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543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177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814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450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084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47" y="489549"/>
            <a:ext cx="7343979" cy="11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847" y="1599673"/>
            <a:ext cx="7343979" cy="483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6356933"/>
            <a:ext cx="2133962" cy="364281"/>
          </a:xfrm>
          <a:prstGeom prst="rect">
            <a:avLst/>
          </a:prstGeom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FontTx/>
              <a:buNone/>
              <a:defRPr sz="1200" b="0" u="none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914179">
              <a:defRPr/>
            </a:pPr>
            <a:fld id="{4D890195-9F55-42AB-95C2-B324BDDFB59A}" type="datetimeFigureOut">
              <a:rPr lang="ru-RU"/>
              <a:pPr defTabSz="914179">
                <a:defRPr/>
              </a:pPr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67" y="6356933"/>
            <a:ext cx="2896867" cy="364281"/>
          </a:xfrm>
          <a:prstGeom prst="rect">
            <a:avLst/>
          </a:prstGeom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200" b="0" u="none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914179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606"/>
            <a:ext cx="620370" cy="632094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 defTabSz="914239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400" b="0" u="none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799A28FD-A192-4A7D-878A-0A963F7C3EC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66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ransition spd="slow">
    <p:wheel spokes="1"/>
  </p:transition>
  <p:hf hdr="0" ftr="0" dt="0"/>
  <p:txStyles>
    <p:titleStyle>
      <a:lvl1pPr algn="l" defTabSz="914179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4179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4179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4179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4179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00736" algn="l" defTabSz="914179" rtl="0" fontAlgn="base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801472" algn="l" defTabSz="914179" rtl="0" fontAlgn="base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202207" algn="l" defTabSz="914179" rtl="0" fontAlgn="base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602943" algn="l" defTabSz="914179" rtl="0" fontAlgn="base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8641" indent="-318641" algn="l" defTabSz="914179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8641" indent="82096" algn="l" defTabSz="914179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4759" indent="-228197" algn="l" defTabSz="914179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402575" indent="-1086718" algn="just" defTabSz="914179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buChar char="–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865" indent="345078" algn="l" defTabSz="914179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buChar char="»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0150" y="3395163"/>
            <a:ext cx="7772943" cy="1470086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100000"/>
              </a:lnSpc>
              <a:defRPr/>
            </a:pPr>
            <a:r>
              <a:rPr lang="ru-RU" sz="2400" dirty="0" smtClean="0"/>
              <a:t>Характерные нарушения, выявляемые </a:t>
            </a:r>
            <a:r>
              <a:rPr lang="ru-RU" sz="2400" dirty="0"/>
              <a:t>в ходе выездного налогового контроля</a:t>
            </a:r>
            <a:endParaRPr lang="ru-RU" sz="2100" dirty="0"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5049557"/>
            <a:ext cx="6401886" cy="1569435"/>
          </a:xfrm>
        </p:spPr>
        <p:txBody>
          <a:bodyPr/>
          <a:lstStyle/>
          <a:p>
            <a:pPr eaLnBrk="1" hangingPunct="1">
              <a:buFont typeface="+mj-lt"/>
              <a:buNone/>
              <a:defRPr/>
            </a:pPr>
            <a:r>
              <a:rPr lang="ru-RU" sz="21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Богданов Лев Валерьевич</a:t>
            </a:r>
            <a:r>
              <a:rPr lang="ru-RU" sz="21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/>
            </a:r>
            <a:br>
              <a:rPr lang="ru-RU" sz="21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</a:br>
            <a:r>
              <a:rPr lang="ru-RU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и.о. начальника </a:t>
            </a:r>
            <a:r>
              <a:rPr lang="ru-RU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контрольного отдела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47998" y="2384390"/>
            <a:ext cx="3571536" cy="914304"/>
          </a:xfrm>
          <a:prstGeom prst="rect">
            <a:avLst/>
          </a:prstGeom>
        </p:spPr>
        <p:txBody>
          <a:bodyPr lIns="91312" tIns="45656" rIns="91312" bIns="45656" anchor="ctr"/>
          <a:lstStyle>
            <a:lvl1pPr>
              <a:spcBef>
                <a:spcPct val="0"/>
              </a:spcBef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0"/>
              </a:spcBef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0"/>
              </a:spcBef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0"/>
              </a:spcBef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0"/>
              </a:spcBef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13051">
              <a:defRPr/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УПРАВЛЕНИЕ ФЕДЕРАЛЬНОЙ НАЛОГОВОЙ СЛУЖБЫ</a:t>
            </a:r>
          </a:p>
          <a:p>
            <a:pPr algn="ctr" defTabSz="913051">
              <a:defRPr/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БРЯНСКОЙ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62491654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трелка вправо 28"/>
          <p:cNvSpPr/>
          <p:nvPr/>
        </p:nvSpPr>
        <p:spPr>
          <a:xfrm rot="5400000">
            <a:off x="4555378" y="1709593"/>
            <a:ext cx="655162" cy="48486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95535" y="2279605"/>
            <a:ext cx="8457817" cy="2520280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10"/>
          </p:nvPr>
        </p:nvSpPr>
        <p:spPr bwMode="auto">
          <a:xfrm>
            <a:off x="8305303" y="6084253"/>
            <a:ext cx="619125" cy="631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 smtClean="0">
                <a:solidFill>
                  <a:srgbClr val="FFFFFF"/>
                </a:solidFill>
                <a:latin typeface="Calibri" panose="020F0502020204030204" pitchFamily="34" charset="0"/>
              </a:rPr>
              <a:t>9</a:t>
            </a: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3012641"/>
            <a:ext cx="2162985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ru-RU" sz="1600" b="1" dirty="0" smtClean="0">
                <a:solidFill>
                  <a:schemeClr val="bg1"/>
                </a:solidFill>
              </a:rPr>
              <a:t>Проверяемый налогоплательщик – производитель, ОСНО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54130" y="2921989"/>
            <a:ext cx="2306301" cy="12961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hangingPunct="1">
              <a:defRPr/>
            </a:pPr>
            <a:r>
              <a:rPr lang="ru-RU" b="1" dirty="0" smtClean="0">
                <a:ea typeface="Times New Roman" pitchFamily="18" charset="0"/>
              </a:rPr>
              <a:t>Индивидуальный предприниматель ЕНВД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168453" y="2811100"/>
            <a:ext cx="2951109" cy="758961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sz="1400" b="1" dirty="0" smtClean="0"/>
              <a:t>Реализация произведенных мясных изделий</a:t>
            </a:r>
            <a:endParaRPr lang="ru-RU" sz="1400" b="1" dirty="0"/>
          </a:p>
        </p:txBody>
      </p:sp>
      <p:sp>
        <p:nvSpPr>
          <p:cNvPr id="10" name="Стрелка вправо 9"/>
          <p:cNvSpPr/>
          <p:nvPr/>
        </p:nvSpPr>
        <p:spPr>
          <a:xfrm rot="10800000" flipH="1">
            <a:off x="3201116" y="3570061"/>
            <a:ext cx="2949945" cy="900022"/>
          </a:xfrm>
          <a:prstGeom prst="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hangingPunct="1"/>
            <a:endParaRPr lang="ru-RU" altLang="ru-RU" sz="1400" b="1" dirty="0" smtClean="0">
              <a:cs typeface="Times New Roman" panose="02020603050405020304" pitchFamily="18" charset="0"/>
            </a:endParaRPr>
          </a:p>
          <a:p>
            <a:pPr algn="ctr" eaLnBrk="1" hangingPunct="1"/>
            <a:endParaRPr lang="ru-RU" altLang="ru-RU" sz="1400" b="1" dirty="0">
              <a:cs typeface="Times New Roman" panose="02020603050405020304" pitchFamily="18" charset="0"/>
            </a:endParaRPr>
          </a:p>
          <a:p>
            <a:pPr algn="ctr" eaLnBrk="1" hangingPunct="1"/>
            <a:endParaRPr lang="ru-RU" altLang="ru-RU" sz="1400" b="1" dirty="0" smtClean="0">
              <a:cs typeface="Times New Roman" panose="02020603050405020304" pitchFamily="18" charset="0"/>
            </a:endParaRPr>
          </a:p>
          <a:p>
            <a:pPr algn="ctr" eaLnBrk="1" hangingPunct="1"/>
            <a:endParaRPr lang="ru-RU" altLang="ru-RU" sz="1400" b="1" dirty="0" smtClean="0"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63886" y="6104938"/>
            <a:ext cx="2250797" cy="5023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Розничные магазины,</a:t>
            </a:r>
          </a:p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Развозная торговля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Круговая стрелка 14"/>
          <p:cNvSpPr/>
          <p:nvPr/>
        </p:nvSpPr>
        <p:spPr>
          <a:xfrm rot="5400000">
            <a:off x="5877062" y="4726349"/>
            <a:ext cx="1828522" cy="1430991"/>
          </a:xfrm>
          <a:custGeom>
            <a:avLst/>
            <a:gdLst>
              <a:gd name="connsiteX0" fmla="*/ 938148 w 2489809"/>
              <a:gd name="connsiteY0" fmla="*/ 192259 h 1866024"/>
              <a:gd name="connsiteX1" fmla="*/ 1657838 w 2489809"/>
              <a:gd name="connsiteY1" fmla="*/ 218910 h 1866024"/>
              <a:gd name="connsiteX2" fmla="*/ 2311396 w 2489809"/>
              <a:gd name="connsiteY2" fmla="*/ 793987 h 1866024"/>
              <a:gd name="connsiteX3" fmla="*/ 2461877 w 2489809"/>
              <a:gd name="connsiteY3" fmla="*/ 814698 h 1866024"/>
              <a:gd name="connsiteX4" fmla="*/ 2215509 w 2489809"/>
              <a:gd name="connsiteY4" fmla="*/ 1066601 h 1866024"/>
              <a:gd name="connsiteX5" fmla="*/ 1956840 w 2489809"/>
              <a:gd name="connsiteY5" fmla="*/ 745188 h 1866024"/>
              <a:gd name="connsiteX6" fmla="*/ 2102968 w 2489809"/>
              <a:gd name="connsiteY6" fmla="*/ 765300 h 1866024"/>
              <a:gd name="connsiteX7" fmla="*/ 1540716 w 2489809"/>
              <a:gd name="connsiteY7" fmla="*/ 381851 h 1866024"/>
              <a:gd name="connsiteX8" fmla="*/ 1011451 w 2489809"/>
              <a:gd name="connsiteY8" fmla="*/ 369273 h 1866024"/>
              <a:gd name="connsiteX9" fmla="*/ 938148 w 2489809"/>
              <a:gd name="connsiteY9" fmla="*/ 192259 h 1866024"/>
              <a:gd name="connsiteX0" fmla="*/ 9636 w 1457162"/>
              <a:gd name="connsiteY0" fmla="*/ 39813 h 921775"/>
              <a:gd name="connsiteX1" fmla="*/ 653123 w 1457162"/>
              <a:gd name="connsiteY1" fmla="*/ 74084 h 921775"/>
              <a:gd name="connsiteX2" fmla="*/ 1306681 w 1457162"/>
              <a:gd name="connsiteY2" fmla="*/ 649161 h 921775"/>
              <a:gd name="connsiteX3" fmla="*/ 1457162 w 1457162"/>
              <a:gd name="connsiteY3" fmla="*/ 669872 h 921775"/>
              <a:gd name="connsiteX4" fmla="*/ 1210794 w 1457162"/>
              <a:gd name="connsiteY4" fmla="*/ 921775 h 921775"/>
              <a:gd name="connsiteX5" fmla="*/ 952125 w 1457162"/>
              <a:gd name="connsiteY5" fmla="*/ 600362 h 921775"/>
              <a:gd name="connsiteX6" fmla="*/ 1098253 w 1457162"/>
              <a:gd name="connsiteY6" fmla="*/ 620474 h 921775"/>
              <a:gd name="connsiteX7" fmla="*/ 536001 w 1457162"/>
              <a:gd name="connsiteY7" fmla="*/ 237025 h 921775"/>
              <a:gd name="connsiteX8" fmla="*/ 6736 w 1457162"/>
              <a:gd name="connsiteY8" fmla="*/ 224447 h 921775"/>
              <a:gd name="connsiteX9" fmla="*/ 9636 w 1457162"/>
              <a:gd name="connsiteY9" fmla="*/ 39813 h 921775"/>
              <a:gd name="connsiteX0" fmla="*/ 9636 w 1457162"/>
              <a:gd name="connsiteY0" fmla="*/ 23173 h 905135"/>
              <a:gd name="connsiteX1" fmla="*/ 653123 w 1457162"/>
              <a:gd name="connsiteY1" fmla="*/ 57444 h 905135"/>
              <a:gd name="connsiteX2" fmla="*/ 1306681 w 1457162"/>
              <a:gd name="connsiteY2" fmla="*/ 632521 h 905135"/>
              <a:gd name="connsiteX3" fmla="*/ 1457162 w 1457162"/>
              <a:gd name="connsiteY3" fmla="*/ 653232 h 905135"/>
              <a:gd name="connsiteX4" fmla="*/ 1210794 w 1457162"/>
              <a:gd name="connsiteY4" fmla="*/ 905135 h 905135"/>
              <a:gd name="connsiteX5" fmla="*/ 952125 w 1457162"/>
              <a:gd name="connsiteY5" fmla="*/ 583722 h 905135"/>
              <a:gd name="connsiteX6" fmla="*/ 1098253 w 1457162"/>
              <a:gd name="connsiteY6" fmla="*/ 603834 h 905135"/>
              <a:gd name="connsiteX7" fmla="*/ 536001 w 1457162"/>
              <a:gd name="connsiteY7" fmla="*/ 220385 h 905135"/>
              <a:gd name="connsiteX8" fmla="*/ 6736 w 1457162"/>
              <a:gd name="connsiteY8" fmla="*/ 207807 h 905135"/>
              <a:gd name="connsiteX9" fmla="*/ 9636 w 1457162"/>
              <a:gd name="connsiteY9" fmla="*/ 23173 h 905135"/>
              <a:gd name="connsiteX0" fmla="*/ 0 w 1737084"/>
              <a:gd name="connsiteY0" fmla="*/ 15823 h 913025"/>
              <a:gd name="connsiteX1" fmla="*/ 933045 w 1737084"/>
              <a:gd name="connsiteY1" fmla="*/ 65334 h 913025"/>
              <a:gd name="connsiteX2" fmla="*/ 1586603 w 1737084"/>
              <a:gd name="connsiteY2" fmla="*/ 640411 h 913025"/>
              <a:gd name="connsiteX3" fmla="*/ 1737084 w 1737084"/>
              <a:gd name="connsiteY3" fmla="*/ 661122 h 913025"/>
              <a:gd name="connsiteX4" fmla="*/ 1490716 w 1737084"/>
              <a:gd name="connsiteY4" fmla="*/ 913025 h 913025"/>
              <a:gd name="connsiteX5" fmla="*/ 1232047 w 1737084"/>
              <a:gd name="connsiteY5" fmla="*/ 591612 h 913025"/>
              <a:gd name="connsiteX6" fmla="*/ 1378175 w 1737084"/>
              <a:gd name="connsiteY6" fmla="*/ 611724 h 913025"/>
              <a:gd name="connsiteX7" fmla="*/ 815923 w 1737084"/>
              <a:gd name="connsiteY7" fmla="*/ 228275 h 913025"/>
              <a:gd name="connsiteX8" fmla="*/ 286658 w 1737084"/>
              <a:gd name="connsiteY8" fmla="*/ 215697 h 913025"/>
              <a:gd name="connsiteX9" fmla="*/ 0 w 1737084"/>
              <a:gd name="connsiteY9" fmla="*/ 15823 h 913025"/>
              <a:gd name="connsiteX0" fmla="*/ 0 w 1737084"/>
              <a:gd name="connsiteY0" fmla="*/ 15823 h 913025"/>
              <a:gd name="connsiteX1" fmla="*/ 933045 w 1737084"/>
              <a:gd name="connsiteY1" fmla="*/ 65334 h 913025"/>
              <a:gd name="connsiteX2" fmla="*/ 1586603 w 1737084"/>
              <a:gd name="connsiteY2" fmla="*/ 640411 h 913025"/>
              <a:gd name="connsiteX3" fmla="*/ 1737084 w 1737084"/>
              <a:gd name="connsiteY3" fmla="*/ 661122 h 913025"/>
              <a:gd name="connsiteX4" fmla="*/ 1490716 w 1737084"/>
              <a:gd name="connsiteY4" fmla="*/ 913025 h 913025"/>
              <a:gd name="connsiteX5" fmla="*/ 1232047 w 1737084"/>
              <a:gd name="connsiteY5" fmla="*/ 591612 h 913025"/>
              <a:gd name="connsiteX6" fmla="*/ 1378175 w 1737084"/>
              <a:gd name="connsiteY6" fmla="*/ 611724 h 913025"/>
              <a:gd name="connsiteX7" fmla="*/ 815923 w 1737084"/>
              <a:gd name="connsiteY7" fmla="*/ 228275 h 913025"/>
              <a:gd name="connsiteX8" fmla="*/ 12341 w 1737084"/>
              <a:gd name="connsiteY8" fmla="*/ 246177 h 913025"/>
              <a:gd name="connsiteX9" fmla="*/ 0 w 1737084"/>
              <a:gd name="connsiteY9" fmla="*/ 15823 h 913025"/>
              <a:gd name="connsiteX0" fmla="*/ 0 w 1820902"/>
              <a:gd name="connsiteY0" fmla="*/ 170 h 1042153"/>
              <a:gd name="connsiteX1" fmla="*/ 1016863 w 1820902"/>
              <a:gd name="connsiteY1" fmla="*/ 194462 h 1042153"/>
              <a:gd name="connsiteX2" fmla="*/ 1670421 w 1820902"/>
              <a:gd name="connsiteY2" fmla="*/ 769539 h 1042153"/>
              <a:gd name="connsiteX3" fmla="*/ 1820902 w 1820902"/>
              <a:gd name="connsiteY3" fmla="*/ 790250 h 1042153"/>
              <a:gd name="connsiteX4" fmla="*/ 1574534 w 1820902"/>
              <a:gd name="connsiteY4" fmla="*/ 1042153 h 1042153"/>
              <a:gd name="connsiteX5" fmla="*/ 1315865 w 1820902"/>
              <a:gd name="connsiteY5" fmla="*/ 720740 h 1042153"/>
              <a:gd name="connsiteX6" fmla="*/ 1461993 w 1820902"/>
              <a:gd name="connsiteY6" fmla="*/ 740852 h 1042153"/>
              <a:gd name="connsiteX7" fmla="*/ 899741 w 1820902"/>
              <a:gd name="connsiteY7" fmla="*/ 357403 h 1042153"/>
              <a:gd name="connsiteX8" fmla="*/ 96159 w 1820902"/>
              <a:gd name="connsiteY8" fmla="*/ 375305 h 1042153"/>
              <a:gd name="connsiteX9" fmla="*/ 0 w 1820902"/>
              <a:gd name="connsiteY9" fmla="*/ 170 h 1042153"/>
              <a:gd name="connsiteX0" fmla="*/ 0 w 1820902"/>
              <a:gd name="connsiteY0" fmla="*/ 170 h 1400293"/>
              <a:gd name="connsiteX1" fmla="*/ 1016863 w 1820902"/>
              <a:gd name="connsiteY1" fmla="*/ 194462 h 1400293"/>
              <a:gd name="connsiteX2" fmla="*/ 1670421 w 1820902"/>
              <a:gd name="connsiteY2" fmla="*/ 769539 h 1400293"/>
              <a:gd name="connsiteX3" fmla="*/ 1820902 w 1820902"/>
              <a:gd name="connsiteY3" fmla="*/ 790250 h 1400293"/>
              <a:gd name="connsiteX4" fmla="*/ 1582156 w 1820902"/>
              <a:gd name="connsiteY4" fmla="*/ 1400293 h 1400293"/>
              <a:gd name="connsiteX5" fmla="*/ 1315865 w 1820902"/>
              <a:gd name="connsiteY5" fmla="*/ 720740 h 1400293"/>
              <a:gd name="connsiteX6" fmla="*/ 1461993 w 1820902"/>
              <a:gd name="connsiteY6" fmla="*/ 740852 h 1400293"/>
              <a:gd name="connsiteX7" fmla="*/ 899741 w 1820902"/>
              <a:gd name="connsiteY7" fmla="*/ 357403 h 1400293"/>
              <a:gd name="connsiteX8" fmla="*/ 96159 w 1820902"/>
              <a:gd name="connsiteY8" fmla="*/ 375305 h 1400293"/>
              <a:gd name="connsiteX9" fmla="*/ 0 w 1820902"/>
              <a:gd name="connsiteY9" fmla="*/ 170 h 1400293"/>
              <a:gd name="connsiteX0" fmla="*/ 0 w 1820902"/>
              <a:gd name="connsiteY0" fmla="*/ 1059 h 1401182"/>
              <a:gd name="connsiteX1" fmla="*/ 1093066 w 1820902"/>
              <a:gd name="connsiteY1" fmla="*/ 126771 h 1401182"/>
              <a:gd name="connsiteX2" fmla="*/ 1670421 w 1820902"/>
              <a:gd name="connsiteY2" fmla="*/ 770428 h 1401182"/>
              <a:gd name="connsiteX3" fmla="*/ 1820902 w 1820902"/>
              <a:gd name="connsiteY3" fmla="*/ 791139 h 1401182"/>
              <a:gd name="connsiteX4" fmla="*/ 1582156 w 1820902"/>
              <a:gd name="connsiteY4" fmla="*/ 1401182 h 1401182"/>
              <a:gd name="connsiteX5" fmla="*/ 1315865 w 1820902"/>
              <a:gd name="connsiteY5" fmla="*/ 721629 h 1401182"/>
              <a:gd name="connsiteX6" fmla="*/ 1461993 w 1820902"/>
              <a:gd name="connsiteY6" fmla="*/ 741741 h 1401182"/>
              <a:gd name="connsiteX7" fmla="*/ 899741 w 1820902"/>
              <a:gd name="connsiteY7" fmla="*/ 358292 h 1401182"/>
              <a:gd name="connsiteX8" fmla="*/ 96159 w 1820902"/>
              <a:gd name="connsiteY8" fmla="*/ 376194 h 1401182"/>
              <a:gd name="connsiteX9" fmla="*/ 0 w 1820902"/>
              <a:gd name="connsiteY9" fmla="*/ 1059 h 1401182"/>
              <a:gd name="connsiteX0" fmla="*/ 0 w 1820902"/>
              <a:gd name="connsiteY0" fmla="*/ 1059 h 1401182"/>
              <a:gd name="connsiteX1" fmla="*/ 1093066 w 1820902"/>
              <a:gd name="connsiteY1" fmla="*/ 126771 h 1401182"/>
              <a:gd name="connsiteX2" fmla="*/ 1670421 w 1820902"/>
              <a:gd name="connsiteY2" fmla="*/ 770428 h 1401182"/>
              <a:gd name="connsiteX3" fmla="*/ 1820902 w 1820902"/>
              <a:gd name="connsiteY3" fmla="*/ 791139 h 1401182"/>
              <a:gd name="connsiteX4" fmla="*/ 1582156 w 1820902"/>
              <a:gd name="connsiteY4" fmla="*/ 1401182 h 1401182"/>
              <a:gd name="connsiteX5" fmla="*/ 1315865 w 1820902"/>
              <a:gd name="connsiteY5" fmla="*/ 721629 h 1401182"/>
              <a:gd name="connsiteX6" fmla="*/ 1461993 w 1820902"/>
              <a:gd name="connsiteY6" fmla="*/ 741741 h 1401182"/>
              <a:gd name="connsiteX7" fmla="*/ 899741 w 1820902"/>
              <a:gd name="connsiteY7" fmla="*/ 358292 h 1401182"/>
              <a:gd name="connsiteX8" fmla="*/ 27579 w 1820902"/>
              <a:gd name="connsiteY8" fmla="*/ 406674 h 1401182"/>
              <a:gd name="connsiteX9" fmla="*/ 0 w 1820902"/>
              <a:gd name="connsiteY9" fmla="*/ 1059 h 1401182"/>
              <a:gd name="connsiteX0" fmla="*/ 0 w 1828522"/>
              <a:gd name="connsiteY0" fmla="*/ 388 h 1430991"/>
              <a:gd name="connsiteX1" fmla="*/ 1100686 w 1828522"/>
              <a:gd name="connsiteY1" fmla="*/ 156580 h 1430991"/>
              <a:gd name="connsiteX2" fmla="*/ 1678041 w 1828522"/>
              <a:gd name="connsiteY2" fmla="*/ 800237 h 1430991"/>
              <a:gd name="connsiteX3" fmla="*/ 1828522 w 1828522"/>
              <a:gd name="connsiteY3" fmla="*/ 820948 h 1430991"/>
              <a:gd name="connsiteX4" fmla="*/ 1589776 w 1828522"/>
              <a:gd name="connsiteY4" fmla="*/ 1430991 h 1430991"/>
              <a:gd name="connsiteX5" fmla="*/ 1323485 w 1828522"/>
              <a:gd name="connsiteY5" fmla="*/ 751438 h 1430991"/>
              <a:gd name="connsiteX6" fmla="*/ 1469613 w 1828522"/>
              <a:gd name="connsiteY6" fmla="*/ 771550 h 1430991"/>
              <a:gd name="connsiteX7" fmla="*/ 907361 w 1828522"/>
              <a:gd name="connsiteY7" fmla="*/ 388101 h 1430991"/>
              <a:gd name="connsiteX8" fmla="*/ 35199 w 1828522"/>
              <a:gd name="connsiteY8" fmla="*/ 436483 h 1430991"/>
              <a:gd name="connsiteX9" fmla="*/ 0 w 1828522"/>
              <a:gd name="connsiteY9" fmla="*/ 388 h 1430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522" h="1430991">
                <a:moveTo>
                  <a:pt x="0" y="388"/>
                </a:moveTo>
                <a:cubicBezTo>
                  <a:pt x="237148" y="-3723"/>
                  <a:pt x="821013" y="23272"/>
                  <a:pt x="1100686" y="156580"/>
                </a:cubicBezTo>
                <a:cubicBezTo>
                  <a:pt x="1380360" y="289888"/>
                  <a:pt x="1611659" y="541846"/>
                  <a:pt x="1678041" y="800237"/>
                </a:cubicBezTo>
                <a:lnTo>
                  <a:pt x="1828522" y="820948"/>
                </a:lnTo>
                <a:lnTo>
                  <a:pt x="1589776" y="1430991"/>
                </a:lnTo>
                <a:lnTo>
                  <a:pt x="1323485" y="751438"/>
                </a:lnTo>
                <a:lnTo>
                  <a:pt x="1469613" y="771550"/>
                </a:lnTo>
                <a:cubicBezTo>
                  <a:pt x="1387210" y="592420"/>
                  <a:pt x="1178166" y="449855"/>
                  <a:pt x="907361" y="388101"/>
                </a:cubicBezTo>
                <a:cubicBezTo>
                  <a:pt x="736917" y="349233"/>
                  <a:pt x="209533" y="405809"/>
                  <a:pt x="35199" y="436483"/>
                </a:cubicBezTo>
                <a:cubicBezTo>
                  <a:pt x="10765" y="377478"/>
                  <a:pt x="24434" y="59393"/>
                  <a:pt x="0" y="388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1251" y="2427578"/>
            <a:ext cx="8280919" cy="310427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965049"/>
              </a:avLst>
            </a:prstTxWarp>
            <a:spAutoFit/>
          </a:bodyPr>
          <a:lstStyle/>
          <a:p>
            <a:pPr algn="ctr"/>
            <a:r>
              <a:rPr lang="ru-RU" sz="16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Взаимозависимость, подконтрольность, единый бизнес</a:t>
            </a:r>
            <a:endParaRPr lang="ru-RU" sz="1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7457698" flipH="1" flipV="1">
            <a:off x="6098741" y="5212594"/>
            <a:ext cx="1638049" cy="60625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40" tIns="45720" rIns="91440" bIns="45720">
            <a:prstTxWarp prst="textArchDown">
              <a:avLst>
                <a:gd name="adj" fmla="val 890957"/>
              </a:avLst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Реализация продуктов питания</a:t>
            </a:r>
            <a:endParaRPr lang="ru-RU" sz="54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1977" y="696371"/>
            <a:ext cx="1928222" cy="104545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542049" y="1219100"/>
            <a:ext cx="698962" cy="374194"/>
          </a:xfrm>
          <a:prstGeom prst="rect">
            <a:avLst/>
          </a:prstGeom>
          <a:solidFill>
            <a:srgbClr val="FFC000"/>
          </a:solidFill>
        </p:spPr>
        <p:txBody>
          <a:bodyPr vert="horz" wrap="none" lIns="104306" tIns="52153" rIns="104306" bIns="52153" rtlCol="0" anchor="ctr">
            <a:normAutofit fontScale="40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поставщик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311203" y="1654522"/>
            <a:ext cx="139617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cap="none" spc="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Скот в живом весе</a:t>
            </a:r>
            <a:endParaRPr lang="ru-RU" sz="1200" b="1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66738" y="3789039"/>
            <a:ext cx="914400" cy="42909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Безвозмездное предоставление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имущества, ТС, оборудования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536" y="4962479"/>
            <a:ext cx="1564686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977" y="4962479"/>
            <a:ext cx="1366838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633708" y="233739"/>
            <a:ext cx="80328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Пример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5: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Дробление бизнеса с целью фиктивного применения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ЕНВД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09046324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7" grpId="0" animBg="1"/>
      <p:bldP spid="2" grpId="0" animBg="1"/>
      <p:bldP spid="18" grpId="0" animBg="1"/>
      <p:bldP spid="4" grpId="0" animBg="1"/>
      <p:bldP spid="10" grpId="0" animBg="1"/>
      <p:bldP spid="13" grpId="0" animBg="1"/>
      <p:bldP spid="15" grpId="0" animBg="1"/>
      <p:bldP spid="22" grpId="0"/>
      <p:bldP spid="34" grpId="0"/>
      <p:bldP spid="25" grpId="0" animBg="1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29" y="3363487"/>
            <a:ext cx="7772943" cy="1470086"/>
          </a:xfrm>
        </p:spPr>
        <p:txBody>
          <a:bodyPr rtlCol="0">
            <a:noAutofit/>
          </a:bodyPr>
          <a:lstStyle/>
          <a:p>
            <a:pPr algn="ctr" defTabSz="914239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Спасибо за внимание!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47998" y="2384390"/>
            <a:ext cx="3571536" cy="914304"/>
          </a:xfrm>
          <a:prstGeom prst="rect">
            <a:avLst/>
          </a:prstGeom>
        </p:spPr>
        <p:txBody>
          <a:bodyPr lIns="91424" tIns="45712" rIns="91424" bIns="45712" anchor="ctr"/>
          <a:lstStyle>
            <a:lvl1pPr>
              <a:spcBef>
                <a:spcPct val="0"/>
              </a:spcBef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0"/>
              </a:spcBef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0"/>
              </a:spcBef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0"/>
              </a:spcBef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0"/>
              </a:spcBef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ru-RU" sz="18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УПРАВЛЕНИЕ ФЕДЕРАЛЬНОЙ НАЛОГОВОЙ СЛУЖБЫ</a:t>
            </a:r>
          </a:p>
          <a:p>
            <a:pPr algn="ctr">
              <a:buFontTx/>
              <a:buNone/>
              <a:defRPr/>
            </a:pPr>
            <a:r>
              <a:rPr lang="ru-RU" sz="18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БРЯНСКОЙ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420758079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611560" y="225651"/>
            <a:ext cx="7819966" cy="829353"/>
          </a:xfrm>
          <a:prstGeom prst="rect">
            <a:avLst/>
          </a:prstGeom>
        </p:spPr>
        <p:txBody>
          <a:bodyPr vert="horz" wrap="none" lIns="91408" tIns="45704" rIns="91408" bIns="45704" rtlCol="0" anchor="ctr">
            <a:noAutofit/>
          </a:bodyPr>
          <a:lstStyle>
            <a:defPPr>
              <a:defRPr lang="ru-RU"/>
            </a:defPPr>
            <a:lvl1pPr defTabSz="1042872">
              <a:defRPr sz="2000" b="1">
                <a:solidFill>
                  <a:srgbClr val="0070C0"/>
                </a:solidFill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НАПРАВЛЕНИЯ ТРАНФОРМАЦИИ КОНТРОЛЬНОЙ </a:t>
            </a:r>
          </a:p>
          <a:p>
            <a:pPr algn="ctr"/>
            <a:r>
              <a:rPr lang="ru-RU" dirty="0" smtClean="0"/>
              <a:t>ДЕЯТЕЛЬНОСТИ НАЛОГОВЫХ ОРГАНОВ</a:t>
            </a:r>
            <a:endParaRPr lang="ru-RU" dirty="0"/>
          </a:p>
        </p:txBody>
      </p:sp>
      <p:grpSp>
        <p:nvGrpSpPr>
          <p:cNvPr id="45" name="Группа 44"/>
          <p:cNvGrpSpPr/>
          <p:nvPr/>
        </p:nvGrpSpPr>
        <p:grpSpPr>
          <a:xfrm>
            <a:off x="625540" y="892053"/>
            <a:ext cx="2683022" cy="3883867"/>
            <a:chOff x="861858" y="1414774"/>
            <a:chExt cx="8023633" cy="3468034"/>
          </a:xfrm>
        </p:grpSpPr>
        <p:sp>
          <p:nvSpPr>
            <p:cNvPr id="47" name="TextBox 46"/>
            <p:cNvSpPr txBox="1"/>
            <p:nvPr/>
          </p:nvSpPr>
          <p:spPr>
            <a:xfrm>
              <a:off x="1250733" y="4245391"/>
              <a:ext cx="7634758" cy="637417"/>
            </a:xfrm>
            <a:prstGeom prst="rect">
              <a:avLst/>
            </a:prstGeom>
            <a:ln>
              <a:noFill/>
            </a:ln>
          </p:spPr>
          <p:txBody>
            <a:bodyPr vert="horz" wrap="none" lIns="104306" tIns="52153" rIns="104306" bIns="52153" rtlCol="0" anchor="ctr">
              <a:noAutofit/>
            </a:bodyPr>
            <a:lstStyle/>
            <a:p>
              <a:pPr defTabSz="914239" fontAlgn="auto">
                <a:spcAft>
                  <a:spcPts val="0"/>
                </a:spcAft>
              </a:pPr>
              <a:endParaRPr lang="ru-RU" sz="17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endParaRPr>
            </a:p>
            <a:p>
              <a:pPr defTabSz="914239" fontAlgn="auto">
                <a:spcAft>
                  <a:spcPts val="0"/>
                </a:spcAft>
              </a:pPr>
              <a:endParaRPr lang="ru-RU" sz="1700" b="1" dirty="0">
                <a:solidFill>
                  <a:srgbClr val="C00000"/>
                </a:solidFill>
                <a:latin typeface="+mj-lt"/>
                <a:ea typeface="+mj-ea"/>
                <a:cs typeface="+mj-cs"/>
              </a:endParaRPr>
            </a:p>
            <a:p>
              <a:pPr defTabSz="914239" fontAlgn="auto">
                <a:spcAft>
                  <a:spcPts val="0"/>
                </a:spcAft>
              </a:pPr>
              <a:endParaRPr lang="ru-RU" sz="17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endParaRPr>
            </a:p>
            <a:p>
              <a:pPr defTabSz="914239" fontAlgn="auto">
                <a:spcAft>
                  <a:spcPts val="0"/>
                </a:spcAft>
              </a:pPr>
              <a:endParaRPr lang="ru-RU" sz="1700" b="1" dirty="0">
                <a:solidFill>
                  <a:srgbClr val="C00000"/>
                </a:solidFill>
                <a:latin typeface="+mj-lt"/>
                <a:ea typeface="+mj-ea"/>
                <a:cs typeface="+mj-cs"/>
              </a:endParaRPr>
            </a:p>
            <a:p>
              <a:pPr defTabSz="914239" fontAlgn="auto">
                <a:spcAft>
                  <a:spcPts val="0"/>
                </a:spcAft>
              </a:pPr>
              <a:endParaRPr lang="ru-RU" sz="17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948009" y="1414774"/>
              <a:ext cx="5455619" cy="1927644"/>
            </a:xfrm>
            <a:prstGeom prst="rect">
              <a:avLst/>
            </a:prstGeom>
            <a:ln>
              <a:noFill/>
            </a:ln>
          </p:spPr>
          <p:txBody>
            <a:bodyPr vert="horz" wrap="none" lIns="104306" tIns="52153" rIns="104306" bIns="52153" rtlCol="0" anchor="ctr">
              <a:noAutofit/>
            </a:bodyPr>
            <a:lstStyle/>
            <a:p>
              <a:pPr defTabSz="914239" fontAlgn="auto">
                <a:spcAft>
                  <a:spcPts val="0"/>
                </a:spcAft>
              </a:pPr>
              <a:r>
                <a:rPr lang="ru-RU" sz="2000" b="1" dirty="0" smtClean="0">
                  <a:solidFill>
                    <a:srgbClr val="C00000"/>
                  </a:solidFill>
                  <a:latin typeface="+mj-lt"/>
                  <a:ea typeface="+mj-ea"/>
                  <a:cs typeface="+mj-cs"/>
                </a:rPr>
                <a:t>Основная </a:t>
              </a:r>
              <a:r>
                <a:rPr lang="ru-RU" sz="2000" b="1" dirty="0">
                  <a:solidFill>
                    <a:srgbClr val="C00000"/>
                  </a:solidFill>
                  <a:latin typeface="+mj-lt"/>
                  <a:ea typeface="+mj-ea"/>
                  <a:cs typeface="+mj-cs"/>
                </a:rPr>
                <a:t>задача налогового органа – это обеспечение </a:t>
              </a:r>
              <a:r>
                <a:rPr lang="ru-RU" sz="2000" b="1" dirty="0" smtClean="0">
                  <a:solidFill>
                    <a:srgbClr val="C00000"/>
                  </a:solidFill>
                  <a:latin typeface="+mj-lt"/>
                  <a:ea typeface="+mj-ea"/>
                  <a:cs typeface="+mj-cs"/>
                </a:rPr>
                <a:t>соблюдения </a:t>
              </a:r>
              <a:endPara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endParaRPr>
            </a:p>
            <a:p>
              <a:pPr defTabSz="914239" fontAlgn="auto">
                <a:spcAft>
                  <a:spcPts val="0"/>
                </a:spcAft>
              </a:pPr>
              <a:r>
                <a:rPr lang="ru-RU" sz="2000" b="1" dirty="0" smtClean="0">
                  <a:solidFill>
                    <a:srgbClr val="C00000"/>
                  </a:solidFill>
                  <a:latin typeface="+mj-lt"/>
                  <a:ea typeface="+mj-ea"/>
                  <a:cs typeface="+mj-cs"/>
                </a:rPr>
                <a:t>законодательства о </a:t>
              </a:r>
              <a:r>
                <a:rPr lang="ru-RU" sz="2000" b="1" dirty="0">
                  <a:solidFill>
                    <a:srgbClr val="C00000"/>
                  </a:solidFill>
                  <a:latin typeface="+mj-lt"/>
                  <a:ea typeface="+mj-ea"/>
                  <a:cs typeface="+mj-cs"/>
                </a:rPr>
                <a:t>налогах и сборах </a:t>
              </a:r>
              <a:endPara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endParaRPr>
            </a:p>
            <a:p>
              <a:pPr defTabSz="914239" fontAlgn="auto">
                <a:spcAft>
                  <a:spcPts val="0"/>
                </a:spcAft>
              </a:pPr>
              <a:endParaRPr lang="ru-RU" sz="17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endParaRPr>
            </a:p>
            <a:p>
              <a:pPr defTabSz="914239" fontAlgn="auto">
                <a:spcAft>
                  <a:spcPts val="0"/>
                </a:spcAft>
              </a:pPr>
              <a:r>
                <a:rPr lang="ru-RU" sz="1700" b="1" dirty="0" smtClean="0">
                  <a:solidFill>
                    <a:srgbClr val="005AA9"/>
                  </a:solidFill>
                  <a:latin typeface="+mj-lt"/>
                  <a:ea typeface="+mj-ea"/>
                  <a:cs typeface="+mj-cs"/>
                </a:rPr>
                <a:t> </a:t>
              </a:r>
              <a:endParaRPr lang="ru-RU" sz="1700" b="1" dirty="0">
                <a:solidFill>
                  <a:srgbClr val="005AA9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035392" y="2779922"/>
              <a:ext cx="7634758" cy="457200"/>
            </a:xfrm>
            <a:prstGeom prst="rect">
              <a:avLst/>
            </a:prstGeom>
            <a:ln>
              <a:noFill/>
            </a:ln>
          </p:spPr>
          <p:txBody>
            <a:bodyPr vert="horz" wrap="none" lIns="104306" tIns="52153" rIns="104306" bIns="52153" rtlCol="0" anchor="ctr">
              <a:noAutofit/>
            </a:bodyPr>
            <a:lstStyle/>
            <a:p>
              <a:pPr defTabSz="914239" fontAlgn="auto">
                <a:spcAft>
                  <a:spcPts val="0"/>
                </a:spcAft>
              </a:pPr>
              <a:endParaRPr lang="ru-RU" sz="1700" b="1" dirty="0">
                <a:solidFill>
                  <a:srgbClr val="005AA9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61858" y="3446822"/>
              <a:ext cx="7634758" cy="457200"/>
            </a:xfrm>
            <a:prstGeom prst="rect">
              <a:avLst/>
            </a:prstGeom>
            <a:ln>
              <a:noFill/>
            </a:ln>
          </p:spPr>
          <p:txBody>
            <a:bodyPr vert="horz" wrap="none" lIns="104306" tIns="52153" rIns="104306" bIns="52153" rtlCol="0" anchor="ctr">
              <a:noAutofit/>
            </a:bodyPr>
            <a:lstStyle/>
            <a:p>
              <a:pPr defTabSz="914239" fontAlgn="auto">
                <a:spcAft>
                  <a:spcPts val="0"/>
                </a:spcAft>
              </a:pPr>
              <a:endParaRPr lang="ru-RU" sz="17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endParaRPr>
            </a:p>
            <a:p>
              <a:pPr defTabSz="914239" fontAlgn="auto">
                <a:spcAft>
                  <a:spcPts val="0"/>
                </a:spcAft>
              </a:pPr>
              <a:endParaRPr lang="ru-RU" sz="1700" b="1" dirty="0">
                <a:solidFill>
                  <a:srgbClr val="005AA9"/>
                </a:solidFill>
                <a:latin typeface="+mj-lt"/>
                <a:ea typeface="+mj-ea"/>
                <a:cs typeface="+mj-cs"/>
              </a:endParaRPr>
            </a:p>
            <a:p>
              <a:pPr defTabSz="914239" fontAlgn="auto">
                <a:spcAft>
                  <a:spcPts val="0"/>
                </a:spcAft>
              </a:pPr>
              <a:endParaRPr lang="ru-RU" sz="17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endParaRPr>
            </a:p>
            <a:p>
              <a:pPr defTabSz="914239" fontAlgn="auto">
                <a:spcAft>
                  <a:spcPts val="0"/>
                </a:spcAft>
              </a:pPr>
              <a:endParaRPr lang="ru-RU" sz="1700" b="1" dirty="0">
                <a:solidFill>
                  <a:srgbClr val="005AA9"/>
                </a:solidFill>
                <a:latin typeface="+mj-lt"/>
                <a:ea typeface="+mj-ea"/>
                <a:cs typeface="+mj-cs"/>
              </a:endParaRPr>
            </a:p>
            <a:p>
              <a:pPr defTabSz="914239" fontAlgn="auto">
                <a:spcAft>
                  <a:spcPts val="0"/>
                </a:spcAft>
              </a:pPr>
              <a:endParaRPr lang="ru-RU" sz="17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endParaRPr>
            </a:p>
            <a:p>
              <a:pPr defTabSz="914239" fontAlgn="auto">
                <a:spcAft>
                  <a:spcPts val="0"/>
                </a:spcAft>
              </a:pPr>
              <a:endParaRPr lang="ru-RU" sz="1700" b="1" dirty="0">
                <a:solidFill>
                  <a:srgbClr val="005AA9"/>
                </a:solidFill>
                <a:latin typeface="+mj-lt"/>
                <a:ea typeface="+mj-ea"/>
                <a:cs typeface="+mj-cs"/>
              </a:endParaRPr>
            </a:p>
            <a:p>
              <a:pPr defTabSz="914239" fontAlgn="auto">
                <a:spcAft>
                  <a:spcPts val="0"/>
                </a:spcAft>
              </a:pPr>
              <a:endParaRPr lang="ru-RU" sz="17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endParaRPr>
            </a:p>
            <a:p>
              <a:pPr defTabSz="914239" fontAlgn="auto">
                <a:spcAft>
                  <a:spcPts val="0"/>
                </a:spcAft>
              </a:pPr>
              <a:endParaRPr lang="ru-RU" sz="1700" b="1" dirty="0">
                <a:solidFill>
                  <a:srgbClr val="005AA9"/>
                </a:solidFill>
                <a:latin typeface="+mj-lt"/>
                <a:ea typeface="+mj-ea"/>
                <a:cs typeface="+mj-cs"/>
              </a:endParaRPr>
            </a:p>
            <a:p>
              <a:pPr defTabSz="914239" fontAlgn="auto">
                <a:spcAft>
                  <a:spcPts val="0"/>
                </a:spcAft>
              </a:pPr>
              <a:endParaRPr lang="ru-RU" sz="17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80501" y="2872886"/>
            <a:ext cx="2552986" cy="713846"/>
          </a:xfrm>
          <a:prstGeom prst="rect">
            <a:avLst/>
          </a:prstGeom>
          <a:ln>
            <a:noFill/>
          </a:ln>
        </p:spPr>
        <p:txBody>
          <a:bodyPr vert="horz" wrap="none" lIns="104306" tIns="52153" rIns="104306" bIns="52153" rtlCol="0" anchor="ctr">
            <a:noAutofit/>
          </a:bodyPr>
          <a:lstStyle/>
          <a:p>
            <a:pPr defTabSz="914239" fontAlgn="auto">
              <a:spcAft>
                <a:spcPts val="0"/>
              </a:spcAft>
            </a:pPr>
            <a:endParaRPr lang="ru-RU" sz="17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3565052"/>
            <a:ext cx="2552986" cy="512020"/>
          </a:xfrm>
          <a:prstGeom prst="rect">
            <a:avLst/>
          </a:prstGeom>
          <a:ln>
            <a:noFill/>
          </a:ln>
        </p:spPr>
        <p:txBody>
          <a:bodyPr vert="horz" wrap="none" lIns="104306" tIns="52153" rIns="104306" bIns="52153" rtlCol="0" anchor="ctr">
            <a:noAutofit/>
          </a:bodyPr>
          <a:lstStyle/>
          <a:p>
            <a:pPr defTabSz="914239" fontAlgn="auto">
              <a:spcAft>
                <a:spcPts val="0"/>
              </a:spcAft>
            </a:pPr>
            <a:endParaRPr lang="ru-RU" sz="17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5576" y="5667482"/>
            <a:ext cx="2552986" cy="713846"/>
          </a:xfrm>
          <a:prstGeom prst="rect">
            <a:avLst/>
          </a:prstGeom>
          <a:ln>
            <a:noFill/>
          </a:ln>
        </p:spPr>
        <p:txBody>
          <a:bodyPr vert="horz" wrap="none" lIns="104306" tIns="52153" rIns="104306" bIns="52153" rtlCol="0" anchor="ctr">
            <a:noAutofit/>
          </a:bodyPr>
          <a:lstStyle/>
          <a:p>
            <a:pPr defTabSz="914239" fontAlgn="auto">
              <a:spcAft>
                <a:spcPts val="0"/>
              </a:spcAft>
            </a:pPr>
            <a:endParaRPr lang="ru-RU" sz="17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18003" y="2145993"/>
            <a:ext cx="8102469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914239" fontAlgn="auto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</a:rPr>
              <a:t>Реформа контрольно-надзорной деятельности: снижение давления на бизнес </a:t>
            </a:r>
            <a:r>
              <a:rPr lang="ru-RU" b="1" dirty="0" smtClean="0">
                <a:solidFill>
                  <a:schemeClr val="bg1"/>
                </a:solidFill>
              </a:rPr>
              <a:t>путем применения </a:t>
            </a:r>
            <a:r>
              <a:rPr lang="ru-RU" b="1" dirty="0">
                <a:solidFill>
                  <a:schemeClr val="bg1"/>
                </a:solidFill>
              </a:rPr>
              <a:t>риск-ориентированного подхода при осуществлении налогового </a:t>
            </a:r>
            <a:r>
              <a:rPr lang="ru-RU" b="1" dirty="0" smtClean="0">
                <a:solidFill>
                  <a:schemeClr val="bg1"/>
                </a:solidFill>
              </a:rPr>
              <a:t>контроля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55576" y="4077072"/>
            <a:ext cx="8064894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914239" fontAlgn="auto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</a:rPr>
              <a:t>Снижение количества выездных налоговых проверок на </a:t>
            </a:r>
            <a:r>
              <a:rPr lang="ru-RU" b="1" dirty="0" smtClean="0">
                <a:solidFill>
                  <a:schemeClr val="bg1"/>
                </a:solidFill>
              </a:rPr>
              <a:t>основе использования результатов проведенного риск-анализа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30512" y="3263566"/>
            <a:ext cx="8102469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914239" fontAlgn="auto">
              <a:spcAft>
                <a:spcPts val="0"/>
              </a:spcAft>
            </a:pPr>
            <a:r>
              <a:rPr lang="ru-RU" b="1" dirty="0" smtClean="0">
                <a:solidFill>
                  <a:schemeClr val="bg1"/>
                </a:solidFill>
              </a:rPr>
              <a:t>Добровольное реагирование бизнеса на предъявленные налоговым органом риски путем уточнения налоговых обязательств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55576" y="4846752"/>
            <a:ext cx="8064894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914239" fontAlgn="auto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</a:rPr>
              <a:t>Диалог с бизнесом: создание «чистой» бизнес среды с адекватной налоговой </a:t>
            </a:r>
          </a:p>
          <a:p>
            <a:pPr defTabSz="914239" fontAlgn="auto">
              <a:spcAft>
                <a:spcPts val="0"/>
              </a:spcAft>
            </a:pPr>
            <a:r>
              <a:rPr lang="ru-RU" b="1" dirty="0" smtClean="0">
                <a:solidFill>
                  <a:schemeClr val="bg1"/>
                </a:solidFill>
              </a:rPr>
              <a:t>нагрузкой </a:t>
            </a:r>
            <a:r>
              <a:rPr lang="ru-RU" b="1" dirty="0">
                <a:solidFill>
                  <a:schemeClr val="bg1"/>
                </a:solidFill>
              </a:rPr>
              <a:t>и отсутствием недобросовестных конкурентных преимуществ, полученных с использованием теневого сектора </a:t>
            </a:r>
            <a:r>
              <a:rPr lang="ru-RU" b="1" dirty="0" smtClean="0">
                <a:solidFill>
                  <a:schemeClr val="bg1"/>
                </a:solidFill>
              </a:rPr>
              <a:t>экономики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44037" y="6136842"/>
            <a:ext cx="388944" cy="3885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314929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2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4230" y="332656"/>
            <a:ext cx="7920880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Результаты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981200" y="1122369"/>
            <a:ext cx="7469634" cy="2039557"/>
            <a:chOff x="4879062" y="1704068"/>
            <a:chExt cx="3289300" cy="1782909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4879062" y="1704068"/>
              <a:ext cx="3289300" cy="3228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b="1" dirty="0" smtClean="0">
                  <a:solidFill>
                    <a:srgbClr val="003366"/>
                  </a:solidFill>
                </a:rPr>
                <a:t>Количество проведенных выездных налоговых проверок</a:t>
              </a:r>
              <a:endParaRPr lang="ru-RU" b="1" dirty="0">
                <a:solidFill>
                  <a:srgbClr val="003366"/>
                </a:solidFill>
              </a:endParaRP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5004401" y="2208195"/>
              <a:ext cx="3066709" cy="1278782"/>
              <a:chOff x="-65553" y="1991133"/>
              <a:chExt cx="3066709" cy="1278782"/>
            </a:xfrm>
          </p:grpSpPr>
          <p:cxnSp>
            <p:nvCxnSpPr>
              <p:cNvPr id="17" name="Прямая соединительная линия 16"/>
              <p:cNvCxnSpPr/>
              <p:nvPr/>
            </p:nvCxnSpPr>
            <p:spPr>
              <a:xfrm flipV="1">
                <a:off x="-65553" y="3233532"/>
                <a:ext cx="2977933" cy="36383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" name="Группа 17"/>
              <p:cNvGrpSpPr/>
              <p:nvPr/>
            </p:nvGrpSpPr>
            <p:grpSpPr>
              <a:xfrm>
                <a:off x="-65553" y="1991133"/>
                <a:ext cx="3066709" cy="1254197"/>
                <a:chOff x="-65553" y="1991133"/>
                <a:chExt cx="3066709" cy="1254197"/>
              </a:xfrm>
            </p:grpSpPr>
            <p:sp>
              <p:nvSpPr>
                <p:cNvPr id="19" name="Прямоугольник 7"/>
                <p:cNvSpPr/>
                <p:nvPr/>
              </p:nvSpPr>
              <p:spPr>
                <a:xfrm>
                  <a:off x="-65553" y="1991133"/>
                  <a:ext cx="758291" cy="1254197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0224" tIns="35113" rIns="70224" bIns="35113" anchor="ctr"/>
                <a:lstStyle/>
                <a:p>
                  <a:pPr algn="ctr" defTabSz="799493">
                    <a:defRPr/>
                  </a:pPr>
                  <a:r>
                    <a:rPr lang="ru-RU" b="1" dirty="0" smtClean="0">
                      <a:solidFill>
                        <a:prstClr val="white"/>
                      </a:solidFill>
                    </a:rPr>
                    <a:t>9 месяцев 2017</a:t>
                  </a:r>
                  <a:endParaRPr lang="ru-RU" b="1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Прямоугольник 19"/>
                <p:cNvSpPr/>
                <p:nvPr/>
              </p:nvSpPr>
              <p:spPr>
                <a:xfrm>
                  <a:off x="800351" y="2496232"/>
                  <a:ext cx="772907" cy="74366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0224" tIns="35113" rIns="70224" bIns="35113" anchor="ctr"/>
                <a:lstStyle/>
                <a:p>
                  <a:pPr algn="ctr" defTabSz="799493">
                    <a:defRPr/>
                  </a:pPr>
                  <a:r>
                    <a:rPr lang="ru-RU" b="1" dirty="0" smtClean="0">
                      <a:solidFill>
                        <a:prstClr val="white"/>
                      </a:solidFill>
                    </a:rPr>
                    <a:t>9 месяцев 2018</a:t>
                  </a:r>
                  <a:endParaRPr lang="ru-RU" b="1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" name="Стрелка вниз 22"/>
                <p:cNvSpPr/>
                <p:nvPr/>
              </p:nvSpPr>
              <p:spPr>
                <a:xfrm>
                  <a:off x="2618457" y="2010379"/>
                  <a:ext cx="207963" cy="791360"/>
                </a:xfrm>
                <a:prstGeom prst="downArrow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0249" tIns="35125" rIns="70249" bIns="35125" anchor="ctr"/>
                <a:lstStyle/>
                <a:p>
                  <a:pPr algn="ctr">
                    <a:defRPr/>
                  </a:pPr>
                  <a:endParaRPr lang="ru-RU" sz="12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" name="TextBox 63"/>
                <p:cNvSpPr txBox="1">
                  <a:spLocks noChangeArrowheads="1"/>
                </p:cNvSpPr>
                <p:nvPr/>
              </p:nvSpPr>
              <p:spPr bwMode="auto">
                <a:xfrm>
                  <a:off x="2480665" y="2801738"/>
                  <a:ext cx="520491" cy="3041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70224" tIns="35113" rIns="70224" bIns="35113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ru-RU" altLang="ru-RU" b="1" dirty="0" smtClean="0">
                      <a:solidFill>
                        <a:srgbClr val="FF0000"/>
                      </a:solidFill>
                      <a:cs typeface="Arial" charset="0"/>
                    </a:rPr>
                    <a:t> </a:t>
                  </a:r>
                  <a:r>
                    <a:rPr lang="ru-RU" altLang="ru-RU" b="1" dirty="0">
                      <a:solidFill>
                        <a:srgbClr val="FF0000"/>
                      </a:solidFill>
                      <a:cs typeface="Arial" charset="0"/>
                    </a:rPr>
                    <a:t>в</a:t>
                  </a:r>
                  <a:r>
                    <a:rPr lang="ru-RU" altLang="ru-RU" b="1" dirty="0" smtClean="0">
                      <a:solidFill>
                        <a:srgbClr val="FF0000"/>
                      </a:solidFill>
                      <a:cs typeface="Arial" charset="0"/>
                    </a:rPr>
                    <a:t> 2 раза </a:t>
                  </a:r>
                  <a:endParaRPr lang="ru-RU" altLang="ru-RU" b="1" dirty="0">
                    <a:solidFill>
                      <a:srgbClr val="FF0000"/>
                    </a:solidFill>
                    <a:cs typeface="Arial" charset="0"/>
                  </a:endParaRPr>
                </a:p>
              </p:txBody>
            </p:sp>
          </p:grpSp>
        </p:grpSp>
      </p:grpSp>
      <p:sp>
        <p:nvSpPr>
          <p:cNvPr id="28" name="Прямоугольник 27"/>
          <p:cNvSpPr/>
          <p:nvPr/>
        </p:nvSpPr>
        <p:spPr>
          <a:xfrm>
            <a:off x="5220731" y="2636912"/>
            <a:ext cx="1682118" cy="48339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224" tIns="35113" rIns="70224" bIns="35113" anchor="ctr"/>
          <a:lstStyle/>
          <a:p>
            <a:pPr algn="ctr" defTabSz="799493">
              <a:defRPr/>
            </a:pPr>
            <a:r>
              <a:rPr lang="ru-RU" b="1" dirty="0" smtClean="0">
                <a:solidFill>
                  <a:prstClr val="white"/>
                </a:solidFill>
              </a:rPr>
              <a:t>9 месяцев 2019</a:t>
            </a:r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33" name="Стрелка вниз 32"/>
          <p:cNvSpPr/>
          <p:nvPr/>
        </p:nvSpPr>
        <p:spPr>
          <a:xfrm>
            <a:off x="5225933" y="2321335"/>
            <a:ext cx="472261" cy="24110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249" tIns="35125" rIns="70249" bIns="35125" anchor="ctr"/>
          <a:lstStyle/>
          <a:p>
            <a:pPr algn="ctr">
              <a:defRPr/>
            </a:pPr>
            <a:endParaRPr lang="ru-RU" sz="1200">
              <a:solidFill>
                <a:prstClr val="white"/>
              </a:solidFill>
            </a:endParaRPr>
          </a:p>
        </p:txBody>
      </p:sp>
      <p:sp>
        <p:nvSpPr>
          <p:cNvPr id="34" name="TextBox 63"/>
          <p:cNvSpPr txBox="1">
            <a:spLocks noChangeArrowheads="1"/>
          </p:cNvSpPr>
          <p:nvPr/>
        </p:nvSpPr>
        <p:spPr bwMode="auto">
          <a:xfrm>
            <a:off x="5622895" y="2214529"/>
            <a:ext cx="911261" cy="347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224" tIns="35113" rIns="70224" bIns="35113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ru-RU" altLang="ru-RU" sz="1600" b="1" dirty="0" smtClean="0">
                <a:solidFill>
                  <a:srgbClr val="FF0000"/>
                </a:solidFill>
                <a:cs typeface="Arial" charset="0"/>
              </a:rPr>
              <a:t>на 10%</a:t>
            </a:r>
            <a:endParaRPr lang="ru-RU" altLang="ru-RU" sz="1600" b="1" dirty="0">
              <a:solidFill>
                <a:srgbClr val="FF0000"/>
              </a:solidFill>
              <a:cs typeface="Arial" charset="0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1002017" y="3428999"/>
            <a:ext cx="7469634" cy="2759637"/>
            <a:chOff x="4879062" y="1074599"/>
            <a:chExt cx="3289300" cy="2412378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4879062" y="1074599"/>
              <a:ext cx="3289300" cy="5650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b="1" dirty="0" smtClean="0">
                  <a:solidFill>
                    <a:srgbClr val="003366"/>
                  </a:solidFill>
                </a:rPr>
                <a:t>Количество уточненных налоговых деклараций в связи с самостоятельной оценкой рисков</a:t>
              </a:r>
              <a:endParaRPr lang="ru-RU" b="1" dirty="0">
                <a:solidFill>
                  <a:srgbClr val="003366"/>
                </a:solidFill>
              </a:endParaRPr>
            </a:p>
          </p:txBody>
        </p:sp>
        <p:grpSp>
          <p:nvGrpSpPr>
            <p:cNvPr id="47" name="Группа 46"/>
            <p:cNvGrpSpPr/>
            <p:nvPr/>
          </p:nvGrpSpPr>
          <p:grpSpPr>
            <a:xfrm>
              <a:off x="5004401" y="2360261"/>
              <a:ext cx="2882806" cy="1126716"/>
              <a:chOff x="-65553" y="2143199"/>
              <a:chExt cx="2882806" cy="1126716"/>
            </a:xfrm>
          </p:grpSpPr>
          <p:cxnSp>
            <p:nvCxnSpPr>
              <p:cNvPr id="48" name="Прямая соединительная линия 47"/>
              <p:cNvCxnSpPr/>
              <p:nvPr/>
            </p:nvCxnSpPr>
            <p:spPr>
              <a:xfrm flipV="1">
                <a:off x="-65553" y="3245330"/>
                <a:ext cx="2882806" cy="24585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9" name="Группа 48"/>
              <p:cNvGrpSpPr/>
              <p:nvPr/>
            </p:nvGrpSpPr>
            <p:grpSpPr>
              <a:xfrm>
                <a:off x="-65553" y="2143199"/>
                <a:ext cx="1836564" cy="1102131"/>
                <a:chOff x="-65553" y="2143199"/>
                <a:chExt cx="1836564" cy="1102131"/>
              </a:xfrm>
            </p:grpSpPr>
            <p:sp>
              <p:nvSpPr>
                <p:cNvPr id="50" name="Прямоугольник 7"/>
                <p:cNvSpPr/>
                <p:nvPr/>
              </p:nvSpPr>
              <p:spPr>
                <a:xfrm>
                  <a:off x="-65553" y="2871838"/>
                  <a:ext cx="853418" cy="373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0224" tIns="35113" rIns="70224" bIns="35113" anchor="ctr"/>
                <a:lstStyle/>
                <a:p>
                  <a:pPr algn="ctr" defTabSz="799493">
                    <a:defRPr/>
                  </a:pPr>
                  <a:r>
                    <a:rPr lang="ru-RU" b="1" dirty="0" smtClean="0">
                      <a:solidFill>
                        <a:prstClr val="white"/>
                      </a:solidFill>
                    </a:rPr>
                    <a:t>9 месяцев 2017</a:t>
                  </a:r>
                  <a:endParaRPr lang="ru-RU" b="1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1" name="Прямоугольник 50"/>
                <p:cNvSpPr/>
                <p:nvPr/>
              </p:nvSpPr>
              <p:spPr>
                <a:xfrm>
                  <a:off x="883154" y="2143199"/>
                  <a:ext cx="887857" cy="1096695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0224" tIns="35113" rIns="70224" bIns="35113" anchor="ctr"/>
                <a:lstStyle/>
                <a:p>
                  <a:pPr algn="ctr" defTabSz="799493">
                    <a:defRPr/>
                  </a:pPr>
                  <a:r>
                    <a:rPr lang="ru-RU" b="1" dirty="0" smtClean="0">
                      <a:solidFill>
                        <a:prstClr val="white"/>
                      </a:solidFill>
                    </a:rPr>
                    <a:t>9 месяцев 2018</a:t>
                  </a:r>
                  <a:endParaRPr lang="ru-RU" b="1" dirty="0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54" name="Прямоугольник 53"/>
          <p:cNvSpPr/>
          <p:nvPr/>
        </p:nvSpPr>
        <p:spPr>
          <a:xfrm>
            <a:off x="5698194" y="4149080"/>
            <a:ext cx="2016224" cy="20052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224" tIns="35113" rIns="70224" bIns="35113" anchor="ctr"/>
          <a:lstStyle/>
          <a:p>
            <a:pPr algn="ctr" defTabSz="799493">
              <a:defRPr/>
            </a:pPr>
            <a:r>
              <a:rPr lang="ru-RU" b="1" dirty="0" smtClean="0">
                <a:solidFill>
                  <a:prstClr val="white"/>
                </a:solidFill>
              </a:rPr>
              <a:t>9 месяцев 2019</a:t>
            </a:r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55" name="Стрелка вверх 54"/>
          <p:cNvSpPr/>
          <p:nvPr/>
        </p:nvSpPr>
        <p:spPr>
          <a:xfrm>
            <a:off x="1275810" y="4529633"/>
            <a:ext cx="559885" cy="1131615"/>
          </a:xfrm>
          <a:prstGeom prst="upArrow">
            <a:avLst/>
          </a:prstGeom>
          <a:solidFill>
            <a:srgbClr val="00CC00"/>
          </a:solidFill>
          <a:ln>
            <a:solidFill>
              <a:srgbClr val="00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1265830" y="1699065"/>
            <a:ext cx="6690546" cy="0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3815653" y="2265827"/>
            <a:ext cx="2890653" cy="11045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1103895" y="4149080"/>
            <a:ext cx="6690546" cy="0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3059832" y="4899731"/>
            <a:ext cx="2397448" cy="0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9" name="TextBox 63"/>
          <p:cNvSpPr txBox="1">
            <a:spLocks noChangeArrowheads="1"/>
          </p:cNvSpPr>
          <p:nvPr/>
        </p:nvSpPr>
        <p:spPr bwMode="auto">
          <a:xfrm>
            <a:off x="913343" y="4203277"/>
            <a:ext cx="1181976" cy="347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224" tIns="35113" rIns="70224" bIns="35113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009A00"/>
                </a:solidFill>
                <a:cs typeface="Arial" charset="0"/>
              </a:rPr>
              <a:t> </a:t>
            </a:r>
            <a:r>
              <a:rPr lang="ru-RU" altLang="ru-RU" b="1" dirty="0">
                <a:solidFill>
                  <a:srgbClr val="009A00"/>
                </a:solidFill>
                <a:cs typeface="Arial" charset="0"/>
              </a:rPr>
              <a:t>в</a:t>
            </a:r>
            <a:r>
              <a:rPr lang="ru-RU" altLang="ru-RU" b="1" dirty="0" smtClean="0">
                <a:solidFill>
                  <a:srgbClr val="009A00"/>
                </a:solidFill>
                <a:cs typeface="Arial" charset="0"/>
              </a:rPr>
              <a:t> 4 раза </a:t>
            </a:r>
            <a:endParaRPr lang="ru-RU" altLang="ru-RU" b="1" dirty="0">
              <a:solidFill>
                <a:srgbClr val="009A00"/>
              </a:solidFill>
              <a:cs typeface="Arial" charset="0"/>
            </a:endParaRPr>
          </a:p>
        </p:txBody>
      </p:sp>
      <p:sp>
        <p:nvSpPr>
          <p:cNvPr id="70" name="Стрелка вверх 69"/>
          <p:cNvSpPr/>
          <p:nvPr/>
        </p:nvSpPr>
        <p:spPr>
          <a:xfrm>
            <a:off x="4166966" y="4551188"/>
            <a:ext cx="480141" cy="288032"/>
          </a:xfrm>
          <a:prstGeom prst="upArrow">
            <a:avLst/>
          </a:prstGeom>
          <a:solidFill>
            <a:srgbClr val="00CC00"/>
          </a:solidFill>
          <a:ln>
            <a:solidFill>
              <a:srgbClr val="009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TextBox 63"/>
          <p:cNvSpPr txBox="1">
            <a:spLocks noChangeArrowheads="1"/>
          </p:cNvSpPr>
          <p:nvPr/>
        </p:nvSpPr>
        <p:spPr bwMode="auto">
          <a:xfrm>
            <a:off x="3772452" y="4181722"/>
            <a:ext cx="1374336" cy="347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224" tIns="35113" rIns="70224" bIns="35113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009A00"/>
                </a:solidFill>
                <a:cs typeface="Arial" charset="0"/>
              </a:rPr>
              <a:t> </a:t>
            </a:r>
            <a:r>
              <a:rPr lang="ru-RU" altLang="ru-RU" b="1" dirty="0">
                <a:solidFill>
                  <a:srgbClr val="009A00"/>
                </a:solidFill>
                <a:cs typeface="Arial" charset="0"/>
              </a:rPr>
              <a:t>в</a:t>
            </a:r>
            <a:r>
              <a:rPr lang="ru-RU" altLang="ru-RU" b="1" dirty="0" smtClean="0">
                <a:solidFill>
                  <a:srgbClr val="009A00"/>
                </a:solidFill>
                <a:cs typeface="Arial" charset="0"/>
              </a:rPr>
              <a:t> 1,5 раза </a:t>
            </a:r>
            <a:endParaRPr lang="ru-RU" altLang="ru-RU" b="1" dirty="0">
              <a:solidFill>
                <a:srgbClr val="009A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9577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332656"/>
            <a:ext cx="8026623" cy="100811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Основные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схемы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уклонения от уплаты налогов, устанавливаемые налоговыми органами в рамках проверок 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6" y="6041424"/>
            <a:ext cx="619711" cy="631835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3</a:t>
            </a:r>
            <a:endParaRPr lang="ru-RU" dirty="0"/>
          </a:p>
        </p:txBody>
      </p:sp>
      <p:sp>
        <p:nvSpPr>
          <p:cNvPr id="5" name="TextBox 25"/>
          <p:cNvSpPr txBox="1">
            <a:spLocks noChangeArrowheads="1"/>
          </p:cNvSpPr>
          <p:nvPr/>
        </p:nvSpPr>
        <p:spPr bwMode="auto">
          <a:xfrm>
            <a:off x="791369" y="2069731"/>
            <a:ext cx="5032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marL="685800" indent="-685800" defTabSz="1042988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42988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42988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4298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4298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4298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4298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45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1403648" y="1556668"/>
            <a:ext cx="7416824" cy="1457926"/>
          </a:xfrm>
          <a:custGeom>
            <a:avLst/>
            <a:gdLst>
              <a:gd name="connsiteX0" fmla="*/ 0 w 7596123"/>
              <a:gd name="connsiteY0" fmla="*/ 81657 h 816570"/>
              <a:gd name="connsiteX1" fmla="*/ 81657 w 7596123"/>
              <a:gd name="connsiteY1" fmla="*/ 0 h 816570"/>
              <a:gd name="connsiteX2" fmla="*/ 7514466 w 7596123"/>
              <a:gd name="connsiteY2" fmla="*/ 0 h 816570"/>
              <a:gd name="connsiteX3" fmla="*/ 7596123 w 7596123"/>
              <a:gd name="connsiteY3" fmla="*/ 81657 h 816570"/>
              <a:gd name="connsiteX4" fmla="*/ 7596123 w 7596123"/>
              <a:gd name="connsiteY4" fmla="*/ 734913 h 816570"/>
              <a:gd name="connsiteX5" fmla="*/ 7514466 w 7596123"/>
              <a:gd name="connsiteY5" fmla="*/ 816570 h 816570"/>
              <a:gd name="connsiteX6" fmla="*/ 81657 w 7596123"/>
              <a:gd name="connsiteY6" fmla="*/ 816570 h 816570"/>
              <a:gd name="connsiteX7" fmla="*/ 0 w 7596123"/>
              <a:gd name="connsiteY7" fmla="*/ 734913 h 816570"/>
              <a:gd name="connsiteX8" fmla="*/ 0 w 7596123"/>
              <a:gd name="connsiteY8" fmla="*/ 81657 h 81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96123" h="816570">
                <a:moveTo>
                  <a:pt x="0" y="81657"/>
                </a:moveTo>
                <a:cubicBezTo>
                  <a:pt x="0" y="36559"/>
                  <a:pt x="36559" y="0"/>
                  <a:pt x="81657" y="0"/>
                </a:cubicBezTo>
                <a:lnTo>
                  <a:pt x="7514466" y="0"/>
                </a:lnTo>
                <a:cubicBezTo>
                  <a:pt x="7559564" y="0"/>
                  <a:pt x="7596123" y="36559"/>
                  <a:pt x="7596123" y="81657"/>
                </a:cubicBezTo>
                <a:lnTo>
                  <a:pt x="7596123" y="734913"/>
                </a:lnTo>
                <a:cubicBezTo>
                  <a:pt x="7596123" y="780011"/>
                  <a:pt x="7559564" y="816570"/>
                  <a:pt x="7514466" y="816570"/>
                </a:cubicBezTo>
                <a:lnTo>
                  <a:pt x="81657" y="816570"/>
                </a:lnTo>
                <a:cubicBezTo>
                  <a:pt x="36559" y="816570"/>
                  <a:pt x="0" y="780011"/>
                  <a:pt x="0" y="734913"/>
                </a:cubicBezTo>
                <a:lnTo>
                  <a:pt x="0" y="81657"/>
                </a:lnTo>
                <a:close/>
              </a:path>
            </a:pathLst>
          </a:custGeom>
          <a:ln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30772" tIns="30772" rIns="30772" bIns="30772" spcCol="1270" anchor="ctr"/>
          <a:lstStyle/>
          <a:p>
            <a:pPr algn="just" defTabSz="83590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В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>
                <a:solidFill>
                  <a:schemeClr val="tx2"/>
                </a:solidFill>
              </a:rPr>
              <a:t>виде увеличения расходов и вычетов по НДС в результате фиктивного оформления сделок с </a:t>
            </a:r>
            <a:r>
              <a:rPr lang="ru-RU" b="1" dirty="0" smtClean="0">
                <a:solidFill>
                  <a:schemeClr val="tx2"/>
                </a:solidFill>
              </a:rPr>
              <a:t>фирмами-«однодневками» </a:t>
            </a:r>
            <a:r>
              <a:rPr lang="ru-RU" sz="1400" b="1" dirty="0" smtClean="0">
                <a:solidFill>
                  <a:schemeClr val="tx2"/>
                </a:solidFill>
              </a:rPr>
              <a:t>(</a:t>
            </a:r>
            <a:r>
              <a:rPr lang="ru-RU" sz="1400" b="1" spc="-70" dirty="0">
                <a:solidFill>
                  <a:schemeClr val="accent1">
                    <a:lumMod val="50000"/>
                  </a:schemeClr>
                </a:solidFill>
              </a:rPr>
              <a:t>Использование организаций (в ряде случаев прямо или косвенно подконтрольных проверяемому налогоплательщику), не осуществляющих реальной финансово-хозяйственной деятельности, с целью завышения сумм налоговых вычетов и </a:t>
            </a:r>
            <a:r>
              <a:rPr lang="ru-RU" sz="1400" b="1" spc="-70" dirty="0" smtClean="0">
                <a:solidFill>
                  <a:schemeClr val="accent1">
                    <a:lumMod val="50000"/>
                  </a:schemeClr>
                </a:solidFill>
              </a:rPr>
              <a:t>расходов</a:t>
            </a:r>
            <a:r>
              <a:rPr lang="ru-RU" sz="1400" b="1" dirty="0">
                <a:solidFill>
                  <a:schemeClr val="tx2"/>
                </a:solidFill>
              </a:rPr>
              <a:t>)</a:t>
            </a:r>
            <a:endParaRPr lang="ru-RU" sz="1400" b="1" spc="-70" dirty="0">
              <a:solidFill>
                <a:schemeClr val="tx2"/>
              </a:solidFill>
              <a:ea typeface="+mj-ea"/>
              <a:cs typeface="+mj-cs"/>
            </a:endParaRPr>
          </a:p>
        </p:txBody>
      </p:sp>
      <p:sp>
        <p:nvSpPr>
          <p:cNvPr id="7" name="TextBox 25"/>
          <p:cNvSpPr txBox="1">
            <a:spLocks noChangeArrowheads="1"/>
          </p:cNvSpPr>
          <p:nvPr/>
        </p:nvSpPr>
        <p:spPr bwMode="auto">
          <a:xfrm>
            <a:off x="288131" y="3861172"/>
            <a:ext cx="5032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marL="685800" indent="-685800" defTabSz="1042988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42988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42988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4298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4298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4298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4298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45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8" name="Полилиния 7"/>
          <p:cNvSpPr/>
          <p:nvPr/>
        </p:nvSpPr>
        <p:spPr>
          <a:xfrm>
            <a:off x="1042988" y="3356992"/>
            <a:ext cx="7416824" cy="1440160"/>
          </a:xfrm>
          <a:custGeom>
            <a:avLst/>
            <a:gdLst>
              <a:gd name="connsiteX0" fmla="*/ 0 w 7596123"/>
              <a:gd name="connsiteY0" fmla="*/ 81657 h 816570"/>
              <a:gd name="connsiteX1" fmla="*/ 81657 w 7596123"/>
              <a:gd name="connsiteY1" fmla="*/ 0 h 816570"/>
              <a:gd name="connsiteX2" fmla="*/ 7514466 w 7596123"/>
              <a:gd name="connsiteY2" fmla="*/ 0 h 816570"/>
              <a:gd name="connsiteX3" fmla="*/ 7596123 w 7596123"/>
              <a:gd name="connsiteY3" fmla="*/ 81657 h 816570"/>
              <a:gd name="connsiteX4" fmla="*/ 7596123 w 7596123"/>
              <a:gd name="connsiteY4" fmla="*/ 734913 h 816570"/>
              <a:gd name="connsiteX5" fmla="*/ 7514466 w 7596123"/>
              <a:gd name="connsiteY5" fmla="*/ 816570 h 816570"/>
              <a:gd name="connsiteX6" fmla="*/ 81657 w 7596123"/>
              <a:gd name="connsiteY6" fmla="*/ 816570 h 816570"/>
              <a:gd name="connsiteX7" fmla="*/ 0 w 7596123"/>
              <a:gd name="connsiteY7" fmla="*/ 734913 h 816570"/>
              <a:gd name="connsiteX8" fmla="*/ 0 w 7596123"/>
              <a:gd name="connsiteY8" fmla="*/ 81657 h 81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96123" h="816570">
                <a:moveTo>
                  <a:pt x="0" y="81657"/>
                </a:moveTo>
                <a:cubicBezTo>
                  <a:pt x="0" y="36559"/>
                  <a:pt x="36559" y="0"/>
                  <a:pt x="81657" y="0"/>
                </a:cubicBezTo>
                <a:lnTo>
                  <a:pt x="7514466" y="0"/>
                </a:lnTo>
                <a:cubicBezTo>
                  <a:pt x="7559564" y="0"/>
                  <a:pt x="7596123" y="36559"/>
                  <a:pt x="7596123" y="81657"/>
                </a:cubicBezTo>
                <a:lnTo>
                  <a:pt x="7596123" y="734913"/>
                </a:lnTo>
                <a:cubicBezTo>
                  <a:pt x="7596123" y="780011"/>
                  <a:pt x="7559564" y="816570"/>
                  <a:pt x="7514466" y="816570"/>
                </a:cubicBezTo>
                <a:lnTo>
                  <a:pt x="81657" y="816570"/>
                </a:lnTo>
                <a:cubicBezTo>
                  <a:pt x="36559" y="816570"/>
                  <a:pt x="0" y="780011"/>
                  <a:pt x="0" y="734913"/>
                </a:cubicBezTo>
                <a:lnTo>
                  <a:pt x="0" y="81657"/>
                </a:lnTo>
                <a:close/>
              </a:path>
            </a:pathLst>
          </a:cu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30772" tIns="30772" rIns="30772" bIns="30772" spcCol="1270" anchor="ctr"/>
          <a:lstStyle/>
          <a:p>
            <a:pPr algn="just" defTabSz="83590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-70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создание "схемы", направленной на увеличение стоимости товаров для искусственного завышения сумм налоговых вычетов по </a:t>
            </a:r>
            <a:r>
              <a:rPr lang="ru-RU" b="1" spc="-7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НДС </a:t>
            </a:r>
            <a:r>
              <a:rPr lang="ru-RU" b="1" spc="-70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и увеличения расходов, уменьшающих налогооблагаемую базу по налогу на </a:t>
            </a:r>
            <a:r>
              <a:rPr lang="ru-RU" b="1" spc="-70" dirty="0" smtClean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прибыль, </a:t>
            </a:r>
            <a:r>
              <a:rPr lang="ru-RU" b="1" spc="-70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при наличии реальных хозяйственно-финансовых операций по приобретению товара</a:t>
            </a:r>
            <a:endParaRPr lang="ru-RU" b="1" spc="-70" dirty="0">
              <a:solidFill>
                <a:schemeClr val="accent1">
                  <a:lumMod val="50000"/>
                </a:schemeClr>
              </a:solidFill>
              <a:ea typeface="+mj-ea"/>
              <a:cs typeface="+mj-cs"/>
            </a:endParaRPr>
          </a:p>
        </p:txBody>
      </p:sp>
      <p:sp>
        <p:nvSpPr>
          <p:cNvPr id="9" name="TextBox 25"/>
          <p:cNvSpPr txBox="1">
            <a:spLocks noChangeArrowheads="1"/>
          </p:cNvSpPr>
          <p:nvPr/>
        </p:nvSpPr>
        <p:spPr bwMode="auto">
          <a:xfrm>
            <a:off x="127292" y="5330834"/>
            <a:ext cx="5032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marL="685800" indent="-685800" defTabSz="1042988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42988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42988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4298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4298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4298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4298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45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0" name="Полилиния 9"/>
          <p:cNvSpPr/>
          <p:nvPr/>
        </p:nvSpPr>
        <p:spPr>
          <a:xfrm>
            <a:off x="683568" y="5279802"/>
            <a:ext cx="7489030" cy="792088"/>
          </a:xfrm>
          <a:custGeom>
            <a:avLst/>
            <a:gdLst>
              <a:gd name="connsiteX0" fmla="*/ 0 w 7596123"/>
              <a:gd name="connsiteY0" fmla="*/ 81657 h 816570"/>
              <a:gd name="connsiteX1" fmla="*/ 81657 w 7596123"/>
              <a:gd name="connsiteY1" fmla="*/ 0 h 816570"/>
              <a:gd name="connsiteX2" fmla="*/ 7514466 w 7596123"/>
              <a:gd name="connsiteY2" fmla="*/ 0 h 816570"/>
              <a:gd name="connsiteX3" fmla="*/ 7596123 w 7596123"/>
              <a:gd name="connsiteY3" fmla="*/ 81657 h 816570"/>
              <a:gd name="connsiteX4" fmla="*/ 7596123 w 7596123"/>
              <a:gd name="connsiteY4" fmla="*/ 734913 h 816570"/>
              <a:gd name="connsiteX5" fmla="*/ 7514466 w 7596123"/>
              <a:gd name="connsiteY5" fmla="*/ 816570 h 816570"/>
              <a:gd name="connsiteX6" fmla="*/ 81657 w 7596123"/>
              <a:gd name="connsiteY6" fmla="*/ 816570 h 816570"/>
              <a:gd name="connsiteX7" fmla="*/ 0 w 7596123"/>
              <a:gd name="connsiteY7" fmla="*/ 734913 h 816570"/>
              <a:gd name="connsiteX8" fmla="*/ 0 w 7596123"/>
              <a:gd name="connsiteY8" fmla="*/ 81657 h 81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96123" h="816570">
                <a:moveTo>
                  <a:pt x="0" y="81657"/>
                </a:moveTo>
                <a:cubicBezTo>
                  <a:pt x="0" y="36559"/>
                  <a:pt x="36559" y="0"/>
                  <a:pt x="81657" y="0"/>
                </a:cubicBezTo>
                <a:lnTo>
                  <a:pt x="7514466" y="0"/>
                </a:lnTo>
                <a:cubicBezTo>
                  <a:pt x="7559564" y="0"/>
                  <a:pt x="7596123" y="36559"/>
                  <a:pt x="7596123" y="81657"/>
                </a:cubicBezTo>
                <a:lnTo>
                  <a:pt x="7596123" y="734913"/>
                </a:lnTo>
                <a:cubicBezTo>
                  <a:pt x="7596123" y="780011"/>
                  <a:pt x="7559564" y="816570"/>
                  <a:pt x="7514466" y="816570"/>
                </a:cubicBezTo>
                <a:lnTo>
                  <a:pt x="81657" y="816570"/>
                </a:lnTo>
                <a:cubicBezTo>
                  <a:pt x="36559" y="816570"/>
                  <a:pt x="0" y="780011"/>
                  <a:pt x="0" y="734913"/>
                </a:cubicBezTo>
                <a:lnTo>
                  <a:pt x="0" y="81657"/>
                </a:lnTo>
                <a:close/>
              </a:path>
            </a:pathLst>
          </a:custGeom>
          <a:ln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30772" tIns="30772" rIns="30772" bIns="30772" spcCol="1270" anchor="ctr"/>
          <a:lstStyle/>
          <a:p>
            <a:pPr algn="just" defTabSz="83590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-70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"дробление" бизнеса с целью применения льготного режима налогообложения</a:t>
            </a:r>
          </a:p>
        </p:txBody>
      </p:sp>
      <p:sp>
        <p:nvSpPr>
          <p:cNvPr id="12" name="TextBox 25"/>
          <p:cNvSpPr txBox="1">
            <a:spLocks noChangeArrowheads="1"/>
          </p:cNvSpPr>
          <p:nvPr/>
        </p:nvSpPr>
        <p:spPr bwMode="auto">
          <a:xfrm>
            <a:off x="324346" y="5301456"/>
            <a:ext cx="5032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marL="685800" indent="-685800" defTabSz="1042988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42988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42988" eaLnBrk="0" hangingPunct="0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4298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4298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4298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4298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endParaRPr lang="ru-RU" altLang="ru-RU" sz="4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8492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4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27584" y="332656"/>
            <a:ext cx="8026623" cy="100811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Пример 1: Фиктивный подрядчик 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10166" y="2349106"/>
            <a:ext cx="2664295" cy="17674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ru-RU" sz="2000" b="1" dirty="0" smtClean="0">
                <a:solidFill>
                  <a:schemeClr val="bg1"/>
                </a:solidFill>
              </a:rPr>
              <a:t>Проверяемый налогоплательщик </a:t>
            </a:r>
            <a:r>
              <a:rPr lang="ru-RU" sz="1600" b="1" dirty="0" smtClean="0">
                <a:solidFill>
                  <a:schemeClr val="bg1"/>
                </a:solidFill>
              </a:rPr>
              <a:t>(генеральный подрядчик)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2348880"/>
            <a:ext cx="2520280" cy="17674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ru-RU" sz="2000" b="1" dirty="0" smtClean="0">
                <a:solidFill>
                  <a:schemeClr val="bg1"/>
                </a:solidFill>
              </a:rPr>
              <a:t>ГЕНЕРАЛЬНЫЙ ЗАКАЗЧИК</a:t>
            </a:r>
            <a:endParaRPr lang="ru-RU" sz="2000" b="1" dirty="0" smtClean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7784" y="1232659"/>
            <a:ext cx="3960440" cy="457769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Строительно-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монтажные работы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Выгнутая вниз стрелка 10"/>
          <p:cNvSpPr/>
          <p:nvPr/>
        </p:nvSpPr>
        <p:spPr>
          <a:xfrm rot="10800000">
            <a:off x="1410027" y="1772816"/>
            <a:ext cx="6624736" cy="57606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928981" y="4869160"/>
            <a:ext cx="1518547" cy="17674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ru-RU" b="1" dirty="0" smtClean="0">
                <a:solidFill>
                  <a:srgbClr val="FFC000"/>
                </a:solidFill>
              </a:rPr>
              <a:t>Фиктивный подрядчик</a:t>
            </a:r>
            <a:endParaRPr lang="ru-RU" b="1" dirty="0" smtClean="0">
              <a:solidFill>
                <a:srgbClr val="FFC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50355" y="4869160"/>
            <a:ext cx="1552508" cy="17674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ru-RU" b="1" dirty="0">
                <a:solidFill>
                  <a:srgbClr val="FFC000"/>
                </a:solidFill>
              </a:rPr>
              <a:t>Фиктивный подрядчик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637173" y="4867756"/>
            <a:ext cx="1584176" cy="17674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ru-RU" b="1" dirty="0">
                <a:solidFill>
                  <a:srgbClr val="FFC000"/>
                </a:solidFill>
              </a:rPr>
              <a:t>Фиктивный подрядчик</a:t>
            </a:r>
          </a:p>
        </p:txBody>
      </p:sp>
      <p:sp>
        <p:nvSpPr>
          <p:cNvPr id="44" name="Стрелка углом вверх 43"/>
          <p:cNvSpPr/>
          <p:nvPr/>
        </p:nvSpPr>
        <p:spPr>
          <a:xfrm flipH="1" flipV="1">
            <a:off x="3585719" y="3861048"/>
            <a:ext cx="2437776" cy="100670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трелка вниз 44"/>
          <p:cNvSpPr/>
          <p:nvPr/>
        </p:nvSpPr>
        <p:spPr>
          <a:xfrm>
            <a:off x="6001668" y="4116568"/>
            <a:ext cx="307377" cy="7525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трелка вниз 45"/>
          <p:cNvSpPr/>
          <p:nvPr/>
        </p:nvSpPr>
        <p:spPr>
          <a:xfrm>
            <a:off x="7188624" y="4150826"/>
            <a:ext cx="307377" cy="7169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3529908" y="4153684"/>
            <a:ext cx="4858516" cy="57145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Фиктивный документооборот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2682719" y="1887518"/>
            <a:ext cx="3529617" cy="57145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9A00"/>
                </a:solidFill>
              </a:rPr>
              <a:t>Фактические обстоятельства</a:t>
            </a:r>
            <a:endParaRPr lang="ru-RU" b="1" dirty="0">
              <a:solidFill>
                <a:srgbClr val="009A00"/>
              </a:solidFill>
            </a:endParaRPr>
          </a:p>
        </p:txBody>
      </p:sp>
      <p:sp>
        <p:nvSpPr>
          <p:cNvPr id="12" name="Молния 11"/>
          <p:cNvSpPr/>
          <p:nvPr/>
        </p:nvSpPr>
        <p:spPr>
          <a:xfrm rot="3910668">
            <a:off x="4098639" y="2597564"/>
            <a:ext cx="1018728" cy="1137336"/>
          </a:xfrm>
          <a:prstGeom prst="lightningBol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TextBox 49"/>
          <p:cNvSpPr txBox="1"/>
          <p:nvPr/>
        </p:nvSpPr>
        <p:spPr>
          <a:xfrm>
            <a:off x="531662" y="4951669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Вычеты по НДС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Отсутствие оплаты</a:t>
            </a:r>
            <a:endPara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Левая фигурная скобка 50"/>
          <p:cNvSpPr/>
          <p:nvPr/>
        </p:nvSpPr>
        <p:spPr>
          <a:xfrm>
            <a:off x="2483768" y="4364402"/>
            <a:ext cx="360040" cy="2088934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07059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5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5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27584" y="332656"/>
            <a:ext cx="8026623" cy="79208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Пример 2: Фиктивный поставщик ТМЦ 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10166" y="1897198"/>
            <a:ext cx="2664295" cy="17674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ru-RU" sz="2000" b="1" dirty="0" smtClean="0">
                <a:solidFill>
                  <a:schemeClr val="bg1"/>
                </a:solidFill>
              </a:rPr>
              <a:t>Проверяемый налогоплательщик </a:t>
            </a:r>
            <a:r>
              <a:rPr lang="ru-RU" sz="1600" b="1" dirty="0" smtClean="0">
                <a:solidFill>
                  <a:schemeClr val="bg1"/>
                </a:solidFill>
              </a:rPr>
              <a:t>(исполнитель работ)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844824"/>
            <a:ext cx="2520280" cy="17674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ru-RU" sz="2000" b="1" dirty="0" smtClean="0">
                <a:solidFill>
                  <a:schemeClr val="bg1"/>
                </a:solidFill>
              </a:rPr>
              <a:t>ЗАКАЗЧИК РАБОТ</a:t>
            </a:r>
            <a:endParaRPr lang="ru-RU" sz="2000" b="1" dirty="0" smtClean="0">
              <a:solidFill>
                <a:schemeClr val="bg1"/>
              </a:solidFill>
            </a:endParaRPr>
          </a:p>
        </p:txBody>
      </p:sp>
      <p:sp>
        <p:nvSpPr>
          <p:cNvPr id="46" name="Стрелка вниз 45"/>
          <p:cNvSpPr/>
          <p:nvPr/>
        </p:nvSpPr>
        <p:spPr>
          <a:xfrm rot="15013566">
            <a:off x="5241331" y="2717388"/>
            <a:ext cx="307377" cy="33221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3326944" y="3933056"/>
            <a:ext cx="3168351" cy="7665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Фиктивный документооборот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3203848" y="1571323"/>
            <a:ext cx="3241585" cy="57145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9A00"/>
                </a:solidFill>
              </a:rPr>
              <a:t>Фактические обстоятельства</a:t>
            </a:r>
            <a:endParaRPr lang="ru-RU" b="1" dirty="0">
              <a:solidFill>
                <a:srgbClr val="009A00"/>
              </a:solidFill>
            </a:endParaRPr>
          </a:p>
        </p:txBody>
      </p:sp>
      <p:sp>
        <p:nvSpPr>
          <p:cNvPr id="2" name="Выгнутая вверх стрелка 1"/>
          <p:cNvSpPr/>
          <p:nvPr/>
        </p:nvSpPr>
        <p:spPr>
          <a:xfrm>
            <a:off x="1547664" y="1244957"/>
            <a:ext cx="6264696" cy="57606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203848" y="4797152"/>
            <a:ext cx="1552508" cy="17674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ru-RU" b="1" dirty="0">
                <a:solidFill>
                  <a:srgbClr val="FFC000"/>
                </a:solidFill>
              </a:rPr>
              <a:t>Фиктивный </a:t>
            </a:r>
            <a:r>
              <a:rPr lang="ru-RU" b="1" dirty="0" smtClean="0">
                <a:solidFill>
                  <a:srgbClr val="FFC000"/>
                </a:solidFill>
              </a:rPr>
              <a:t>поставщик ТМЦ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82090" y="1262332"/>
            <a:ext cx="2058061" cy="2880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Давальческие ТМЦ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63755" y="5013176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Вычеты по НДС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5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Расходы по налогу на прибыль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Вывод денежных средств</a:t>
            </a:r>
            <a:endPara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Левая фигурная скобка 9"/>
          <p:cNvSpPr/>
          <p:nvPr/>
        </p:nvSpPr>
        <p:spPr>
          <a:xfrm rot="15432886">
            <a:off x="6429145" y="3057540"/>
            <a:ext cx="288162" cy="3094209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110339" y="3587134"/>
            <a:ext cx="714301" cy="34592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Фиктивные ТМЦ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9178204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Овал 83"/>
          <p:cNvSpPr/>
          <p:nvPr/>
        </p:nvSpPr>
        <p:spPr>
          <a:xfrm>
            <a:off x="1197616" y="3710233"/>
            <a:ext cx="2710839" cy="48542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Фиктивный документооборот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6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27584" y="332656"/>
            <a:ext cx="8026623" cy="79208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Пример 3: Фиктивное наращивание цены 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2994" y="1321133"/>
            <a:ext cx="2592288" cy="17674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ru-RU" sz="2000" b="1" dirty="0">
                <a:solidFill>
                  <a:schemeClr val="bg1"/>
                </a:solidFill>
              </a:rPr>
              <a:t>Проверяемый налогоплательщик </a:t>
            </a:r>
            <a:r>
              <a:rPr lang="ru-RU" sz="1600" b="1" dirty="0">
                <a:solidFill>
                  <a:schemeClr val="bg1"/>
                </a:solidFill>
              </a:rPr>
              <a:t>(исполнитель работ)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3161122" y="1026163"/>
            <a:ext cx="3241585" cy="57145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9A00"/>
                </a:solidFill>
              </a:rPr>
              <a:t>Фактические обстоятельства</a:t>
            </a:r>
            <a:endParaRPr lang="ru-RU" b="1" dirty="0">
              <a:solidFill>
                <a:srgbClr val="009A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547663" y="4737632"/>
            <a:ext cx="1552508" cy="17674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ru-RU" b="1" dirty="0">
                <a:solidFill>
                  <a:srgbClr val="FFC000"/>
                </a:solidFill>
              </a:rPr>
              <a:t>Фиктивный </a:t>
            </a:r>
            <a:r>
              <a:rPr lang="ru-RU" b="1" dirty="0" smtClean="0">
                <a:solidFill>
                  <a:srgbClr val="FFC000"/>
                </a:solidFill>
              </a:rPr>
              <a:t>поставщик 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5790" y="1899892"/>
            <a:ext cx="2058061" cy="2880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Металлопрокат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 rot="4567778">
            <a:off x="225794" y="3313384"/>
            <a:ext cx="914400" cy="105841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Вычеты по НДС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5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Расходы по налогу на прибыль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Вывод денежных средств</a:t>
            </a:r>
            <a:endPara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Левая фигурная скобка 9"/>
          <p:cNvSpPr/>
          <p:nvPr/>
        </p:nvSpPr>
        <p:spPr>
          <a:xfrm rot="20759276">
            <a:off x="1055419" y="3188122"/>
            <a:ext cx="227923" cy="1707716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672982" y="4755750"/>
            <a:ext cx="1552508" cy="17674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ru-RU" b="1" dirty="0">
                <a:solidFill>
                  <a:srgbClr val="FFC000"/>
                </a:solidFill>
              </a:rPr>
              <a:t>Фиктивный </a:t>
            </a:r>
            <a:r>
              <a:rPr lang="ru-RU" b="1" dirty="0" smtClean="0">
                <a:solidFill>
                  <a:srgbClr val="FFC000"/>
                </a:solidFill>
              </a:rPr>
              <a:t>поставщик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16044" y="4772138"/>
            <a:ext cx="1552508" cy="17674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ru-RU" b="1" dirty="0">
                <a:solidFill>
                  <a:srgbClr val="FFC000"/>
                </a:solidFill>
              </a:rPr>
              <a:t>Фиктивный </a:t>
            </a:r>
            <a:r>
              <a:rPr lang="ru-RU" b="1" dirty="0" smtClean="0">
                <a:solidFill>
                  <a:srgbClr val="FFC000"/>
                </a:solidFill>
              </a:rPr>
              <a:t>поставщик</a:t>
            </a:r>
            <a:endParaRPr lang="ru-RU" b="1" dirty="0">
              <a:solidFill>
                <a:srgbClr val="FFC000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6588224" y="3157393"/>
            <a:ext cx="1152128" cy="1583854"/>
          </a:xfrm>
          <a:prstGeom prst="straightConnector1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4781914" y="3088595"/>
            <a:ext cx="1878318" cy="1667155"/>
          </a:xfrm>
          <a:prstGeom prst="straightConnector1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 flipV="1">
            <a:off x="2987824" y="3088595"/>
            <a:ext cx="3024336" cy="1683543"/>
          </a:xfrm>
          <a:prstGeom prst="straightConnector1">
            <a:avLst/>
          </a:prstGeom>
          <a:ln w="28575">
            <a:solidFill>
              <a:srgbClr val="00B05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 flipV="1">
            <a:off x="2627784" y="3088595"/>
            <a:ext cx="1440161" cy="1649038"/>
          </a:xfrm>
          <a:prstGeom prst="straightConnector1">
            <a:avLst/>
          </a:prstGeom>
          <a:ln w="28575">
            <a:solidFill>
              <a:srgbClr val="00B05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 flipV="1">
            <a:off x="1331640" y="3088595"/>
            <a:ext cx="774295" cy="1652653"/>
          </a:xfrm>
          <a:prstGeom prst="straightConnector1">
            <a:avLst/>
          </a:prstGeom>
          <a:ln w="28575">
            <a:solidFill>
              <a:srgbClr val="00B05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кругленная соединительная линия 34"/>
          <p:cNvCxnSpPr/>
          <p:nvPr/>
        </p:nvCxnSpPr>
        <p:spPr>
          <a:xfrm rot="10800000" flipV="1">
            <a:off x="2843810" y="3088596"/>
            <a:ext cx="3456383" cy="1539567"/>
          </a:xfrm>
          <a:prstGeom prst="curvedConnector3">
            <a:avLst>
              <a:gd name="adj1" fmla="val 50000"/>
            </a:avLst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 rot="3816036">
            <a:off x="1448104" y="3602194"/>
            <a:ext cx="914400" cy="480797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A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Наценка 57%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9A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5" name="TextBox 74"/>
          <p:cNvSpPr txBox="1"/>
          <p:nvPr/>
        </p:nvSpPr>
        <p:spPr>
          <a:xfrm rot="3296716">
            <a:off x="3162106" y="3770870"/>
            <a:ext cx="914400" cy="284489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A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Наценка 57%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9A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6" name="TextBox 75"/>
          <p:cNvSpPr txBox="1"/>
          <p:nvPr/>
        </p:nvSpPr>
        <p:spPr>
          <a:xfrm rot="2268809">
            <a:off x="3259504" y="2986460"/>
            <a:ext cx="914400" cy="341867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A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Наценка 57%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9A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Молния 14"/>
          <p:cNvSpPr/>
          <p:nvPr/>
        </p:nvSpPr>
        <p:spPr>
          <a:xfrm rot="3910668">
            <a:off x="3724757" y="3103280"/>
            <a:ext cx="1527243" cy="1171726"/>
          </a:xfrm>
          <a:prstGeom prst="lightningBol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4908122" y="3745578"/>
            <a:ext cx="3168351" cy="61342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Фиктивный документооборот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80" name="Выгнутая вверх стрелка 79"/>
          <p:cNvSpPr/>
          <p:nvPr/>
        </p:nvSpPr>
        <p:spPr>
          <a:xfrm rot="10800000" flipV="1">
            <a:off x="3185094" y="1700808"/>
            <a:ext cx="3239455" cy="57606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79522" y="1311893"/>
            <a:ext cx="2664295" cy="17674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ru-RU" sz="2000" b="1" dirty="0" smtClean="0">
                <a:solidFill>
                  <a:schemeClr val="bg1"/>
                </a:solidFill>
              </a:rPr>
              <a:t>Фактический поставщик металлопроката   (г. Москва)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36561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" grpId="0" animBg="1"/>
      <p:bldP spid="16" grpId="0" animBg="1"/>
      <p:bldP spid="17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7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27584" y="332656"/>
            <a:ext cx="8026623" cy="79208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Дробление бизнеса: основные критерии 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67544" y="1052736"/>
            <a:ext cx="88204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- </a:t>
            </a:r>
            <a:r>
              <a:rPr lang="ru-RU" sz="1600" b="1" dirty="0">
                <a:solidFill>
                  <a:srgbClr val="002060"/>
                </a:solidFill>
              </a:rPr>
              <a:t>дробление одного бизнеса (производственного процесса) происходит между несколькими лицами, применяющими специальные системы налогообложения</a:t>
            </a:r>
          </a:p>
          <a:p>
            <a:r>
              <a:rPr lang="ru-RU" sz="1600" b="1" dirty="0" smtClean="0"/>
              <a:t>-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 налогоплательщик,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осуществляющий 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фактическое управление деятельностью схемы,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является выгодоприобретателем 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от использования схемы дробления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бизнеса, остальные лица - несамостоятельны;</a:t>
            </a:r>
            <a:endParaRPr lang="ru-RU" sz="16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- участники схемы осуществляют аналогичный вид экономической деятельности;</a:t>
            </a:r>
          </a:p>
          <a:p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-  несение расходов участниками схемы друг за друга</a:t>
            </a: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- прямая или косвенная взаимозависимость (</a:t>
            </a:r>
            <a:r>
              <a:rPr lang="ru-RU" sz="1600" b="1" dirty="0" err="1">
                <a:solidFill>
                  <a:schemeClr val="tx2">
                    <a:lumMod val="75000"/>
                  </a:schemeClr>
                </a:solidFill>
              </a:rPr>
              <a:t>аффилированность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- формальное перераспределение между участниками схемы персонала без изменения их должностных обязанностей;</a:t>
            </a: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- отсутствие у подконтрольных лиц, принадлежащих им основных и оборотных средств, кадровых ресурсов;</a:t>
            </a:r>
          </a:p>
          <a:p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- использование участниками схемы одних и тех же вывесок, обозначений, контактов, сайта в сети «Интернет», адресов фактического местонахождения, помещений и т.п.;</a:t>
            </a: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- единственным поставщиком или покупателем для одного участника схемы дробления бизнеса может являться другой её участник, либо поставщики и покупатели у всех участников схемы являются общими;</a:t>
            </a:r>
          </a:p>
          <a:p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- фактическое управление деятельностью участников схемы одними лицами; </a:t>
            </a: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- единые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схемы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службы, осуществляющие: ведение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бух.учета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, кадрового делопроизводства,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поиск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и работу с поставщиками и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покупателями и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т.д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.;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23538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Номер слайда 3"/>
          <p:cNvSpPr>
            <a:spLocks noGrp="1"/>
          </p:cNvSpPr>
          <p:nvPr>
            <p:ph type="sldNum" sz="quarter" idx="10"/>
          </p:nvPr>
        </p:nvSpPr>
        <p:spPr bwMode="auto">
          <a:xfrm>
            <a:off x="8356981" y="6120972"/>
            <a:ext cx="619125" cy="631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 smtClean="0">
                <a:solidFill>
                  <a:srgbClr val="FFFFFF"/>
                </a:solidFill>
                <a:latin typeface="Calibri" panose="020F0502020204030204" pitchFamily="34" charset="0"/>
              </a:rPr>
              <a:t>8</a:t>
            </a: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512418" y="2583790"/>
            <a:ext cx="2088232" cy="1791681"/>
            <a:chOff x="938062" y="2492896"/>
            <a:chExt cx="2088232" cy="1791681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938062" y="2988433"/>
              <a:ext cx="2088232" cy="129614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ИП</a:t>
              </a:r>
              <a:endParaRPr lang="ru-RU" sz="2000" dirty="0"/>
            </a:p>
            <a:p>
              <a:pPr algn="ctr"/>
              <a:r>
                <a:rPr lang="ru-RU" sz="1400" dirty="0" smtClean="0">
                  <a:solidFill>
                    <a:srgbClr val="FF0000"/>
                  </a:solidFill>
                </a:rPr>
                <a:t>ОСН</a:t>
              </a:r>
              <a:endParaRPr lang="ru-RU" sz="1400" dirty="0">
                <a:solidFill>
                  <a:srgbClr val="FF0000"/>
                </a:solidFill>
              </a:endParaRPr>
            </a:p>
            <a:p>
              <a:pPr algn="ctr"/>
              <a:r>
                <a:rPr lang="ru-RU" sz="1400" dirty="0" smtClean="0"/>
                <a:t>(</a:t>
              </a:r>
              <a:r>
                <a:rPr lang="ru-RU" sz="1400" dirty="0"/>
                <a:t>оптовая продажа нефтепродуктов)</a:t>
              </a:r>
            </a:p>
          </p:txBody>
        </p:sp>
        <p:sp>
          <p:nvSpPr>
            <p:cNvPr id="6" name="Волна 5"/>
            <p:cNvSpPr/>
            <p:nvPr/>
          </p:nvSpPr>
          <p:spPr>
            <a:xfrm>
              <a:off x="938062" y="2492896"/>
              <a:ext cx="2088232" cy="648072"/>
            </a:xfrm>
            <a:prstGeom prst="wav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Проверяемое </a:t>
              </a:r>
              <a:r>
                <a:rPr lang="ru-RU" dirty="0" smtClean="0"/>
                <a:t>лицо</a:t>
              </a:r>
              <a:endParaRPr lang="ru-RU" dirty="0"/>
            </a:p>
          </p:txBody>
        </p:sp>
      </p:grpSp>
      <p:grpSp>
        <p:nvGrpSpPr>
          <p:cNvPr id="18432" name="Группа 18431"/>
          <p:cNvGrpSpPr/>
          <p:nvPr/>
        </p:nvGrpSpPr>
        <p:grpSpPr>
          <a:xfrm>
            <a:off x="2033454" y="800376"/>
            <a:ext cx="2160240" cy="1518169"/>
            <a:chOff x="2033454" y="800376"/>
            <a:chExt cx="2160240" cy="1518169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3"/>
            <a:srcRect l="20633" t="22053" r="24346" b="25218"/>
            <a:stretch/>
          </p:blipFill>
          <p:spPr>
            <a:xfrm>
              <a:off x="2339050" y="800376"/>
              <a:ext cx="1584176" cy="1518169"/>
            </a:xfrm>
            <a:prstGeom prst="ellipse">
              <a:avLst/>
            </a:prstGeom>
          </p:spPr>
        </p:pic>
        <p:sp>
          <p:nvSpPr>
            <p:cNvPr id="14" name="Овал 13"/>
            <p:cNvSpPr/>
            <p:nvPr/>
          </p:nvSpPr>
          <p:spPr>
            <a:xfrm>
              <a:off x="2033454" y="894137"/>
              <a:ext cx="2160240" cy="133064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tx1"/>
                  </a:solidFill>
                </a:rPr>
                <a:t>ИП  </a:t>
              </a:r>
              <a:r>
                <a:rPr lang="ru-RU" sz="1400" b="1" dirty="0" smtClean="0">
                  <a:solidFill>
                    <a:schemeClr val="tx1"/>
                  </a:solidFill>
                </a:rPr>
                <a:t>«1»</a:t>
              </a:r>
              <a:endParaRPr lang="ru-RU" sz="1400" dirty="0">
                <a:solidFill>
                  <a:schemeClr val="tx1"/>
                </a:solidFill>
              </a:endParaRPr>
            </a:p>
            <a:p>
              <a:pPr algn="ctr"/>
              <a:r>
                <a:rPr lang="ru-RU" sz="1400" dirty="0">
                  <a:solidFill>
                    <a:schemeClr val="tx1"/>
                  </a:solidFill>
                </a:rPr>
                <a:t>УСН</a:t>
              </a:r>
            </a:p>
            <a:p>
              <a:pPr algn="ctr"/>
              <a:r>
                <a:rPr lang="ru-RU" sz="1100" b="1" dirty="0">
                  <a:solidFill>
                    <a:schemeClr val="tx1"/>
                  </a:solidFill>
                </a:rPr>
                <a:t>ВЗАИМОЗАВИСИМОЕ ЛИЦО</a:t>
              </a:r>
              <a:endParaRPr lang="ru-RU" sz="1100" dirty="0">
                <a:solidFill>
                  <a:schemeClr val="tx1"/>
                </a:solidFill>
              </a:endParaRPr>
            </a:p>
            <a:p>
              <a:pPr algn="ctr"/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433" name="Группа 18432"/>
          <p:cNvGrpSpPr/>
          <p:nvPr/>
        </p:nvGrpSpPr>
        <p:grpSpPr>
          <a:xfrm>
            <a:off x="5205708" y="1356847"/>
            <a:ext cx="2160240" cy="1512168"/>
            <a:chOff x="5217782" y="1297628"/>
            <a:chExt cx="2160240" cy="1512168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4"/>
            <a:srcRect l="13997" t="9272" r="20582" b="9729"/>
            <a:stretch/>
          </p:blipFill>
          <p:spPr>
            <a:xfrm>
              <a:off x="5541818" y="1297628"/>
              <a:ext cx="1512168" cy="1512168"/>
            </a:xfrm>
            <a:prstGeom prst="ellipse">
              <a:avLst/>
            </a:prstGeom>
          </p:spPr>
        </p:pic>
        <p:sp>
          <p:nvSpPr>
            <p:cNvPr id="36" name="Овал 35"/>
            <p:cNvSpPr/>
            <p:nvPr/>
          </p:nvSpPr>
          <p:spPr>
            <a:xfrm>
              <a:off x="5217782" y="1388389"/>
              <a:ext cx="2160240" cy="133064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tx1"/>
                  </a:solidFill>
                </a:rPr>
                <a:t>ИП  </a:t>
              </a:r>
              <a:r>
                <a:rPr lang="ru-RU" sz="1400" b="1" dirty="0" smtClean="0">
                  <a:solidFill>
                    <a:schemeClr val="tx1"/>
                  </a:solidFill>
                </a:rPr>
                <a:t>«2»</a:t>
              </a:r>
              <a:endParaRPr lang="ru-RU" sz="1400" dirty="0">
                <a:solidFill>
                  <a:schemeClr val="tx1"/>
                </a:solidFill>
              </a:endParaRPr>
            </a:p>
            <a:p>
              <a:pPr algn="ctr"/>
              <a:r>
                <a:rPr lang="ru-RU" sz="1400" dirty="0">
                  <a:solidFill>
                    <a:schemeClr val="tx1"/>
                  </a:solidFill>
                </a:rPr>
                <a:t>УСН</a:t>
              </a:r>
            </a:p>
            <a:p>
              <a:pPr algn="ctr"/>
              <a:r>
                <a:rPr lang="ru-RU" sz="1100" b="1" dirty="0" smtClean="0">
                  <a:solidFill>
                    <a:schemeClr val="tx1"/>
                  </a:solidFill>
                </a:rPr>
                <a:t>ПОДКОНТРОЛЬНОЕ </a:t>
              </a:r>
              <a:r>
                <a:rPr lang="ru-RU" sz="1100" b="1" dirty="0">
                  <a:solidFill>
                    <a:schemeClr val="tx1"/>
                  </a:solidFill>
                </a:rPr>
                <a:t>ЛИЦО</a:t>
              </a:r>
              <a:endParaRPr lang="ru-RU" sz="1100" dirty="0">
                <a:solidFill>
                  <a:schemeClr val="tx1"/>
                </a:solidFill>
              </a:endParaRPr>
            </a:p>
            <a:p>
              <a:pPr algn="ctr"/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435" name="Группа 18434"/>
          <p:cNvGrpSpPr/>
          <p:nvPr/>
        </p:nvGrpSpPr>
        <p:grpSpPr>
          <a:xfrm>
            <a:off x="2360749" y="5196347"/>
            <a:ext cx="2160240" cy="1512168"/>
            <a:chOff x="2360749" y="5196347"/>
            <a:chExt cx="2160240" cy="1512168"/>
          </a:xfrm>
        </p:grpSpPr>
        <p:pic>
          <p:nvPicPr>
            <p:cNvPr id="48" name="Рисунок 47"/>
            <p:cNvPicPr>
              <a:picLocks noChangeAspect="1"/>
            </p:cNvPicPr>
            <p:nvPr/>
          </p:nvPicPr>
          <p:blipFill rotWithShape="1">
            <a:blip r:embed="rId4"/>
            <a:srcRect l="13997" t="9272" r="20582" b="9729"/>
            <a:stretch/>
          </p:blipFill>
          <p:spPr>
            <a:xfrm>
              <a:off x="2698691" y="5196347"/>
              <a:ext cx="1512168" cy="1512168"/>
            </a:xfrm>
            <a:prstGeom prst="ellipse">
              <a:avLst/>
            </a:prstGeom>
          </p:spPr>
        </p:pic>
        <p:sp>
          <p:nvSpPr>
            <p:cNvPr id="40" name="Овал 39"/>
            <p:cNvSpPr/>
            <p:nvPr/>
          </p:nvSpPr>
          <p:spPr>
            <a:xfrm>
              <a:off x="2360749" y="5377869"/>
              <a:ext cx="2160240" cy="133064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tx1"/>
                  </a:solidFill>
                </a:rPr>
                <a:t>ИП  </a:t>
              </a:r>
              <a:r>
                <a:rPr lang="ru-RU" sz="1400" b="1" dirty="0" smtClean="0">
                  <a:solidFill>
                    <a:schemeClr val="tx1"/>
                  </a:solidFill>
                </a:rPr>
                <a:t>«4»</a:t>
              </a:r>
              <a:endParaRPr lang="ru-RU" sz="1400" dirty="0">
                <a:solidFill>
                  <a:schemeClr val="tx1"/>
                </a:solidFill>
              </a:endParaRPr>
            </a:p>
            <a:p>
              <a:pPr algn="ctr"/>
              <a:r>
                <a:rPr lang="ru-RU" sz="1400" dirty="0">
                  <a:solidFill>
                    <a:schemeClr val="tx1"/>
                  </a:solidFill>
                </a:rPr>
                <a:t>УСН</a:t>
              </a:r>
            </a:p>
            <a:p>
              <a:pPr algn="ctr"/>
              <a:r>
                <a:rPr lang="ru-RU" sz="1100" b="1" dirty="0">
                  <a:solidFill>
                    <a:schemeClr val="tx1"/>
                  </a:solidFill>
                </a:rPr>
                <a:t>ПОДКОНТРОЛЬНОЕ </a:t>
              </a:r>
              <a:r>
                <a:rPr lang="ru-RU" sz="1100" b="1" dirty="0" smtClean="0">
                  <a:solidFill>
                    <a:schemeClr val="tx1"/>
                  </a:solidFill>
                </a:rPr>
                <a:t>ЛИЦО</a:t>
              </a:r>
              <a:endParaRPr lang="ru-RU" sz="1100" dirty="0">
                <a:solidFill>
                  <a:schemeClr val="tx1"/>
                </a:solidFill>
              </a:endParaRPr>
            </a:p>
            <a:p>
              <a:pPr algn="ctr"/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434" name="Группа 18433"/>
          <p:cNvGrpSpPr/>
          <p:nvPr/>
        </p:nvGrpSpPr>
        <p:grpSpPr>
          <a:xfrm>
            <a:off x="5048735" y="4472133"/>
            <a:ext cx="2160240" cy="1512168"/>
            <a:chOff x="5048735" y="4472133"/>
            <a:chExt cx="2160240" cy="1512168"/>
          </a:xfrm>
        </p:grpSpPr>
        <p:pic>
          <p:nvPicPr>
            <p:cNvPr id="47" name="Рисунок 46"/>
            <p:cNvPicPr>
              <a:picLocks noChangeAspect="1"/>
            </p:cNvPicPr>
            <p:nvPr/>
          </p:nvPicPr>
          <p:blipFill rotWithShape="1">
            <a:blip r:embed="rId4"/>
            <a:srcRect l="13997" t="9272" r="20582" b="9729"/>
            <a:stretch/>
          </p:blipFill>
          <p:spPr>
            <a:xfrm>
              <a:off x="5372771" y="4472133"/>
              <a:ext cx="1512168" cy="1512168"/>
            </a:xfrm>
            <a:prstGeom prst="ellipse">
              <a:avLst/>
            </a:prstGeom>
          </p:spPr>
        </p:pic>
        <p:sp>
          <p:nvSpPr>
            <p:cNvPr id="46" name="Овал 45"/>
            <p:cNvSpPr/>
            <p:nvPr/>
          </p:nvSpPr>
          <p:spPr>
            <a:xfrm>
              <a:off x="5048735" y="4582877"/>
              <a:ext cx="2160240" cy="133064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chemeClr val="tx1"/>
                  </a:solidFill>
                </a:rPr>
                <a:t>ИП  </a:t>
              </a:r>
              <a:r>
                <a:rPr lang="ru-RU" sz="1400" b="1" dirty="0" smtClean="0">
                  <a:solidFill>
                    <a:schemeClr val="tx1"/>
                  </a:solidFill>
                </a:rPr>
                <a:t>«3»</a:t>
              </a:r>
              <a:endParaRPr lang="ru-RU" sz="1400" dirty="0">
                <a:solidFill>
                  <a:schemeClr val="tx1"/>
                </a:solidFill>
              </a:endParaRPr>
            </a:p>
            <a:p>
              <a:pPr algn="ctr"/>
              <a:r>
                <a:rPr lang="ru-RU" sz="1400" dirty="0">
                  <a:solidFill>
                    <a:schemeClr val="tx1"/>
                  </a:solidFill>
                </a:rPr>
                <a:t>УСН</a:t>
              </a:r>
            </a:p>
            <a:p>
              <a:pPr algn="ctr"/>
              <a:r>
                <a:rPr lang="ru-RU" sz="1100" b="1" dirty="0">
                  <a:solidFill>
                    <a:schemeClr val="tx1"/>
                  </a:solidFill>
                </a:rPr>
                <a:t>ПОДКОНТРОЛЬНОЕ </a:t>
              </a:r>
              <a:r>
                <a:rPr lang="ru-RU" sz="1100" b="1" dirty="0" smtClean="0">
                  <a:solidFill>
                    <a:schemeClr val="tx1"/>
                  </a:solidFill>
                </a:rPr>
                <a:t>ЛИЦО</a:t>
              </a:r>
              <a:endParaRPr lang="ru-RU" sz="1100" dirty="0">
                <a:solidFill>
                  <a:schemeClr val="tx1"/>
                </a:solidFill>
              </a:endParaRPr>
            </a:p>
            <a:p>
              <a:pPr algn="ctr"/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21" name="Прямая со стрелкой 20"/>
          <p:cNvCxnSpPr>
            <a:endCxn id="14" idx="3"/>
          </p:cNvCxnSpPr>
          <p:nvPr/>
        </p:nvCxnSpPr>
        <p:spPr>
          <a:xfrm flipV="1">
            <a:off x="1614321" y="2029914"/>
            <a:ext cx="735493" cy="67118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1671350" y="4578310"/>
            <a:ext cx="1027341" cy="79955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V="1">
            <a:off x="2771800" y="1988840"/>
            <a:ext cx="2484089" cy="6003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2696310" y="4379391"/>
            <a:ext cx="2453832" cy="81695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Группа 61"/>
          <p:cNvGrpSpPr/>
          <p:nvPr/>
        </p:nvGrpSpPr>
        <p:grpSpPr>
          <a:xfrm>
            <a:off x="6982721" y="2346313"/>
            <a:ext cx="1961436" cy="2544148"/>
            <a:chOff x="6931043" y="2066156"/>
            <a:chExt cx="1961436" cy="2544148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55890" y="2066156"/>
              <a:ext cx="1836589" cy="1698711"/>
            </a:xfrm>
            <a:prstGeom prst="rect">
              <a:avLst/>
            </a:prstGeom>
            <a:ln w="25400">
              <a:noFill/>
            </a:ln>
          </p:spPr>
        </p:pic>
        <p:sp>
          <p:nvSpPr>
            <p:cNvPr id="56" name="Прямоугольник 55"/>
            <p:cNvSpPr/>
            <p:nvPr/>
          </p:nvSpPr>
          <p:spPr>
            <a:xfrm>
              <a:off x="6931043" y="3645088"/>
              <a:ext cx="1836589" cy="9652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Розничная продажа нефтепродуктов через АЗС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58" name="Прямая со стрелкой 57"/>
          <p:cNvCxnSpPr/>
          <p:nvPr/>
        </p:nvCxnSpPr>
        <p:spPr>
          <a:xfrm>
            <a:off x="7185311" y="1761195"/>
            <a:ext cx="582508" cy="462069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7029035" y="5149317"/>
            <a:ext cx="762995" cy="432048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1" name="Стрелка углом 60"/>
          <p:cNvSpPr/>
          <p:nvPr/>
        </p:nvSpPr>
        <p:spPr>
          <a:xfrm rot="5400000">
            <a:off x="5830416" y="-421984"/>
            <a:ext cx="1362886" cy="4309369"/>
          </a:xfrm>
          <a:prstGeom prst="bentArrow">
            <a:avLst>
              <a:gd name="adj1" fmla="val 10493"/>
              <a:gd name="adj2" fmla="val 14725"/>
              <a:gd name="adj3" fmla="val 15934"/>
              <a:gd name="adj4" fmla="val 3105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3" name="Стрелка углом 62"/>
          <p:cNvSpPr/>
          <p:nvPr/>
        </p:nvSpPr>
        <p:spPr>
          <a:xfrm rot="5400000" flipH="1">
            <a:off x="5768394" y="3820333"/>
            <a:ext cx="1059016" cy="4174087"/>
          </a:xfrm>
          <a:prstGeom prst="bentArrow">
            <a:avLst>
              <a:gd name="adj1" fmla="val 10493"/>
              <a:gd name="adj2" fmla="val 14725"/>
              <a:gd name="adj3" fmla="val 15934"/>
              <a:gd name="adj4" fmla="val 3105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8437" name="Рисунок 184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530120"/>
            <a:ext cx="2016224" cy="18146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3708" y="233739"/>
            <a:ext cx="80328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Пример 4: Дробление бизнеса с целью фиктивного применения УСН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7214300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18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3" grpId="0" animBg="1"/>
    </p:bld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5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15836</TotalTime>
  <Words>513</Words>
  <Application>Microsoft Office PowerPoint</Application>
  <PresentationFormat>Экран (4:3)</PresentationFormat>
  <Paragraphs>142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Present_FNS2012_A4</vt:lpstr>
      <vt:lpstr>5_Present_FNS2012_A4</vt:lpstr>
      <vt:lpstr>2_Present_FNS2012_A4</vt:lpstr>
      <vt:lpstr>Характерные нарушения, выявляемые в ходе выездного налогового контроля</vt:lpstr>
      <vt:lpstr>Презентация PowerPoint</vt:lpstr>
      <vt:lpstr>Презентация PowerPoint</vt:lpstr>
      <vt:lpstr>Основные схемы уклонения от уплаты налогов, устанавливаемые налоговыми органами в рамках проверок </vt:lpstr>
      <vt:lpstr>Пример 1: Фиктивный подрядчик </vt:lpstr>
      <vt:lpstr>Пример 2: Фиктивный поставщик ТМЦ </vt:lpstr>
      <vt:lpstr>Пример 3: Фиктивное наращивание цены </vt:lpstr>
      <vt:lpstr>Дробление бизнеса: основные критерии 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Корицкая Марина</dc:creator>
  <cp:lastModifiedBy>Image&amp;Matros ®</cp:lastModifiedBy>
  <cp:revision>1408</cp:revision>
  <cp:lastPrinted>2016-05-23T07:37:27Z</cp:lastPrinted>
  <dcterms:created xsi:type="dcterms:W3CDTF">2014-08-20T14:04:59Z</dcterms:created>
  <dcterms:modified xsi:type="dcterms:W3CDTF">2019-12-01T15:02:34Z</dcterms:modified>
</cp:coreProperties>
</file>